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9" autoAdjust="0"/>
    <p:restoredTop sz="86323" autoAdjust="0"/>
  </p:normalViewPr>
  <p:slideViewPr>
    <p:cSldViewPr>
      <p:cViewPr varScale="1">
        <p:scale>
          <a:sx n="63" d="100"/>
          <a:sy n="63" d="100"/>
        </p:scale>
        <p:origin x="-32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D8000-9A5E-42C2-B542-0D9CFF551BA9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8DF9-4105-4847-8944-F9C6572CA81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D8000-9A5E-42C2-B542-0D9CFF551BA9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8DF9-4105-4847-8944-F9C6572CA8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D8000-9A5E-42C2-B542-0D9CFF551BA9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8DF9-4105-4847-8944-F9C6572CA8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D8000-9A5E-42C2-B542-0D9CFF551BA9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8DF9-4105-4847-8944-F9C6572CA81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D8000-9A5E-42C2-B542-0D9CFF551BA9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8DF9-4105-4847-8944-F9C6572CA8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D8000-9A5E-42C2-B542-0D9CFF551BA9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8DF9-4105-4847-8944-F9C6572CA81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D8000-9A5E-42C2-B542-0D9CFF551BA9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8DF9-4105-4847-8944-F9C6572CA81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D8000-9A5E-42C2-B542-0D9CFF551BA9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8DF9-4105-4847-8944-F9C6572CA8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D8000-9A5E-42C2-B542-0D9CFF551BA9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8DF9-4105-4847-8944-F9C6572CA8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D8000-9A5E-42C2-B542-0D9CFF551BA9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8DF9-4105-4847-8944-F9C6572CA8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D8000-9A5E-42C2-B542-0D9CFF551BA9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E8DF9-4105-4847-8944-F9C6572CA81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DBD8000-9A5E-42C2-B542-0D9CFF551BA9}" type="datetimeFigureOut">
              <a:rPr lang="ru-RU" smtClean="0"/>
              <a:t>18.11.2013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7BE8DF9-4105-4847-8944-F9C6572CA81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3717032"/>
            <a:ext cx="5637010" cy="882119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Тема урока: </a:t>
            </a:r>
            <a:r>
              <a:rPr lang="ru-RU" sz="3600" dirty="0" smtClean="0">
                <a:solidFill>
                  <a:srgbClr val="FF0000"/>
                </a:solidFill>
              </a:rPr>
              <a:t>Правописание приставок при- пре-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1470025"/>
          </a:xfrm>
        </p:spPr>
        <p:txBody>
          <a:bodyPr/>
          <a:lstStyle/>
          <a:p>
            <a:r>
              <a:rPr lang="ru-RU" sz="2800" dirty="0" err="1"/>
              <a:t>Бе</a:t>
            </a:r>
            <a:r>
              <a:rPr lang="ru-RU" sz="2800" dirty="0"/>
              <a:t>..покойный, </a:t>
            </a:r>
            <a:r>
              <a:rPr lang="ru-RU" sz="2800" dirty="0" err="1"/>
              <a:t>пр..колоть</a:t>
            </a:r>
            <a:r>
              <a:rPr lang="ru-RU" sz="2800" dirty="0"/>
              <a:t>, </a:t>
            </a:r>
            <a:r>
              <a:rPr lang="ru-RU" sz="2800" dirty="0" err="1"/>
              <a:t>бе</a:t>
            </a:r>
            <a:r>
              <a:rPr lang="ru-RU" sz="2800" dirty="0"/>
              <a:t>..вкусный, </a:t>
            </a:r>
            <a:r>
              <a:rPr lang="ru-RU" sz="2800" dirty="0" err="1" smtClean="0"/>
              <a:t>пр</a:t>
            </a:r>
            <a:r>
              <a:rPr lang="ru-RU" sz="2800" dirty="0" err="1"/>
              <a:t>..бежать</a:t>
            </a:r>
            <a:r>
              <a:rPr lang="ru-RU" sz="2800" dirty="0"/>
              <a:t>, </a:t>
            </a:r>
            <a:r>
              <a:rPr lang="ru-RU" sz="2800" dirty="0" err="1"/>
              <a:t>бе</a:t>
            </a:r>
            <a:r>
              <a:rPr lang="ru-RU" sz="2800" dirty="0"/>
              <a:t>..полезный, </a:t>
            </a:r>
            <a:r>
              <a:rPr lang="ru-RU" sz="2800" dirty="0" err="1"/>
              <a:t>пр..школьный</a:t>
            </a:r>
            <a:r>
              <a:rPr lang="ru-RU" sz="2800" dirty="0"/>
              <a:t>, </a:t>
            </a:r>
            <a:r>
              <a:rPr lang="ru-RU" sz="2800" dirty="0" err="1"/>
              <a:t>и..толковать</a:t>
            </a:r>
            <a:r>
              <a:rPr lang="ru-RU" sz="2800" dirty="0"/>
              <a:t>, </a:t>
            </a:r>
            <a:r>
              <a:rPr lang="ru-RU" sz="2800" dirty="0" err="1"/>
              <a:t>и..давать</a:t>
            </a:r>
            <a:r>
              <a:rPr lang="ru-RU" sz="2800" dirty="0"/>
              <a:t>, </a:t>
            </a:r>
            <a:r>
              <a:rPr lang="ru-RU" sz="2800" dirty="0" err="1"/>
              <a:t>пр..добрый</a:t>
            </a:r>
            <a:r>
              <a:rPr lang="ru-RU" sz="2800" dirty="0"/>
              <a:t>, </a:t>
            </a:r>
            <a:r>
              <a:rPr lang="ru-RU" sz="2800" dirty="0" err="1"/>
              <a:t>бе</a:t>
            </a:r>
            <a:r>
              <a:rPr lang="ru-RU" sz="2800" dirty="0"/>
              <a:t>..</a:t>
            </a:r>
            <a:r>
              <a:rPr lang="ru-RU" sz="2800" dirty="0" err="1"/>
              <a:t>домный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5578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16632"/>
            <a:ext cx="8964488" cy="6552728"/>
          </a:xfrm>
        </p:spPr>
        <p:txBody>
          <a:bodyPr>
            <a:normAutofit lnSpcReduction="10000"/>
          </a:bodyPr>
          <a:lstStyle/>
          <a:p>
            <a:r>
              <a:rPr lang="ru-RU" smtClean="0"/>
              <a:t>Я в фантастической стране!</a:t>
            </a:r>
          </a:p>
          <a:p>
            <a:r>
              <a:rPr lang="ru-RU" smtClean="0"/>
              <a:t>Попал туда в ПР..красном сне.</a:t>
            </a:r>
          </a:p>
          <a:p>
            <a:r>
              <a:rPr lang="ru-RU" smtClean="0"/>
              <a:t>ПР..необычный сон, ну, очень.</a:t>
            </a:r>
          </a:p>
          <a:p>
            <a:r>
              <a:rPr lang="ru-RU" smtClean="0"/>
              <a:t>В ракете ПР..грунтился точно.</a:t>
            </a:r>
          </a:p>
          <a:p>
            <a:r>
              <a:rPr lang="ru-RU" smtClean="0"/>
              <a:t>Сияет светом розовым планета,</a:t>
            </a:r>
          </a:p>
          <a:p>
            <a:r>
              <a:rPr lang="ru-RU" smtClean="0"/>
              <a:t>Похожая на Марс по всем приметам.</a:t>
            </a:r>
          </a:p>
          <a:p>
            <a:r>
              <a:rPr lang="ru-RU" smtClean="0"/>
              <a:t>ПР..крыл глаза, боясь вспугнуть виденье.</a:t>
            </a:r>
          </a:p>
          <a:p>
            <a:r>
              <a:rPr lang="ru-RU" smtClean="0"/>
              <a:t>Чуть ПР..открыл и , будто наважденье,</a:t>
            </a:r>
          </a:p>
          <a:p>
            <a:r>
              <a:rPr lang="ru-RU" smtClean="0"/>
              <a:t>ПР..близились два существа ПР..длинных,</a:t>
            </a:r>
          </a:p>
          <a:p>
            <a:r>
              <a:rPr lang="ru-RU" smtClean="0"/>
              <a:t>Колючки ПР..лепились к ним обильно.</a:t>
            </a:r>
          </a:p>
          <a:p>
            <a:r>
              <a:rPr lang="ru-RU" smtClean="0"/>
              <a:t>ПР..грады из камней ПР..одолели,</a:t>
            </a:r>
          </a:p>
          <a:p>
            <a:r>
              <a:rPr lang="ru-RU" smtClean="0"/>
              <a:t>ПР..тонкими вдруг голосочками запели.</a:t>
            </a:r>
          </a:p>
          <a:p>
            <a:r>
              <a:rPr lang="ru-RU" smtClean="0"/>
              <a:t>ПР..слушался я к песням их красивым,</a:t>
            </a:r>
          </a:p>
          <a:p>
            <a:r>
              <a:rPr lang="ru-RU" smtClean="0"/>
              <a:t>ПР..сладкий звук! Но тут рубин массивный</a:t>
            </a:r>
          </a:p>
          <a:p>
            <a:r>
              <a:rPr lang="ru-RU" smtClean="0"/>
              <a:t>Упал, ПР..жав траву,  меня коснулся...</a:t>
            </a:r>
          </a:p>
          <a:p>
            <a:r>
              <a:rPr lang="ru-RU" smtClean="0"/>
              <a:t>От страха закричав, я сразу же проснулся.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909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Итоги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101408" cy="347472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От чего зависит выбор гласной в приставках </a:t>
            </a:r>
            <a:r>
              <a:rPr lang="ru-RU" sz="2800" dirty="0" smtClean="0">
                <a:solidFill>
                  <a:srgbClr val="FF0000"/>
                </a:solidFill>
              </a:rPr>
              <a:t>при- пре-</a:t>
            </a:r>
            <a:r>
              <a:rPr lang="ru-RU" sz="2800" dirty="0"/>
              <a:t>?</a:t>
            </a:r>
            <a:endParaRPr lang="ru-RU" sz="2800" dirty="0" smtClean="0"/>
          </a:p>
          <a:p>
            <a:r>
              <a:rPr lang="ru-RU" sz="2800" dirty="0" smtClean="0"/>
              <a:t>Назовите основные значения приставки </a:t>
            </a:r>
            <a:r>
              <a:rPr lang="ru-RU" sz="2800" dirty="0" smtClean="0">
                <a:solidFill>
                  <a:srgbClr val="FF0000"/>
                </a:solidFill>
              </a:rPr>
              <a:t>при-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Назовите основные значения приставки </a:t>
            </a:r>
            <a:r>
              <a:rPr lang="ru-RU" sz="2800" dirty="0" smtClean="0">
                <a:solidFill>
                  <a:srgbClr val="FF0000"/>
                </a:solidFill>
              </a:rPr>
              <a:t>пре-.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20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Правило, стр.112., упр. 203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5320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317432" cy="347472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Цели урока:</a:t>
            </a:r>
          </a:p>
          <a:p>
            <a:pPr marL="45720" indent="0">
              <a:buNone/>
            </a:pPr>
            <a:r>
              <a:rPr lang="ru-RU" sz="3200" b="1" u="sng" dirty="0" smtClean="0"/>
              <a:t>Знать:</a:t>
            </a:r>
          </a:p>
          <a:p>
            <a:pPr marL="45720" indent="0">
              <a:buNone/>
            </a:pPr>
            <a:r>
              <a:rPr lang="ru-RU" sz="3200" dirty="0" smtClean="0"/>
              <a:t>условия выбора гласных в приставках при- пре-;</a:t>
            </a:r>
          </a:p>
          <a:p>
            <a:pPr marL="45720" indent="0">
              <a:buNone/>
            </a:pPr>
            <a:r>
              <a:rPr lang="ru-RU" sz="3200" b="1" u="sng" dirty="0" smtClean="0"/>
              <a:t>Уметь:</a:t>
            </a:r>
          </a:p>
          <a:p>
            <a:pPr marL="45720" indent="0">
              <a:buNone/>
            </a:pPr>
            <a:r>
              <a:rPr lang="ru-RU" sz="3200" dirty="0" smtClean="0"/>
              <a:t>правильно писать приставки при- пре-.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4301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731520"/>
            <a:ext cx="8568952" cy="572181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Пр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скакать</a:t>
            </a:r>
            <a:r>
              <a:rPr lang="ru-RU" sz="3600" dirty="0"/>
              <a:t>, </a:t>
            </a:r>
            <a:r>
              <a:rPr lang="ru-RU" sz="3600" dirty="0" smtClean="0"/>
              <a:t>пр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лететь</a:t>
            </a:r>
            <a:r>
              <a:rPr lang="ru-RU" sz="3600" dirty="0"/>
              <a:t>, </a:t>
            </a:r>
            <a:r>
              <a:rPr lang="ru-RU" sz="3600" dirty="0" smtClean="0"/>
              <a:t>пр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катить</a:t>
            </a:r>
            <a:r>
              <a:rPr lang="ru-RU" sz="3600" dirty="0"/>
              <a:t>, </a:t>
            </a:r>
            <a:r>
              <a:rPr lang="ru-RU" sz="3600" dirty="0" smtClean="0"/>
              <a:t>пр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плыть</a:t>
            </a:r>
            <a:r>
              <a:rPr lang="ru-RU" sz="3600" dirty="0"/>
              <a:t>, </a:t>
            </a:r>
            <a:r>
              <a:rPr lang="ru-RU" sz="3600" dirty="0" smtClean="0"/>
              <a:t>пр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ехать</a:t>
            </a:r>
          </a:p>
          <a:p>
            <a:r>
              <a:rPr lang="ru-RU" sz="3600" dirty="0" smtClean="0"/>
              <a:t>Пр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шить, пр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клеить</a:t>
            </a:r>
            <a:r>
              <a:rPr lang="ru-RU" sz="3600" dirty="0"/>
              <a:t>, </a:t>
            </a:r>
            <a:r>
              <a:rPr lang="ru-RU" sz="3600" dirty="0" smtClean="0"/>
              <a:t>пр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бить </a:t>
            </a:r>
          </a:p>
          <a:p>
            <a:r>
              <a:rPr lang="ru-RU" sz="3600" dirty="0" smtClean="0"/>
              <a:t>Пр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морский</a:t>
            </a:r>
            <a:r>
              <a:rPr lang="ru-RU" sz="3600" dirty="0"/>
              <a:t>, </a:t>
            </a:r>
            <a:r>
              <a:rPr lang="ru-RU" sz="3600" dirty="0" smtClean="0"/>
              <a:t>пр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школьный</a:t>
            </a:r>
            <a:r>
              <a:rPr lang="ru-RU" sz="3600" dirty="0"/>
              <a:t>, </a:t>
            </a:r>
            <a:r>
              <a:rPr lang="ru-RU" sz="3600" dirty="0" smtClean="0"/>
              <a:t>пр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дворный</a:t>
            </a:r>
            <a:r>
              <a:rPr lang="ru-RU" sz="3600" dirty="0"/>
              <a:t>, </a:t>
            </a:r>
            <a:r>
              <a:rPr lang="ru-RU" sz="3600" dirty="0" smtClean="0"/>
              <a:t>пр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дорожный </a:t>
            </a:r>
          </a:p>
          <a:p>
            <a:r>
              <a:rPr lang="ru-RU" sz="3600" dirty="0" smtClean="0"/>
              <a:t>Пр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открыть, пр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гореть, пр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сесть</a:t>
            </a:r>
          </a:p>
          <a:p>
            <a:r>
              <a:rPr lang="ru-RU" sz="3600" dirty="0" smtClean="0"/>
              <a:t>Пр</a:t>
            </a:r>
            <a:r>
              <a:rPr lang="ru-RU" sz="3600" dirty="0" smtClean="0">
                <a:solidFill>
                  <a:srgbClr val="FF0000"/>
                </a:solidFill>
              </a:rPr>
              <a:t>е</a:t>
            </a:r>
            <a:r>
              <a:rPr lang="ru-RU" sz="3600" dirty="0" smtClean="0"/>
              <a:t>забавный</a:t>
            </a:r>
            <a:r>
              <a:rPr lang="ru-RU" sz="3600" dirty="0"/>
              <a:t>, </a:t>
            </a:r>
            <a:r>
              <a:rPr lang="ru-RU" sz="3600" dirty="0" smtClean="0"/>
              <a:t>пр</a:t>
            </a:r>
            <a:r>
              <a:rPr lang="ru-RU" sz="3600" dirty="0" smtClean="0">
                <a:solidFill>
                  <a:srgbClr val="FF0000"/>
                </a:solidFill>
              </a:rPr>
              <a:t>е</a:t>
            </a:r>
            <a:r>
              <a:rPr lang="ru-RU" sz="3600" dirty="0" smtClean="0"/>
              <a:t>добрый, пр</a:t>
            </a:r>
            <a:r>
              <a:rPr lang="ru-RU" sz="3600" dirty="0" smtClean="0">
                <a:solidFill>
                  <a:srgbClr val="FF0000"/>
                </a:solidFill>
              </a:rPr>
              <a:t>е</a:t>
            </a:r>
            <a:r>
              <a:rPr lang="ru-RU" sz="3600" dirty="0" smtClean="0"/>
              <a:t>милый</a:t>
            </a:r>
          </a:p>
          <a:p>
            <a:r>
              <a:rPr lang="ru-RU" sz="3600" dirty="0" smtClean="0"/>
              <a:t>Пр</a:t>
            </a:r>
            <a:r>
              <a:rPr lang="ru-RU" sz="3600" dirty="0" smtClean="0">
                <a:solidFill>
                  <a:srgbClr val="FF0000"/>
                </a:solidFill>
              </a:rPr>
              <a:t>е</a:t>
            </a:r>
            <a:r>
              <a:rPr lang="ru-RU" sz="3600" dirty="0" smtClean="0"/>
              <a:t>градить</a:t>
            </a:r>
            <a:r>
              <a:rPr lang="ru-RU" sz="3600" dirty="0"/>
              <a:t>, </a:t>
            </a:r>
            <a:r>
              <a:rPr lang="ru-RU" sz="3600" dirty="0" smtClean="0"/>
              <a:t>пр</a:t>
            </a:r>
            <a:r>
              <a:rPr lang="ru-RU" sz="3600" dirty="0" smtClean="0">
                <a:solidFill>
                  <a:srgbClr val="FF0000"/>
                </a:solidFill>
              </a:rPr>
              <a:t>е</a:t>
            </a:r>
            <a:r>
              <a:rPr lang="ru-RU" sz="3600" dirty="0" smtClean="0"/>
              <a:t>рвать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204538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389440" cy="5073744"/>
          </a:xfrm>
        </p:spPr>
        <p:txBody>
          <a:bodyPr>
            <a:normAutofit/>
          </a:bodyPr>
          <a:lstStyle/>
          <a:p>
            <a:r>
              <a:rPr lang="ru-RU" sz="5200" b="1" dirty="0"/>
              <a:t>Выбор гласной </a:t>
            </a:r>
          </a:p>
          <a:p>
            <a:pPr marL="45720" indent="0">
              <a:buNone/>
            </a:pPr>
            <a:r>
              <a:rPr lang="ru-RU" sz="5200" b="1" dirty="0"/>
              <a:t>в приставках </a:t>
            </a:r>
          </a:p>
          <a:p>
            <a:pPr marL="45720" indent="0">
              <a:buNone/>
            </a:pPr>
            <a:r>
              <a:rPr lang="ru-RU" sz="5200" b="1" dirty="0">
                <a:solidFill>
                  <a:srgbClr val="FF0000"/>
                </a:solidFill>
              </a:rPr>
              <a:t>пре- и при- </a:t>
            </a:r>
            <a:r>
              <a:rPr lang="ru-RU" sz="5200" b="1" dirty="0"/>
              <a:t>зависит от значения  приставки.</a:t>
            </a: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54252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245424" cy="5865832"/>
          </a:xfrm>
        </p:spPr>
        <p:txBody>
          <a:bodyPr>
            <a:normAutofit fontScale="92500"/>
          </a:bodyPr>
          <a:lstStyle/>
          <a:p>
            <a:r>
              <a:rPr lang="ru-RU" sz="3500" b="1" u="sng" dirty="0" smtClean="0"/>
              <a:t>Работаем в справочных тетрадях:</a:t>
            </a:r>
          </a:p>
          <a:p>
            <a:r>
              <a:rPr lang="ru-RU" sz="3500" b="1" u="sng" dirty="0"/>
              <a:t>ПРИ -</a:t>
            </a:r>
            <a:endParaRPr lang="ru-RU" sz="3500" dirty="0"/>
          </a:p>
          <a:p>
            <a:pPr marL="45720" indent="0">
              <a:buNone/>
            </a:pPr>
            <a:r>
              <a:rPr lang="ru-RU" sz="3500" i="1" dirty="0"/>
              <a:t>Приближение = близко</a:t>
            </a:r>
            <a:r>
              <a:rPr lang="ru-RU" sz="3500" dirty="0"/>
              <a:t> </a:t>
            </a:r>
            <a:endParaRPr lang="ru-RU" sz="3500" dirty="0" smtClean="0"/>
          </a:p>
          <a:p>
            <a:pPr marL="45720" indent="0">
              <a:buNone/>
            </a:pPr>
            <a:r>
              <a:rPr lang="ru-RU" sz="3500" i="1" dirty="0" smtClean="0"/>
              <a:t>Присоединение </a:t>
            </a:r>
            <a:r>
              <a:rPr lang="ru-RU" sz="3500" i="1" dirty="0"/>
              <a:t>= друг к другу</a:t>
            </a:r>
            <a:r>
              <a:rPr lang="ru-RU" sz="3500" dirty="0"/>
              <a:t> </a:t>
            </a:r>
            <a:endParaRPr lang="ru-RU" sz="3500" dirty="0" smtClean="0"/>
          </a:p>
          <a:p>
            <a:pPr marL="45720" indent="0">
              <a:buNone/>
            </a:pPr>
            <a:r>
              <a:rPr lang="ru-RU" sz="3500" i="1" dirty="0" smtClean="0"/>
              <a:t>Расположение </a:t>
            </a:r>
            <a:r>
              <a:rPr lang="ru-RU" sz="3500" i="1" dirty="0"/>
              <a:t>вблизи = </a:t>
            </a:r>
            <a:r>
              <a:rPr lang="ru-RU" sz="3500" i="1" dirty="0" smtClean="0"/>
              <a:t>около</a:t>
            </a:r>
          </a:p>
          <a:p>
            <a:pPr marL="45720" indent="0">
              <a:buNone/>
            </a:pPr>
            <a:r>
              <a:rPr lang="ru-RU" sz="3500" dirty="0" smtClean="0"/>
              <a:t> </a:t>
            </a:r>
            <a:r>
              <a:rPr lang="ru-RU" sz="3500" i="1" dirty="0"/>
              <a:t>Неполное действие = </a:t>
            </a:r>
            <a:r>
              <a:rPr lang="ru-RU" sz="3500" i="1" dirty="0" smtClean="0"/>
              <a:t>чуть-чуть</a:t>
            </a:r>
          </a:p>
          <a:p>
            <a:r>
              <a:rPr lang="ru-RU" sz="3500" dirty="0" smtClean="0"/>
              <a:t> </a:t>
            </a:r>
            <a:r>
              <a:rPr lang="ru-RU" sz="3500" b="1" u="sng" dirty="0"/>
              <a:t>ПРЕ-</a:t>
            </a:r>
            <a:endParaRPr lang="ru-RU" sz="3500" dirty="0"/>
          </a:p>
          <a:p>
            <a:pPr marL="45720" indent="0">
              <a:buNone/>
            </a:pPr>
            <a:r>
              <a:rPr lang="ru-RU" sz="3500" i="1" dirty="0"/>
              <a:t>Пре = очень</a:t>
            </a:r>
            <a:r>
              <a:rPr lang="ru-RU" sz="3500" dirty="0"/>
              <a:t> </a:t>
            </a:r>
            <a:endParaRPr lang="ru-RU" sz="3500" dirty="0" smtClean="0"/>
          </a:p>
          <a:p>
            <a:pPr marL="45720" indent="0">
              <a:buNone/>
            </a:pPr>
            <a:r>
              <a:rPr lang="ru-RU" sz="3500" i="1" dirty="0" smtClean="0"/>
              <a:t>Пре </a:t>
            </a:r>
            <a:r>
              <a:rPr lang="ru-RU" sz="3500" i="1" dirty="0"/>
              <a:t>= пере-</a:t>
            </a:r>
            <a:r>
              <a:rPr lang="ru-RU" sz="35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2630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731520"/>
            <a:ext cx="8136904" cy="5721816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800" b="1" dirty="0" smtClean="0"/>
              <a:t>Физкультминутка</a:t>
            </a:r>
          </a:p>
          <a:p>
            <a:pPr algn="ctr"/>
            <a:r>
              <a:rPr lang="ru-RU" sz="2800" dirty="0" smtClean="0"/>
              <a:t>Если вставляем букву </a:t>
            </a:r>
            <a:r>
              <a:rPr lang="ru-RU" sz="2800" dirty="0" smtClean="0">
                <a:solidFill>
                  <a:srgbClr val="FF0000"/>
                </a:solidFill>
              </a:rPr>
              <a:t>–и- </a:t>
            </a:r>
            <a:r>
              <a:rPr lang="ru-RU" sz="2800" dirty="0" smtClean="0"/>
              <a:t>- приседаем</a:t>
            </a:r>
          </a:p>
          <a:p>
            <a:pPr algn="ctr"/>
            <a:r>
              <a:rPr lang="ru-RU" sz="2800" dirty="0" smtClean="0"/>
              <a:t>Если вставляем букву </a:t>
            </a:r>
            <a:r>
              <a:rPr lang="ru-RU" sz="2800" dirty="0" smtClean="0">
                <a:solidFill>
                  <a:srgbClr val="FF0000"/>
                </a:solidFill>
              </a:rPr>
              <a:t>–е- </a:t>
            </a:r>
            <a:r>
              <a:rPr lang="ru-RU" sz="2800" dirty="0" smtClean="0"/>
              <a:t>-  поднимаем руки и потягиваемся:</a:t>
            </a:r>
          </a:p>
          <a:p>
            <a:pPr algn="ctr"/>
            <a:r>
              <a:rPr lang="ru-RU" sz="2800" dirty="0" err="1" smtClean="0"/>
              <a:t>Пр..ехать</a:t>
            </a:r>
            <a:r>
              <a:rPr lang="ru-RU" sz="2800" dirty="0" smtClean="0"/>
              <a:t>,</a:t>
            </a:r>
          </a:p>
          <a:p>
            <a:pPr algn="ctr"/>
            <a:r>
              <a:rPr lang="ru-RU" sz="2800" dirty="0" smtClean="0"/>
              <a:t> </a:t>
            </a:r>
            <a:r>
              <a:rPr lang="ru-RU" sz="2800" dirty="0" err="1"/>
              <a:t>пр..милый</a:t>
            </a:r>
            <a:r>
              <a:rPr lang="ru-RU" sz="2800" dirty="0"/>
              <a:t>,</a:t>
            </a:r>
          </a:p>
          <a:p>
            <a:pPr algn="ctr"/>
            <a:r>
              <a:rPr lang="ru-RU" sz="2800" dirty="0" err="1" smtClean="0"/>
              <a:t>пр</a:t>
            </a:r>
            <a:r>
              <a:rPr lang="ru-RU" sz="2800" dirty="0" smtClean="0"/>
              <a:t>..</a:t>
            </a:r>
            <a:r>
              <a:rPr lang="ru-RU" sz="2800" dirty="0" err="1" smtClean="0"/>
              <a:t>морье</a:t>
            </a:r>
            <a:r>
              <a:rPr lang="ru-RU" sz="2800" dirty="0" smtClean="0"/>
              <a:t>,</a:t>
            </a:r>
          </a:p>
          <a:p>
            <a:pPr algn="ctr"/>
            <a:r>
              <a:rPr lang="ru-RU" sz="2800" dirty="0" smtClean="0"/>
              <a:t> </a:t>
            </a:r>
            <a:r>
              <a:rPr lang="ru-RU" sz="2800" dirty="0" err="1" smtClean="0"/>
              <a:t>пр..паять</a:t>
            </a:r>
            <a:r>
              <a:rPr lang="ru-RU" sz="2800" dirty="0" smtClean="0"/>
              <a:t>,</a:t>
            </a:r>
          </a:p>
          <a:p>
            <a:pPr algn="ctr"/>
            <a:r>
              <a:rPr lang="ru-RU" sz="2800" dirty="0" err="1" smtClean="0"/>
              <a:t>пр..забавный</a:t>
            </a:r>
            <a:r>
              <a:rPr lang="ru-RU" sz="2800" dirty="0"/>
              <a:t>, </a:t>
            </a:r>
            <a:endParaRPr lang="ru-RU" sz="2800" dirty="0" smtClean="0"/>
          </a:p>
          <a:p>
            <a:pPr algn="ctr"/>
            <a:r>
              <a:rPr lang="ru-RU" sz="2800" dirty="0" err="1" smtClean="0"/>
              <a:t>пр..ломить</a:t>
            </a:r>
            <a:r>
              <a:rPr lang="ru-RU" sz="2800" dirty="0"/>
              <a:t>, </a:t>
            </a:r>
            <a:endParaRPr lang="ru-RU" sz="2800" dirty="0" smtClean="0"/>
          </a:p>
          <a:p>
            <a:pPr algn="ctr"/>
            <a:r>
              <a:rPr lang="ru-RU" sz="2800" dirty="0" err="1" smtClean="0"/>
              <a:t>пр..сесть</a:t>
            </a:r>
            <a:r>
              <a:rPr lang="ru-RU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8301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389440" cy="5793824"/>
          </a:xfrm>
        </p:spPr>
        <p:txBody>
          <a:bodyPr>
            <a:normAutofit lnSpcReduction="10000"/>
          </a:bodyPr>
          <a:lstStyle/>
          <a:p>
            <a:pPr marL="45720" indent="0" algn="ctr">
              <a:buNone/>
            </a:pPr>
            <a:r>
              <a:rPr lang="ru-RU" dirty="0" smtClean="0"/>
              <a:t> </a:t>
            </a:r>
            <a:r>
              <a:rPr lang="ru-RU" sz="2400" b="1" u="sng" dirty="0">
                <a:solidFill>
                  <a:srgbClr val="C00000"/>
                </a:solidFill>
              </a:rPr>
              <a:t>Творческий диктант. </a:t>
            </a:r>
          </a:p>
          <a:p>
            <a:r>
              <a:rPr lang="ru-RU" sz="2400" dirty="0" smtClean="0"/>
              <a:t>Замените </a:t>
            </a:r>
            <a:r>
              <a:rPr lang="ru-RU" sz="2400" dirty="0"/>
              <a:t>данные словосочетания одним словом. </a:t>
            </a:r>
            <a:endParaRPr lang="ru-RU" sz="2400" dirty="0" smtClean="0"/>
          </a:p>
          <a:p>
            <a:pPr marL="45720" indent="0">
              <a:buNone/>
            </a:pPr>
            <a:r>
              <a:rPr lang="ru-RU" sz="2400" dirty="0" smtClean="0"/>
              <a:t>Присоединить</a:t>
            </a:r>
            <a:r>
              <a:rPr lang="ru-RU" sz="2400" dirty="0"/>
              <a:t>: </a:t>
            </a:r>
            <a:endParaRPr lang="ru-RU" sz="2400" dirty="0" smtClean="0"/>
          </a:p>
          <a:p>
            <a:r>
              <a:rPr lang="ru-RU" sz="2400" dirty="0" smtClean="0"/>
              <a:t>при </a:t>
            </a:r>
            <a:r>
              <a:rPr lang="ru-RU" sz="2400" dirty="0"/>
              <a:t>помощи </a:t>
            </a:r>
            <a:r>
              <a:rPr lang="ru-RU" sz="2400" dirty="0" smtClean="0"/>
              <a:t>верёвки; </a:t>
            </a:r>
            <a:endParaRPr lang="ru-RU" sz="2400" dirty="0"/>
          </a:p>
          <a:p>
            <a:r>
              <a:rPr lang="ru-RU" sz="2400" dirty="0"/>
              <a:t>с помощью молотка и гвоздей; </a:t>
            </a:r>
          </a:p>
          <a:p>
            <a:r>
              <a:rPr lang="ru-RU" sz="2400" dirty="0"/>
              <a:t>с помощью иглы и нитки; </a:t>
            </a:r>
          </a:p>
          <a:p>
            <a:r>
              <a:rPr lang="ru-RU" sz="2400" dirty="0"/>
              <a:t>с помощью клея; </a:t>
            </a:r>
          </a:p>
          <a:p>
            <a:r>
              <a:rPr lang="ru-RU" sz="2400" dirty="0"/>
              <a:t>с помощью винтов и шурупов. </a:t>
            </a:r>
            <a:endParaRPr lang="ru-RU" sz="2400" dirty="0" smtClean="0"/>
          </a:p>
          <a:p>
            <a:pPr marL="45720" indent="0">
              <a:buNone/>
            </a:pPr>
            <a:r>
              <a:rPr lang="ru-RU" sz="2400" dirty="0" smtClean="0"/>
              <a:t>Винт </a:t>
            </a:r>
            <a:r>
              <a:rPr lang="ru-RU" sz="2400" dirty="0"/>
              <a:t>привинтил, прикрутил колесо, </a:t>
            </a:r>
          </a:p>
          <a:p>
            <a:pPr marL="45720" indent="0">
              <a:buNone/>
            </a:pPr>
            <a:r>
              <a:rPr lang="ru-RU" sz="2400" dirty="0"/>
              <a:t>Приклеил, пришил умело – </a:t>
            </a:r>
          </a:p>
          <a:p>
            <a:pPr marL="45720" indent="0">
              <a:buNone/>
            </a:pPr>
            <a:r>
              <a:rPr lang="ru-RU" sz="2400" dirty="0"/>
              <a:t>Пишем мы </a:t>
            </a:r>
            <a:r>
              <a:rPr lang="ru-RU" sz="2400" dirty="0" smtClean="0">
                <a:solidFill>
                  <a:srgbClr val="FF0000"/>
                </a:solidFill>
              </a:rPr>
              <a:t>при-</a:t>
            </a:r>
            <a:r>
              <a:rPr lang="ru-RU" sz="2400" dirty="0" smtClean="0"/>
              <a:t>, </a:t>
            </a:r>
            <a:r>
              <a:rPr lang="ru-RU" sz="2400" dirty="0"/>
              <a:t>говоря обо всём, </a:t>
            </a:r>
          </a:p>
          <a:p>
            <a:pPr marL="45720" indent="0">
              <a:buNone/>
            </a:pPr>
            <a:r>
              <a:rPr lang="ru-RU" sz="2400" dirty="0"/>
              <a:t>Что добрые руки сделали. </a:t>
            </a:r>
          </a:p>
        </p:txBody>
      </p:sp>
    </p:spTree>
    <p:extLst>
      <p:ext uri="{BB962C8B-B14F-4D97-AF65-F5344CB8AC3E}">
        <p14:creationId xmlns:p14="http://schemas.microsoft.com/office/powerpoint/2010/main" val="412028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461448" cy="5649808"/>
          </a:xfrm>
        </p:spPr>
        <p:txBody>
          <a:bodyPr/>
          <a:lstStyle/>
          <a:p>
            <a:r>
              <a:rPr lang="ru-RU" sz="3200" b="1" dirty="0"/>
              <a:t>Образуйте с помощью приставки ПРИ- имена прилагательные от данных слов и запишите их</a:t>
            </a:r>
            <a:r>
              <a:rPr lang="ru-RU" sz="3200" dirty="0"/>
              <a:t>. </a:t>
            </a:r>
          </a:p>
          <a:p>
            <a:r>
              <a:rPr lang="ru-RU" sz="3200" dirty="0"/>
              <a:t>Край при </a:t>
            </a:r>
            <a:r>
              <a:rPr lang="ru-RU" sz="3200" dirty="0" smtClean="0"/>
              <a:t>море; </a:t>
            </a:r>
            <a:endParaRPr lang="ru-RU" sz="3200" dirty="0"/>
          </a:p>
          <a:p>
            <a:r>
              <a:rPr lang="ru-RU" sz="3200" dirty="0"/>
              <a:t>Канава при </a:t>
            </a:r>
            <a:r>
              <a:rPr lang="ru-RU" sz="3200" dirty="0" smtClean="0"/>
              <a:t>дороге; </a:t>
            </a:r>
            <a:endParaRPr lang="ru-RU" sz="3200" dirty="0"/>
          </a:p>
          <a:p>
            <a:r>
              <a:rPr lang="ru-RU" sz="3200" dirty="0"/>
              <a:t>Огород при </a:t>
            </a:r>
            <a:r>
              <a:rPr lang="ru-RU" sz="3200" dirty="0" smtClean="0"/>
              <a:t>усадьбе; </a:t>
            </a:r>
          </a:p>
          <a:p>
            <a:r>
              <a:rPr lang="ru-RU" sz="3200" dirty="0" smtClean="0"/>
              <a:t>Участок при школе;</a:t>
            </a:r>
          </a:p>
          <a:p>
            <a:r>
              <a:rPr lang="ru-RU" sz="3200" dirty="0" smtClean="0"/>
              <a:t>Зона при парке;</a:t>
            </a:r>
          </a:p>
          <a:p>
            <a:r>
              <a:rPr lang="ru-RU" sz="3200" dirty="0"/>
              <a:t>Посёлок при городе </a:t>
            </a:r>
            <a:r>
              <a:rPr lang="ru-RU" sz="3200" dirty="0" smtClean="0"/>
              <a:t>.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26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260648"/>
            <a:ext cx="8568952" cy="5721816"/>
          </a:xfrm>
        </p:spPr>
        <p:txBody>
          <a:bodyPr>
            <a:noAutofit/>
          </a:bodyPr>
          <a:lstStyle/>
          <a:p>
            <a:r>
              <a:rPr lang="ru-RU" sz="3600" dirty="0"/>
              <a:t>Если пирог в духовке не совсем сгорел, а только немножечко, мы говорим – </a:t>
            </a:r>
            <a:endParaRPr lang="ru-RU" sz="3600" dirty="0" smtClean="0"/>
          </a:p>
          <a:p>
            <a:r>
              <a:rPr lang="ru-RU" sz="3600" dirty="0" smtClean="0">
                <a:solidFill>
                  <a:srgbClr val="C00000"/>
                </a:solidFill>
              </a:rPr>
              <a:t>пригорел</a:t>
            </a:r>
            <a:r>
              <a:rPr lang="ru-RU" sz="3600" dirty="0"/>
              <a:t>. </a:t>
            </a:r>
            <a:endParaRPr lang="ru-RU" sz="3600" dirty="0" smtClean="0"/>
          </a:p>
          <a:p>
            <a:r>
              <a:rPr lang="ru-RU" sz="3600" dirty="0" smtClean="0"/>
              <a:t>Доктор </a:t>
            </a:r>
            <a:r>
              <a:rPr lang="ru-RU" sz="3600" dirty="0"/>
              <a:t>не сжёг вам царапину йодом, а только </a:t>
            </a:r>
            <a:endParaRPr lang="ru-RU" sz="3600" dirty="0" smtClean="0"/>
          </a:p>
          <a:p>
            <a:r>
              <a:rPr lang="ru-RU" sz="3600" dirty="0" smtClean="0">
                <a:solidFill>
                  <a:srgbClr val="C00000"/>
                </a:solidFill>
              </a:rPr>
              <a:t>прижёг</a:t>
            </a:r>
            <a:r>
              <a:rPr lang="ru-RU" sz="3600" dirty="0"/>
              <a:t>, </a:t>
            </a:r>
            <a:endParaRPr lang="ru-RU" sz="3600" dirty="0" smtClean="0"/>
          </a:p>
          <a:p>
            <a:r>
              <a:rPr lang="ru-RU" sz="3600" dirty="0" smtClean="0"/>
              <a:t>Вы не </a:t>
            </a:r>
            <a:r>
              <a:rPr lang="ru-RU" sz="3600" dirty="0"/>
              <a:t>открыли окно широко, а только немножко </a:t>
            </a:r>
            <a:endParaRPr lang="ru-RU" sz="3600" dirty="0" smtClean="0"/>
          </a:p>
          <a:p>
            <a:r>
              <a:rPr lang="ru-RU" sz="3600" dirty="0" smtClean="0">
                <a:solidFill>
                  <a:srgbClr val="C00000"/>
                </a:solidFill>
              </a:rPr>
              <a:t>приоткрыли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26276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243</TotalTime>
  <Words>497</Words>
  <Application>Microsoft Office PowerPoint</Application>
  <PresentationFormat>Экран (4:3)</PresentationFormat>
  <Paragraphs>82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Бе..покойный, пр..колоть, бе..вкусный, пр..бежать, бе..полезный, пр..школьный, и..толковать, и..давать, пр..добрый, бе..домный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Итоги урока:</vt:lpstr>
      <vt:lpstr>Домашнее задание: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Бе..покойный, пр..колоть, бе..вкусный, пр..бежать, бе..полезный, пр..школьный, и..толковать, и..давать, пр..добрый, бе..домный</dc:title>
  <dc:creator>Елена</dc:creator>
  <cp:lastModifiedBy>Елена</cp:lastModifiedBy>
  <cp:revision>11</cp:revision>
  <dcterms:created xsi:type="dcterms:W3CDTF">2013-11-17T16:06:53Z</dcterms:created>
  <dcterms:modified xsi:type="dcterms:W3CDTF">2013-11-18T06:18:56Z</dcterms:modified>
</cp:coreProperties>
</file>