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66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D39AA62-64F1-403B-A3CD-4C1103500D12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0318AD-4533-4D70-B178-0C79BC0061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1CB8C6-8490-48CD-B6C8-AA4C62FCA40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EF1A15-F8BC-46F6-B71E-9369C476CE5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CF5D7-C7D6-4ED8-9242-5EF553EB0F98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8CA5B-F766-455C-BA47-BE0F4ADF0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50783-206E-4EB7-9F16-FBAEDE49EE01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BD059-6E3D-4E61-BF2E-5779FB35BA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6EC56-9440-4E90-BD5C-EAE671286F47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3FAE5-BBBB-4987-854A-DB23C01392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11C7-8179-45BF-B729-863B59B4B9CE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BD3F9-4B25-43F6-8A66-13505555B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051D1-F062-487A-B314-E4E4F886ECC9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643EB-E91F-4A4D-BBE0-125D93621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44122-F3E7-41F1-98BA-6B730D2D9639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A0156-5FBD-49DE-B1F8-341818C36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29B07-F747-4827-AB5B-BE2639027778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BC9B8-633A-4D53-86F3-CCE7692F96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98399-DE4F-46FC-9ACC-86A90EC2C164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EE117-6431-480E-97B6-F98E4C0011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9185F-C0E0-40DD-9136-F7524A9A069D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29DF1-404E-4E10-A95D-618803862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00ECC-AF24-45B3-B1C4-8E123A51386F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B2225-10C7-443F-A0D9-645390895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438D3-4030-4B1F-8A8C-70D736D1DCA6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7EF3A-9E50-4C60-BC33-CCC799F31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87A45D-1C1B-4AD0-B446-77E431070641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C24D4A-8140-4F37-B08E-5957A67648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sz="1600" b="1" dirty="0" smtClean="0"/>
              <a:t/>
            </a:r>
            <a:br>
              <a:rPr lang="tt-RU" sz="1600" b="1" dirty="0" smtClean="0"/>
            </a:br>
            <a:r>
              <a:rPr lang="tt-RU" sz="1600" b="1" dirty="0" smtClean="0"/>
              <a:t>Казан шәһәре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tt-RU" sz="1600" b="1" dirty="0" smtClean="0"/>
              <a:t>Идел буе районы муни</a:t>
            </a:r>
            <a:r>
              <a:rPr lang="ru-RU" sz="1600" b="1" dirty="0" err="1" smtClean="0"/>
              <a:t>ципаль</a:t>
            </a:r>
            <a:r>
              <a:rPr lang="ru-RU" sz="1600" b="1" dirty="0" smtClean="0"/>
              <a:t> бюджет </a:t>
            </a:r>
            <a:r>
              <a:rPr lang="ru-RU" sz="1600" b="1" dirty="0" err="1" smtClean="0"/>
              <a:t>белем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бир</a:t>
            </a:r>
            <a:r>
              <a:rPr lang="tt-RU" sz="1600" b="1" dirty="0" smtClean="0"/>
              <a:t>ү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учреждениясе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«52 </a:t>
            </a:r>
            <a:r>
              <a:rPr lang="ru-RU" sz="1600" b="1" dirty="0" err="1" smtClean="0"/>
              <a:t>нче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номерлы</a:t>
            </a:r>
            <a:r>
              <a:rPr lang="ru-RU" sz="1600" b="1" dirty="0" smtClean="0"/>
              <a:t> гимназия»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Тема: </a:t>
            </a:r>
            <a:br>
              <a:rPr lang="ru-RU" sz="2800" dirty="0" smtClean="0"/>
            </a:br>
            <a:r>
              <a:rPr lang="ru-RU" sz="2800" b="1" i="1" dirty="0" smtClean="0"/>
              <a:t>«Казан- </a:t>
            </a:r>
            <a:r>
              <a:rPr lang="ru-RU" sz="2800" b="1" i="1" dirty="0" err="1" smtClean="0"/>
              <a:t>Татарстанны</a:t>
            </a:r>
            <a:r>
              <a:rPr lang="tt-RU" sz="2800" b="1" i="1" dirty="0" smtClean="0"/>
              <a:t>ң башкаласы</a:t>
            </a:r>
            <a:r>
              <a:rPr lang="ru-RU" sz="2800" b="1" i="1" dirty="0" smtClean="0"/>
              <a:t>»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6 </a:t>
            </a:r>
            <a:r>
              <a:rPr lang="ru-RU" sz="2800" dirty="0" err="1" smtClean="0"/>
              <a:t>нчы</a:t>
            </a:r>
            <a:r>
              <a:rPr lang="ru-RU" sz="2800" dirty="0" smtClean="0"/>
              <a:t>  </a:t>
            </a:r>
            <a:r>
              <a:rPr lang="ru-RU" sz="2800" dirty="0" err="1" smtClean="0"/>
              <a:t>сыйныфның    </a:t>
            </a:r>
            <a:r>
              <a:rPr lang="ru-RU" sz="2800" dirty="0" smtClean="0"/>
              <a:t>рус </a:t>
            </a:r>
            <a:r>
              <a:rPr lang="ru-RU" sz="2800" dirty="0" err="1" smtClean="0"/>
              <a:t>төркемендә  </a:t>
            </a:r>
            <a:r>
              <a:rPr lang="ru-RU" sz="2800" dirty="0" err="1" smtClean="0"/>
              <a:t>уздырылган</a:t>
            </a:r>
            <a:r>
              <a:rPr lang="ru-RU" sz="2800" dirty="0" smtClean="0"/>
              <a:t>  </a:t>
            </a:r>
            <a:r>
              <a:rPr lang="ru-RU" sz="2800" dirty="0" err="1" smtClean="0"/>
              <a:t>дәрес</a:t>
            </a:r>
            <a:endParaRPr lang="ru-RU" sz="2800" dirty="0" smtClean="0"/>
          </a:p>
          <a:p>
            <a:pPr>
              <a:buNone/>
            </a:pPr>
            <a:r>
              <a:rPr lang="tt-RU" sz="2800" dirty="0" smtClean="0"/>
              <a:t>Укытучы</a:t>
            </a:r>
            <a:r>
              <a:rPr lang="en-US" sz="2800" dirty="0" smtClean="0"/>
              <a:t>:</a:t>
            </a:r>
            <a:r>
              <a:rPr lang="tt-RU" sz="2800" dirty="0" smtClean="0"/>
              <a:t>   </a:t>
            </a:r>
            <a:r>
              <a:rPr lang="tt-RU" sz="2800" dirty="0" smtClean="0"/>
              <a:t>Хәбибуллина  Рушания  Рәгыйп  кызы</a:t>
            </a: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sz="3600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,,Казан-  тарихи  шәһәр  </a:t>
            </a:r>
            <a:r>
              <a:rPr lang="en-US" sz="3600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“ </a:t>
            </a:r>
            <a:r>
              <a:rPr lang="tt-RU" sz="3600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тукталышы</a:t>
            </a:r>
            <a:endParaRPr lang="ru-RU" sz="3600" b="1" dirty="0" smtClean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tt-RU" b="1" dirty="0" smtClean="0">
                <a:solidFill>
                  <a:schemeClr val="accent4">
                    <a:lumMod val="10000"/>
                  </a:schemeClr>
                </a:solidFill>
              </a:rPr>
              <a:t>          Казан-  Татарстанның  башкаласы.  Ул – борынгы  шәһәр. Казан  Иделнең  сул  ярында  урнашкан.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tt-RU" b="1" dirty="0" smtClean="0">
                <a:solidFill>
                  <a:schemeClr val="accent4">
                    <a:lumMod val="10000"/>
                  </a:schemeClr>
                </a:solidFill>
              </a:rPr>
              <a:t>         Шәһәр  үзәгендә, Казансу  елгасы  ярында  тарихи  һәйкәл  - Кремл</a:t>
            </a:r>
            <a:r>
              <a:rPr lang="ru-RU" b="1" dirty="0" err="1" smtClean="0">
                <a:solidFill>
                  <a:schemeClr val="accent4">
                    <a:lumMod val="10000"/>
                  </a:schemeClr>
                </a:solidFill>
              </a:rPr>
              <a:t>ь</a:t>
            </a:r>
            <a:r>
              <a:rPr lang="tt-RU" b="1" dirty="0" smtClean="0">
                <a:solidFill>
                  <a:schemeClr val="accent4">
                    <a:lumMod val="10000"/>
                  </a:schemeClr>
                </a:solidFill>
              </a:rPr>
              <a:t> балкып  тора.Биредә  Презедент  Сарае, Сөембикә  манарасы  , Кол Шәриф  мәчете , Благове</a:t>
            </a:r>
            <a:r>
              <a:rPr lang="ru-RU" b="1" dirty="0" err="1" smtClean="0">
                <a:solidFill>
                  <a:schemeClr val="accent4">
                    <a:lumMod val="10000"/>
                  </a:schemeClr>
                </a:solidFill>
              </a:rPr>
              <a:t>щение</a:t>
            </a:r>
            <a:r>
              <a:rPr lang="ru-RU" b="1" dirty="0" smtClean="0">
                <a:solidFill>
                  <a:schemeClr val="accent4">
                    <a:lumMod val="10000"/>
                  </a:schemeClr>
                </a:solidFill>
              </a:rPr>
              <a:t>  соборы  </a:t>
            </a:r>
            <a:r>
              <a:rPr lang="ru-RU" b="1" dirty="0" err="1" smtClean="0">
                <a:solidFill>
                  <a:schemeClr val="accent4">
                    <a:lumMod val="10000"/>
                  </a:schemeClr>
                </a:solidFill>
              </a:rPr>
              <a:t>урнашкан</a:t>
            </a:r>
            <a:r>
              <a:rPr lang="ru-RU" b="1" dirty="0" smtClean="0">
                <a:solidFill>
                  <a:schemeClr val="accent4">
                    <a:lumMod val="10000"/>
                  </a:schemeClr>
                </a:solidFill>
              </a:rPr>
              <a:t>.</a:t>
            </a:r>
            <a:r>
              <a:rPr lang="tt-RU" b="1" dirty="0" smtClean="0">
                <a:solidFill>
                  <a:schemeClr val="accent4">
                    <a:lumMod val="10000"/>
                  </a:schemeClr>
                </a:solidFill>
              </a:rPr>
              <a:t> Сөембикә  манарасы  җиде  катлы. Ул  кызыл  кирпечтән   төзелгән,  башына  ай  куелган.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t-RU" sz="3200" b="1" dirty="0" smtClean="0">
                <a:solidFill>
                  <a:schemeClr val="accent6">
                    <a:lumMod val="50000"/>
                  </a:schemeClr>
                </a:solidFill>
              </a:rPr>
              <a:t>Казан  нинди  шәһәр?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t-RU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t-RU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t-RU" sz="3200" b="1" dirty="0" smtClean="0">
                <a:solidFill>
                  <a:schemeClr val="accent6">
                    <a:lumMod val="50000"/>
                  </a:schemeClr>
                </a:solidFill>
              </a:rPr>
              <a:t>Казанда  нинди  тарихи  һәйкәлләр  бар?</a:t>
            </a:r>
            <a:endParaRPr lang="ru-RU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126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4008" y="1268760"/>
            <a:ext cx="4249737" cy="468052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7030A0"/>
                </a:solidFill>
              </a:rPr>
              <a:t>,,Университет </a:t>
            </a:r>
            <a:r>
              <a:rPr lang="en-US" b="1" smtClean="0">
                <a:solidFill>
                  <a:srgbClr val="7030A0"/>
                </a:solidFill>
              </a:rPr>
              <a:t>“  </a:t>
            </a:r>
            <a:r>
              <a:rPr lang="tt-RU" b="1" smtClean="0">
                <a:solidFill>
                  <a:srgbClr val="7030A0"/>
                </a:solidFill>
              </a:rPr>
              <a:t>тукталышы</a:t>
            </a:r>
            <a:endParaRPr lang="ru-RU" b="1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7538" y="1412875"/>
            <a:ext cx="4392612" cy="51117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t-RU" b="1" dirty="0" smtClean="0">
                <a:solidFill>
                  <a:schemeClr val="accent4">
                    <a:lumMod val="10000"/>
                  </a:schemeClr>
                </a:solidFill>
              </a:rPr>
              <a:t>Казан Федерал</a:t>
            </a:r>
            <a:r>
              <a:rPr lang="ru-RU" b="1" dirty="0" err="1" smtClean="0">
                <a:solidFill>
                  <a:schemeClr val="accent4">
                    <a:lumMod val="10000"/>
                  </a:schemeClr>
                </a:solidFill>
              </a:rPr>
              <a:t>ь</a:t>
            </a:r>
            <a:r>
              <a:rPr lang="tt-RU" b="1" dirty="0" smtClean="0">
                <a:solidFill>
                  <a:schemeClr val="accent4">
                    <a:lumMod val="10000"/>
                  </a:schemeClr>
                </a:solidFill>
              </a:rPr>
              <a:t> университеты- борынгы  уку  йорты.  Ул 1804 нче елда  ачылган.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t-RU" b="1" dirty="0" smtClean="0">
                <a:solidFill>
                  <a:schemeClr val="accent4">
                    <a:lumMod val="10000"/>
                  </a:schemeClr>
                </a:solidFill>
              </a:rPr>
              <a:t>Биредә  Николай Лобачевский,  Александр  Бутлеров,   Владимир  Бехтерев кебек  атаклы  галимнәр  эшләгән,  бөек  ачышлар  ясалган.</a:t>
            </a:r>
            <a:endParaRPr lang="ru-RU" b="1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331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1484313"/>
            <a:ext cx="3743325" cy="36004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t-RU" b="1" dirty="0" smtClean="0">
                <a:solidFill>
                  <a:schemeClr val="accent4">
                    <a:lumMod val="10000"/>
                  </a:schemeClr>
                </a:solidFill>
              </a:rPr>
              <a:t>Казан Федерал</a:t>
            </a:r>
            <a:r>
              <a:rPr lang="ru-RU" b="1" dirty="0" err="1" smtClean="0">
                <a:solidFill>
                  <a:schemeClr val="accent4">
                    <a:lumMod val="10000"/>
                  </a:schemeClr>
                </a:solidFill>
              </a:rPr>
              <a:t>ь</a:t>
            </a:r>
            <a:r>
              <a:rPr lang="tt-RU" b="1" dirty="0" smtClean="0">
                <a:solidFill>
                  <a:schemeClr val="accent4">
                    <a:lumMod val="10000"/>
                  </a:schemeClr>
                </a:solidFill>
              </a:rPr>
              <a:t> университеты  кайчан  ачылган?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t-RU" b="1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t-RU" b="1" dirty="0" smtClean="0">
                <a:solidFill>
                  <a:schemeClr val="accent4">
                    <a:lumMod val="10000"/>
                  </a:schemeClr>
                </a:solidFill>
              </a:rPr>
              <a:t>Анда  нинди  атаклы  галимнәр эшләгән?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sz="3200" b="1" smtClean="0">
                <a:solidFill>
                  <a:srgbClr val="002060"/>
                </a:solidFill>
              </a:rPr>
              <a:t>,,Казан- музейлар  шәһәре</a:t>
            </a:r>
            <a:r>
              <a:rPr lang="en-US" sz="3200" b="1" smtClean="0">
                <a:solidFill>
                  <a:srgbClr val="002060"/>
                </a:solidFill>
              </a:rPr>
              <a:t>”</a:t>
            </a:r>
            <a:r>
              <a:rPr lang="tt-RU" sz="3200" b="1" smtClean="0">
                <a:solidFill>
                  <a:srgbClr val="002060"/>
                </a:solidFill>
              </a:rPr>
              <a:t> тукталышы </a:t>
            </a:r>
            <a:endParaRPr lang="ru-RU" sz="3200" b="1" smtClean="0"/>
          </a:p>
        </p:txBody>
      </p:sp>
      <p:pic>
        <p:nvPicPr>
          <p:cNvPr id="15363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341438"/>
            <a:ext cx="3743325" cy="2447925"/>
          </a:xfrm>
          <a:noFill/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t-RU" b="1" dirty="0" smtClean="0">
                <a:solidFill>
                  <a:schemeClr val="accent4">
                    <a:lumMod val="10000"/>
                  </a:schemeClr>
                </a:solidFill>
              </a:rPr>
              <a:t>Казанда  иң  зур  музейлар-  Милли  музей  һәм  Сынлы  сәнгат</a:t>
            </a:r>
            <a:r>
              <a:rPr lang="ru-RU" b="1" dirty="0" err="1" smtClean="0">
                <a:solidFill>
                  <a:schemeClr val="accent4">
                    <a:lumMod val="10000"/>
                  </a:schemeClr>
                </a:solidFill>
              </a:rPr>
              <a:t>ь</a:t>
            </a:r>
            <a:r>
              <a:rPr lang="tt-RU" b="1" dirty="0" smtClean="0">
                <a:solidFill>
                  <a:schemeClr val="accent4">
                    <a:lumMod val="10000"/>
                  </a:schemeClr>
                </a:solidFill>
              </a:rPr>
              <a:t>  музее.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t-RU" b="1" dirty="0" smtClean="0">
                <a:solidFill>
                  <a:schemeClr val="accent4">
                    <a:lumMod val="10000"/>
                  </a:schemeClr>
                </a:solidFill>
              </a:rPr>
              <a:t>Тагын  Габдулла Тукай, Максим  Гор</a:t>
            </a:r>
            <a:r>
              <a:rPr lang="ru-RU" b="1" dirty="0" err="1" smtClean="0">
                <a:solidFill>
                  <a:schemeClr val="accent4">
                    <a:lumMod val="10000"/>
                  </a:schemeClr>
                </a:solidFill>
              </a:rPr>
              <a:t>ь</a:t>
            </a:r>
            <a:r>
              <a:rPr lang="tt-RU" b="1" dirty="0" smtClean="0">
                <a:solidFill>
                  <a:schemeClr val="accent4">
                    <a:lumMod val="10000"/>
                  </a:schemeClr>
                </a:solidFill>
              </a:rPr>
              <a:t>кий, Салих  Сәйдәшев,  Муса  Җәлил  музейлары  бар.</a:t>
            </a:r>
            <a:endParaRPr lang="ru-RU" b="1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536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4005263"/>
            <a:ext cx="38163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t-RU" b="1" i="1" dirty="0" smtClean="0">
                <a:solidFill>
                  <a:schemeClr val="accent4">
                    <a:lumMod val="10000"/>
                  </a:schemeClr>
                </a:solidFill>
              </a:rPr>
              <a:t>Сез  кайсы  музейларда  булдыгыз?</a:t>
            </a:r>
            <a:endParaRPr lang="ru-RU" b="1" i="1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t-RU" sz="4000" dirty="0" smtClean="0">
                <a:solidFill>
                  <a:srgbClr val="002060"/>
                </a:solidFill>
              </a:rPr>
              <a:t>,, </a:t>
            </a:r>
            <a:r>
              <a:rPr lang="tt-RU" sz="4000" b="1" dirty="0" smtClean="0">
                <a:solidFill>
                  <a:srgbClr val="002060"/>
                </a:solidFill>
              </a:rPr>
              <a:t>Казан  - театрлар   шәһәре</a:t>
            </a:r>
            <a:r>
              <a:rPr lang="en-US" sz="4000" b="1" dirty="0" smtClean="0">
                <a:solidFill>
                  <a:srgbClr val="002060"/>
                </a:solidFill>
              </a:rPr>
              <a:t>” </a:t>
            </a:r>
            <a:r>
              <a:rPr lang="tt-RU" sz="4000" b="1" dirty="0" smtClean="0">
                <a:solidFill>
                  <a:srgbClr val="002060"/>
                </a:solidFill>
              </a:rPr>
              <a:t>тукталышы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12291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512" y="1772816"/>
            <a:ext cx="2171700" cy="2105025"/>
          </a:xfrm>
          <a:noFill/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5724128" y="1700808"/>
            <a:ext cx="2962672" cy="482453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t-RU" b="1" dirty="0" smtClean="0">
                <a:solidFill>
                  <a:schemeClr val="tx2">
                    <a:lumMod val="10000"/>
                  </a:schemeClr>
                </a:solidFill>
              </a:rPr>
              <a:t>Спроси, какие  театры  есть  в Казани?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Спроси, в Казани  есть цирк? Где он  находится?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581128"/>
            <a:ext cx="25209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1988840"/>
            <a:ext cx="2592387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4869160"/>
            <a:ext cx="24860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t-RU" b="1" dirty="0" smtClean="0">
                <a:solidFill>
                  <a:srgbClr val="002060"/>
                </a:solidFill>
              </a:rPr>
              <a:t>,,Казан – Универсиада  башкаласы</a:t>
            </a:r>
            <a:r>
              <a:rPr lang="en-US" b="1" dirty="0" smtClean="0">
                <a:solidFill>
                  <a:srgbClr val="002060"/>
                </a:solidFill>
              </a:rPr>
              <a:t>”</a:t>
            </a:r>
            <a:r>
              <a:rPr lang="tt-RU" b="1" dirty="0" smtClean="0">
                <a:solidFill>
                  <a:srgbClr val="002060"/>
                </a:solidFill>
              </a:rPr>
              <a:t>  тукталышы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819275" y="2982119"/>
            <a:ext cx="1314450" cy="1762125"/>
          </a:xfrm>
          <a:noFill/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643570" y="1714488"/>
            <a:ext cx="4038600" cy="4525963"/>
          </a:xfrm>
        </p:spPr>
        <p:txBody>
          <a:bodyPr/>
          <a:lstStyle/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Универсиада  талисманы </a:t>
            </a:r>
            <a:r>
              <a:rPr lang="ru-RU" b="1" i="1" dirty="0" err="1" smtClean="0"/>
              <a:t>Юни</a:t>
            </a:r>
            <a:endParaRPr lang="ru-RU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2071678"/>
            <a:ext cx="371477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t-RU" dirty="0" smtClean="0">
                <a:solidFill>
                  <a:schemeClr val="accent4">
                    <a:lumMod val="10000"/>
                  </a:schemeClr>
                </a:solidFill>
              </a:rPr>
              <a:t>Как ска</a:t>
            </a:r>
            <a:r>
              <a:rPr lang="ru-RU" dirty="0" err="1" smtClean="0">
                <a:solidFill>
                  <a:schemeClr val="accent4">
                    <a:lumMod val="10000"/>
                  </a:schemeClr>
                </a:solidFill>
              </a:rPr>
              <a:t>жешь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endParaRPr lang="ru-RU" dirty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Я горжусь  Казанью, потому что…  </a:t>
            </a: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Казань- красивый  древний  город, </a:t>
            </a:r>
          </a:p>
          <a:p>
            <a:pPr>
              <a:buNone/>
            </a:pPr>
            <a:endParaRPr lang="tt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t-RU" b="1" dirty="0" smtClean="0">
                <a:solidFill>
                  <a:srgbClr val="7030A0"/>
                </a:solidFill>
              </a:rPr>
              <a:t>Казань</a:t>
            </a:r>
            <a:r>
              <a:rPr lang="ru-RU" b="1" dirty="0" smtClean="0">
                <a:solidFill>
                  <a:srgbClr val="7030A0"/>
                </a:solidFill>
              </a:rPr>
              <a:t>- столица  Татарстана </a:t>
            </a:r>
            <a:r>
              <a:rPr lang="tt-RU" b="1" dirty="0" smtClean="0">
                <a:solidFill>
                  <a:srgbClr val="7030A0"/>
                </a:solidFill>
              </a:rPr>
              <a:t> , </a:t>
            </a: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в Казани  будет Универсиада- 2013  года.</a:t>
            </a: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solidFill>
                  <a:srgbClr val="002060"/>
                </a:solidFill>
              </a:rPr>
              <a:t>Өй  эше</a:t>
            </a:r>
            <a:endParaRPr lang="ru-RU" dirty="0" smtClean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t-RU" dirty="0" smtClean="0"/>
              <a:t> </a:t>
            </a:r>
            <a:r>
              <a:rPr lang="tt-RU" b="1" dirty="0" smtClean="0">
                <a:solidFill>
                  <a:srgbClr val="7030A0"/>
                </a:solidFill>
              </a:rPr>
              <a:t>Казан  турында  сөйләргә өйрәнегез.</a:t>
            </a:r>
          </a:p>
          <a:p>
            <a:pPr>
              <a:lnSpc>
                <a:spcPct val="90000"/>
              </a:lnSpc>
            </a:pPr>
            <a:endParaRPr lang="tt-RU" b="1" dirty="0" smtClean="0">
              <a:solidFill>
                <a:srgbClr val="7030A0"/>
              </a:solidFill>
            </a:endParaRP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788024" y="260648"/>
            <a:ext cx="3909120" cy="3240360"/>
          </a:xfrm>
          <a:solidFill>
            <a:schemeClr val="accent3">
              <a:lumMod val="20000"/>
              <a:lumOff val="80000"/>
            </a:schemeClr>
          </a:solidFill>
          <a:ln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Казан- 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err="1" smtClean="0">
                <a:solidFill>
                  <a:schemeClr val="accent3">
                    <a:lumMod val="50000"/>
                  </a:schemeClr>
                </a:solidFill>
              </a:rPr>
              <a:t>Татарстанны</a:t>
            </a:r>
            <a:r>
              <a:rPr lang="tt-RU" sz="3200" b="1" dirty="0" smtClean="0">
                <a:solidFill>
                  <a:schemeClr val="accent3">
                    <a:lumMod val="50000"/>
                  </a:schemeClr>
                </a:solidFill>
              </a:rPr>
              <a:t>ң башкаласы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53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5500" b="1" smtClean="0"/>
              <a:t> </a:t>
            </a:r>
            <a:endParaRPr lang="ru-RU" smtClean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787900" y="3860800"/>
            <a:ext cx="3898900" cy="2265363"/>
          </a:xfrm>
          <a:solidFill>
            <a:schemeClr val="accent5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sz="3600" dirty="0" smtClean="0">
                <a:solidFill>
                  <a:srgbClr val="002060"/>
                </a:solidFill>
                <a:latin typeface="Monotype Corsiva" pitchFamily="66" charset="0"/>
              </a:rPr>
              <a:t>Дәрескә  рәхим  итегез!</a:t>
            </a:r>
            <a:endParaRPr lang="ru-RU" sz="36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908050"/>
            <a:ext cx="4248150" cy="489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t-RU" sz="3600" dirty="0" smtClean="0">
                <a:solidFill>
                  <a:srgbClr val="002060"/>
                </a:solidFill>
                <a:latin typeface="Monotype Corsiva" pitchFamily="66" charset="0"/>
              </a:rPr>
              <a:t>Хәзер кайсы  ел  фасылы?</a:t>
            </a:r>
            <a:endParaRPr lang="ru-RU" sz="3600" dirty="0"/>
          </a:p>
        </p:txBody>
      </p:sp>
      <p:pic>
        <p:nvPicPr>
          <p:cNvPr id="307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700213"/>
            <a:ext cx="8207375" cy="46085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i="1" dirty="0" smtClean="0"/>
              <a:t/>
            </a:r>
            <a:br>
              <a:rPr lang="ru-RU" sz="1800" b="1" i="1" dirty="0" smtClean="0"/>
            </a:br>
            <a:r>
              <a:rPr lang="ru-RU" sz="1800" b="1" i="1" dirty="0" smtClean="0"/>
              <a:t/>
            </a:r>
            <a:br>
              <a:rPr lang="ru-RU" sz="1800" b="1" i="1" dirty="0" smtClean="0"/>
            </a:br>
            <a:r>
              <a:rPr lang="ru-RU" sz="1800" b="1" i="1" dirty="0" smtClean="0"/>
              <a:t/>
            </a:r>
            <a:br>
              <a:rPr lang="ru-RU" sz="1800" b="1" i="1" dirty="0" smtClean="0"/>
            </a:br>
            <a:r>
              <a:rPr lang="ru-RU" sz="1800" b="1" i="1" dirty="0" smtClean="0"/>
              <a:t/>
            </a:r>
            <a:br>
              <a:rPr lang="ru-RU" sz="1800" b="1" i="1" dirty="0" smtClean="0"/>
            </a:br>
            <a:r>
              <a:rPr lang="ru-RU" sz="1800" b="1" i="1" dirty="0" smtClean="0"/>
              <a:t/>
            </a:r>
            <a:br>
              <a:rPr lang="ru-RU" sz="1800" b="1" i="1" dirty="0" smtClean="0"/>
            </a:br>
            <a:r>
              <a:rPr lang="ru-RU" sz="53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Без  </a:t>
            </a:r>
            <a:r>
              <a:rPr lang="ru-RU" sz="5300" b="1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кайда</a:t>
            </a:r>
            <a:r>
              <a:rPr lang="ru-RU" sz="53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 </a:t>
            </a:r>
            <a:r>
              <a:rPr lang="ru-RU" sz="5300" b="1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яшибез</a:t>
            </a:r>
            <a:r>
              <a:rPr lang="ru-RU" sz="53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?</a:t>
            </a:r>
            <a:br>
              <a:rPr lang="ru-RU" sz="53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099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</a:t>
            </a:r>
            <a:endParaRPr lang="ru-RU" sz="1900" smtClean="0"/>
          </a:p>
        </p:txBody>
      </p:sp>
      <p:pic>
        <p:nvPicPr>
          <p:cNvPr id="4100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412875"/>
            <a:ext cx="7572375" cy="506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t-RU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Дустыгыз белән ризалашыгыз   </a:t>
            </a:r>
            <a:r>
              <a:rPr lang="tt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(1 күн.  147  бит)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t-RU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b="1" dirty="0" smtClean="0">
                <a:solidFill>
                  <a:schemeClr val="accent4">
                    <a:lumMod val="10000"/>
                  </a:schemeClr>
                </a:solidFill>
              </a:rPr>
              <a:t>а)  - Татарстан- бай  республика.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b="1" dirty="0" smtClean="0">
                <a:solidFill>
                  <a:schemeClr val="accent4">
                    <a:lumMod val="10000"/>
                  </a:schemeClr>
                </a:solidFill>
              </a:rPr>
              <a:t>     -  ... 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b="1" dirty="0" smtClean="0">
                <a:solidFill>
                  <a:schemeClr val="accent4">
                    <a:lumMod val="10000"/>
                  </a:schemeClr>
                </a:solidFill>
              </a:rPr>
              <a:t>ә) - Татарстанда  кешеләр  дус  яшиләр.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b="1" dirty="0" smtClean="0">
                <a:solidFill>
                  <a:schemeClr val="accent4">
                    <a:lumMod val="10000"/>
                  </a:schemeClr>
                </a:solidFill>
              </a:rPr>
              <a:t>   - ... 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b="1" dirty="0" smtClean="0">
                <a:solidFill>
                  <a:schemeClr val="accent4">
                    <a:lumMod val="10000"/>
                  </a:schemeClr>
                </a:solidFill>
              </a:rPr>
              <a:t>б) – Татарстанның  иң  зур  байлыгы-  аның  халкы.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b="1" dirty="0" smtClean="0">
                <a:solidFill>
                  <a:schemeClr val="accent4">
                    <a:lumMod val="10000"/>
                  </a:schemeClr>
                </a:solidFill>
              </a:rPr>
              <a:t>    -  ... 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  <a:scene3d>
            <a:camera prst="perspectiveLeft"/>
            <a:lightRig rig="threePt" dir="t"/>
          </a:scene3d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t-RU" sz="2400" b="1" dirty="0" smtClean="0">
                <a:solidFill>
                  <a:schemeClr val="accent4">
                    <a:lumMod val="10000"/>
                  </a:schemeClr>
                </a:solidFill>
              </a:rPr>
              <a:t>Җөмләләрне дәвам  итегез</a:t>
            </a:r>
            <a:endParaRPr lang="ru-RU" sz="2400" b="1" dirty="0"/>
          </a:p>
        </p:txBody>
      </p:sp>
      <p:sp>
        <p:nvSpPr>
          <p:cNvPr id="614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3800" b="1" smtClean="0"/>
          </a:p>
          <a:p>
            <a:endParaRPr lang="ru-RU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1042988" y="1628775"/>
            <a:ext cx="7777162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3600" b="1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Мин  Татарстанны яратам,  чөнки ...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t-RU" sz="3600" b="1" dirty="0">
              <a:solidFill>
                <a:schemeClr val="accent4">
                  <a:lumMod val="1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3600" b="1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Татарстан  бай республика,  чөнки ...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t-RU" sz="3600" b="1" dirty="0">
              <a:solidFill>
                <a:schemeClr val="accent4">
                  <a:lumMod val="1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3600" b="1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Без  татар  телен  өйрәнәбез,  чөнки ...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</a:t>
            </a:r>
            <a:r>
              <a:rPr lang="tt-RU" b="1" dirty="0" smtClean="0">
                <a:solidFill>
                  <a:schemeClr val="accent4">
                    <a:lumMod val="10000"/>
                  </a:schemeClr>
                </a:solidFill>
              </a:rPr>
              <a:t>Синнән  дә  ягымлы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b="1" dirty="0" smtClean="0">
                <a:solidFill>
                  <a:schemeClr val="accent4">
                    <a:lumMod val="10000"/>
                  </a:schemeClr>
                </a:solidFill>
              </a:rPr>
              <a:t>Як җирдә  юк  икән,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b="1" dirty="0" smtClean="0">
                <a:solidFill>
                  <a:schemeClr val="accent4">
                    <a:lumMod val="10000"/>
                  </a:schemeClr>
                </a:solidFill>
              </a:rPr>
              <a:t>Казаным, Казаным!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4294967295"/>
          </p:nvPr>
        </p:nvSpPr>
        <p:spPr>
          <a:xfrm>
            <a:off x="5076056" y="1600200"/>
            <a:ext cx="3888432" cy="4525963"/>
          </a:xfrm>
          <a:solidFill>
            <a:schemeClr val="accent5">
              <a:lumMod val="20000"/>
              <a:lumOff val="80000"/>
            </a:schemeClr>
          </a:solidFill>
          <a:ln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dirty="0" smtClean="0"/>
              <a:t> </a:t>
            </a:r>
            <a:r>
              <a:rPr lang="tt-RU" sz="2800" b="1" dirty="0" smtClean="0">
                <a:solidFill>
                  <a:schemeClr val="accent4">
                    <a:lumMod val="10000"/>
                  </a:schemeClr>
                </a:solidFill>
              </a:rPr>
              <a:t>Әниләр  җылысы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sz="2800" b="1" dirty="0" smtClean="0">
                <a:solidFill>
                  <a:schemeClr val="accent4">
                    <a:lumMod val="10000"/>
                  </a:schemeClr>
                </a:solidFill>
              </a:rPr>
              <a:t>Ят  җирдә  юк  икән,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sz="2800" b="1" dirty="0" smtClean="0">
                <a:solidFill>
                  <a:schemeClr val="accent4">
                    <a:lumMod val="10000"/>
                  </a:schemeClr>
                </a:solidFill>
              </a:rPr>
              <a:t>Казаным, Казаным!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t-RU" sz="2800" b="1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sz="2800" b="1" dirty="0" smtClean="0">
                <a:solidFill>
                  <a:schemeClr val="accent4">
                    <a:lumMod val="10000"/>
                  </a:schemeClr>
                </a:solidFill>
              </a:rPr>
              <a:t>                Илдар  Юзеев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perspectiveRelaxedModerately"/>
            <a:lightRig rig="threePt" dir="t"/>
          </a:scene3d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Сез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 Казан 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турында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нәрсә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бел</a:t>
            </a:r>
            <a:r>
              <a:rPr lang="tt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ә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сез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?</a:t>
            </a:r>
            <a:endParaRPr lang="ru-RU" b="1" dirty="0"/>
          </a:p>
        </p:txBody>
      </p:sp>
      <p:sp>
        <p:nvSpPr>
          <p:cNvPr id="8195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3716338"/>
            <a:ext cx="4038600" cy="2409825"/>
          </a:xfrm>
        </p:spPr>
        <p:txBody>
          <a:bodyPr/>
          <a:lstStyle/>
          <a:p>
            <a:endParaRPr lang="tt-RU" smtClean="0"/>
          </a:p>
          <a:p>
            <a:endParaRPr lang="ru-RU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628775"/>
            <a:ext cx="36004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3438" y="1700213"/>
            <a:ext cx="3600450" cy="41767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t-RU" sz="2800" b="1" dirty="0" smtClean="0">
                <a:solidFill>
                  <a:schemeClr val="accent4">
                    <a:lumMod val="10000"/>
                  </a:schemeClr>
                </a:solidFill>
              </a:rPr>
              <a:t>Искә  төшерегез </a:t>
            </a:r>
            <a:endParaRPr lang="ru-RU" b="1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b="1" dirty="0" smtClean="0">
                <a:solidFill>
                  <a:schemeClr val="accent4">
                    <a:lumMod val="10000"/>
                  </a:schemeClr>
                </a:solidFill>
              </a:rPr>
              <a:t>Татарстанның  башкаласы-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b="1" dirty="0" smtClean="0">
                <a:solidFill>
                  <a:schemeClr val="accent4">
                    <a:lumMod val="10000"/>
                  </a:schemeClr>
                </a:solidFill>
              </a:rPr>
              <a:t>Борынгы  шәһәр-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b="1" dirty="0" smtClean="0">
                <a:solidFill>
                  <a:schemeClr val="accent4">
                    <a:lumMod val="10000"/>
                  </a:schemeClr>
                </a:solidFill>
              </a:rPr>
              <a:t>Шәһәр  үзәге-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b="1" dirty="0" smtClean="0">
                <a:solidFill>
                  <a:schemeClr val="accent4">
                    <a:lumMod val="10000"/>
                  </a:schemeClr>
                </a:solidFill>
              </a:rPr>
              <a:t>Тарихи  һәйкәл-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b="1" dirty="0" smtClean="0">
                <a:solidFill>
                  <a:schemeClr val="accent4">
                    <a:lumMod val="10000"/>
                  </a:schemeClr>
                </a:solidFill>
              </a:rPr>
              <a:t>Сөембикә  манарасы-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b="1" dirty="0" smtClean="0">
                <a:solidFill>
                  <a:schemeClr val="accent4">
                    <a:lumMod val="10000"/>
                  </a:schemeClr>
                </a:solidFill>
              </a:rPr>
              <a:t>Сынлы  сәнгат</a:t>
            </a:r>
            <a:r>
              <a:rPr lang="ru-RU" b="1" dirty="0" err="1" smtClean="0">
                <a:solidFill>
                  <a:schemeClr val="accent4">
                    <a:lumMod val="10000"/>
                  </a:schemeClr>
                </a:solidFill>
              </a:rPr>
              <a:t>ь</a:t>
            </a:r>
            <a:r>
              <a:rPr lang="ru-RU" b="1" dirty="0" smtClean="0">
                <a:solidFill>
                  <a:schemeClr val="accent4">
                    <a:lumMod val="10000"/>
                  </a:schemeClr>
                </a:solidFill>
              </a:rPr>
              <a:t>  музее-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b="1" dirty="0" smtClean="0">
                <a:solidFill>
                  <a:schemeClr val="accent4">
                    <a:lumMod val="10000"/>
                  </a:schemeClr>
                </a:solidFill>
              </a:rPr>
              <a:t>Милли  музей-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b="1" dirty="0" smtClean="0">
                <a:solidFill>
                  <a:schemeClr val="accent4">
                    <a:lumMod val="10000"/>
                  </a:schemeClr>
                </a:solidFill>
              </a:rPr>
              <a:t>Ачышлар-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t-RU" b="1" dirty="0" smtClean="0">
                <a:solidFill>
                  <a:schemeClr val="accent4">
                    <a:lumMod val="10000"/>
                  </a:schemeClr>
                </a:solidFill>
              </a:rPr>
              <a:t>Горурланам-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377</Words>
  <Application>Microsoft Office PowerPoint</Application>
  <PresentationFormat>Экран (4:3)</PresentationFormat>
  <Paragraphs>85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Казан шәһәре  Идел буе районы муниципаль бюджет белем бирү учреждениясе «52 нче номерлы гимназия»  </vt:lpstr>
      <vt:lpstr>Казан-   Татарстанның башкаласы</vt:lpstr>
      <vt:lpstr>Хәзер кайсы  ел  фасылы?</vt:lpstr>
      <vt:lpstr>     Без  кайда  яшибез?  </vt:lpstr>
      <vt:lpstr>Дустыгыз белән ризалашыгыз   (1 күн.  147  бит)</vt:lpstr>
      <vt:lpstr>Җөмләләрне дәвам  итегез</vt:lpstr>
      <vt:lpstr>Слайд 7</vt:lpstr>
      <vt:lpstr>Сез  Казан  турында  нәрсә  беләсез?</vt:lpstr>
      <vt:lpstr>Искә  төшерегез </vt:lpstr>
      <vt:lpstr>,,Казан-  тарихи  шәһәр  “ тукталышы</vt:lpstr>
      <vt:lpstr>Слайд 11</vt:lpstr>
      <vt:lpstr>,,Университет “  тукталышы</vt:lpstr>
      <vt:lpstr>Слайд 13</vt:lpstr>
      <vt:lpstr>,,Казан- музейлар  шәһәре” тукталышы </vt:lpstr>
      <vt:lpstr>Слайд 15</vt:lpstr>
      <vt:lpstr>,, Казан  - театрлар   шәһәре” тукталышы </vt:lpstr>
      <vt:lpstr>,,Казан – Универсиада  башкаласы”  тукталышы</vt:lpstr>
      <vt:lpstr>Как скажешь </vt:lpstr>
      <vt:lpstr>Өй  эше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dikobrazzoff</dc:creator>
  <cp:lastModifiedBy>IRONMANN (AKA SHAMAN)</cp:lastModifiedBy>
  <cp:revision>25</cp:revision>
  <dcterms:created xsi:type="dcterms:W3CDTF">2012-03-13T18:07:29Z</dcterms:created>
  <dcterms:modified xsi:type="dcterms:W3CDTF">2013-05-12T18:04:03Z</dcterms:modified>
</cp:coreProperties>
</file>