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60" r:id="rId6"/>
    <p:sldId id="261" r:id="rId7"/>
    <p:sldId id="263" r:id="rId8"/>
    <p:sldId id="264" r:id="rId9"/>
    <p:sldId id="271" r:id="rId10"/>
    <p:sldId id="272" r:id="rId11"/>
    <p:sldId id="265" r:id="rId12"/>
    <p:sldId id="269" r:id="rId13"/>
    <p:sldId id="266" r:id="rId14"/>
    <p:sldId id="27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23B-B084-45DC-968E-6E226F9047E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AE5-CFAB-45BF-B817-0875BC50FD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23B-B084-45DC-968E-6E226F9047E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AE5-CFAB-45BF-B817-0875BC50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23B-B084-45DC-968E-6E226F9047E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AE5-CFAB-45BF-B817-0875BC50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23B-B084-45DC-968E-6E226F9047E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AE5-CFAB-45BF-B817-0875BC50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23B-B084-45DC-968E-6E226F9047E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AE5-CFAB-45BF-B817-0875BC50FD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23B-B084-45DC-968E-6E226F9047E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AE5-CFAB-45BF-B817-0875BC50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23B-B084-45DC-968E-6E226F9047E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AE5-CFAB-45BF-B817-0875BC50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23B-B084-45DC-968E-6E226F9047E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AE5-CFAB-45BF-B817-0875BC50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23B-B084-45DC-968E-6E226F9047E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AE5-CFAB-45BF-B817-0875BC50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23B-B084-45DC-968E-6E226F9047E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4AE5-CFAB-45BF-B817-0875BC50F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23B-B084-45DC-968E-6E226F9047E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DD4AE5-CFAB-45BF-B817-0875BC50FD0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C9023B-B084-45DC-968E-6E226F9047E7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DD4AE5-CFAB-45BF-B817-0875BC50FD0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271065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Calligraph" pitchFamily="2" charset="0"/>
              </a:rPr>
              <a:t>Обобщение изученного по теме «</a:t>
            </a:r>
            <a:r>
              <a:rPr lang="ru-RU" sz="5400" dirty="0" err="1" smtClean="0">
                <a:solidFill>
                  <a:srgbClr val="7030A0"/>
                </a:solidFill>
                <a:latin typeface="Calligraph" pitchFamily="2" charset="0"/>
              </a:rPr>
              <a:t>Морфемика</a:t>
            </a:r>
            <a:r>
              <a:rPr lang="ru-RU" sz="5400" dirty="0" smtClean="0">
                <a:solidFill>
                  <a:srgbClr val="7030A0"/>
                </a:solidFill>
                <a:latin typeface="Calligraph" pitchFamily="2" charset="0"/>
              </a:rPr>
              <a:t>» в 5 классе</a:t>
            </a:r>
            <a:endParaRPr lang="ru-RU" sz="5400" dirty="0">
              <a:solidFill>
                <a:srgbClr val="7030A0"/>
              </a:solidFill>
              <a:latin typeface="Calligraph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9761143" flipV="1">
            <a:off x="5399647" y="-613438"/>
            <a:ext cx="2714644" cy="21433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Documents and Settings\Admin\Рабочий стол\алсу\pica4u.ru_1246489335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2780928"/>
            <a:ext cx="7164288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Задание: прослушайте сказку и выпишите однокоренные слова к слову </a:t>
            </a:r>
            <a:r>
              <a:rPr lang="ru-RU" sz="2000" dirty="0" smtClean="0">
                <a:solidFill>
                  <a:srgbClr val="00B050"/>
                </a:solidFill>
              </a:rPr>
              <a:t>дождь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Дождик (О том, как поссорились суффикс с корнем)</a:t>
            </a:r>
          </a:p>
          <a:p>
            <a:pPr marL="0" indent="0">
              <a:buNone/>
            </a:pPr>
            <a:r>
              <a:rPr lang="ru-RU" sz="1600" dirty="0" smtClean="0"/>
              <a:t>Шел на улице дождик. И все были ему рады. «Дождик, дождик, пуще!» – кричали малыши и бегали по теплым лужицам.</a:t>
            </a:r>
          </a:p>
          <a:p>
            <a:pPr>
              <a:buFontTx/>
              <a:buChar char="-"/>
            </a:pPr>
            <a:r>
              <a:rPr lang="ru-RU" sz="1600" dirty="0" smtClean="0"/>
              <a:t>Видишь, Корень, как мы с тобой всем нужны, - радовался суффикс Ик.</a:t>
            </a:r>
          </a:p>
          <a:p>
            <a:pPr>
              <a:buFontTx/>
              <a:buChar char="-"/>
            </a:pPr>
            <a:r>
              <a:rPr lang="ru-RU" sz="1600" dirty="0" smtClean="0"/>
              <a:t>Кто это мы? Если кого здесь и хвалят, то только меня. Ты же ничего не значишь! – сказал Корень.</a:t>
            </a:r>
          </a:p>
          <a:p>
            <a:pPr>
              <a:buFontTx/>
              <a:buChar char="-"/>
            </a:pPr>
            <a:r>
              <a:rPr lang="ru-RU" sz="1600" dirty="0" smtClean="0"/>
              <a:t>Я…я не значу?! – задохнулся от возмущения Ик. – Посмотрим, что ты будешь делать без меня. И он ушел.</a:t>
            </a:r>
          </a:p>
          <a:p>
            <a:pPr>
              <a:buFontTx/>
              <a:buChar char="-"/>
            </a:pPr>
            <a:r>
              <a:rPr lang="ru-RU" sz="1600" dirty="0" smtClean="0"/>
              <a:t>Подумаешь, я своих друзей суффиксов позову. Вон </a:t>
            </a:r>
            <a:r>
              <a:rPr lang="ru-RU" sz="1600" dirty="0" err="1" smtClean="0"/>
              <a:t>Ищ</a:t>
            </a:r>
            <a:r>
              <a:rPr lang="ru-RU" sz="1600" dirty="0" smtClean="0"/>
              <a:t> и </a:t>
            </a:r>
            <a:r>
              <a:rPr lang="ru-RU" sz="1600" dirty="0" err="1" smtClean="0"/>
              <a:t>Ишк</a:t>
            </a:r>
            <a:r>
              <a:rPr lang="ru-RU" sz="1600" dirty="0" smtClean="0"/>
              <a:t> стоят.</a:t>
            </a:r>
          </a:p>
          <a:p>
            <a:pPr marL="0" indent="0">
              <a:buNone/>
            </a:pPr>
            <a:r>
              <a:rPr lang="ru-RU" sz="1600" dirty="0" smtClean="0"/>
              <a:t>И Корень позвал суффикс </a:t>
            </a:r>
            <a:r>
              <a:rPr lang="ru-RU" sz="1600" dirty="0" err="1" smtClean="0"/>
              <a:t>Ищ</a:t>
            </a:r>
            <a:r>
              <a:rPr lang="ru-RU" sz="1600" dirty="0" smtClean="0"/>
              <a:t>. Вскоре полил такой дождище, что по лужам запрыгали белые пузыри.</a:t>
            </a:r>
          </a:p>
          <a:p>
            <a:pPr marL="0" indent="0">
              <a:buNone/>
            </a:pPr>
            <a:r>
              <a:rPr lang="ru-RU" sz="1600" dirty="0" smtClean="0"/>
              <a:t>«Какой дождище! На улицу носа не высунешь: сыро, холодно, скорей бы он кончился!» – говорили все.</a:t>
            </a:r>
          </a:p>
          <a:p>
            <a:pPr marL="0" indent="0">
              <a:buNone/>
            </a:pPr>
            <a:r>
              <a:rPr lang="ru-RU" sz="1600" dirty="0" smtClean="0"/>
              <a:t>«Нет, </a:t>
            </a:r>
            <a:r>
              <a:rPr lang="ru-RU" sz="1600" dirty="0" err="1" smtClean="0"/>
              <a:t>Ищ</a:t>
            </a:r>
            <a:r>
              <a:rPr lang="ru-RU" sz="1600" dirty="0" smtClean="0"/>
              <a:t>, не идет у нас с тобой дело. Позову-ка я </a:t>
            </a:r>
            <a:r>
              <a:rPr lang="ru-RU" sz="1600" dirty="0" err="1" smtClean="0"/>
              <a:t>Ишк</a:t>
            </a:r>
            <a:r>
              <a:rPr lang="ru-RU" sz="1600" dirty="0" smtClean="0"/>
              <a:t>», - решил Корень.</a:t>
            </a:r>
          </a:p>
          <a:p>
            <a:pPr marL="0" indent="0">
              <a:buNone/>
            </a:pPr>
            <a:r>
              <a:rPr lang="ru-RU" sz="1600" dirty="0" smtClean="0"/>
              <a:t>И вот заморосил мелкий надоедливый </a:t>
            </a:r>
            <a:r>
              <a:rPr lang="ru-RU" sz="1600" dirty="0" err="1" smtClean="0"/>
              <a:t>дождишко</a:t>
            </a:r>
            <a:r>
              <a:rPr lang="ru-RU" sz="1600" dirty="0" smtClean="0"/>
              <a:t>. «Так мы до осени не прорастем!» - заволновались в земле семена.</a:t>
            </a:r>
          </a:p>
          <a:p>
            <a:pPr marL="0" indent="0">
              <a:buNone/>
            </a:pPr>
            <a:r>
              <a:rPr lang="ru-RU" sz="1600" dirty="0" smtClean="0"/>
              <a:t>-     Нет, не обойтись нам без суффикса Ик, подумал Корень.</a:t>
            </a:r>
          </a:p>
          <a:p>
            <a:pPr marL="0" indent="0">
              <a:buNone/>
            </a:pPr>
            <a:r>
              <a:rPr lang="ru-RU" sz="1600" dirty="0" smtClean="0"/>
              <a:t>А Ик – вот он: рядом стоит.</a:t>
            </a:r>
          </a:p>
          <a:p>
            <a:pPr>
              <a:buFontTx/>
              <a:buChar char="-"/>
            </a:pPr>
            <a:r>
              <a:rPr lang="ru-RU" sz="1600" dirty="0" smtClean="0"/>
              <a:t>Знаешь, Ик, ты прости меня. Теперь я понял, что ты тоже много значишь. Может, даже больше меня, - виновато сказал Корень.</a:t>
            </a:r>
          </a:p>
          <a:p>
            <a:pPr>
              <a:buFontTx/>
              <a:buChar char="-"/>
            </a:pPr>
            <a:r>
              <a:rPr lang="ru-RU" sz="1600" dirty="0" smtClean="0"/>
              <a:t>Ладно уж, - миролюбиво проворчал Ик, - все равно ты главный – ведь без тебя и слова бы не было.</a:t>
            </a:r>
          </a:p>
          <a:p>
            <a:pPr marL="0" indent="0">
              <a:buNone/>
            </a:pPr>
            <a:r>
              <a:rPr lang="ru-RU" sz="1600" dirty="0" smtClean="0"/>
              <a:t>И в городе опять пошел теплый дождик.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2330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Однокоренные слова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Дождь</a:t>
            </a:r>
          </a:p>
          <a:p>
            <a:pPr algn="ctr"/>
            <a:r>
              <a:rPr lang="ru-RU" sz="4000" dirty="0" smtClean="0"/>
              <a:t>Дожд</a:t>
            </a:r>
            <a:r>
              <a:rPr lang="ru-RU" sz="4000" dirty="0" smtClean="0">
                <a:solidFill>
                  <a:srgbClr val="FF0000"/>
                </a:solidFill>
              </a:rPr>
              <a:t>ик</a:t>
            </a:r>
          </a:p>
          <a:p>
            <a:pPr algn="ctr"/>
            <a:r>
              <a:rPr lang="ru-RU" sz="4000" dirty="0" smtClean="0"/>
              <a:t>Дожд</a:t>
            </a:r>
            <a:r>
              <a:rPr lang="ru-RU" sz="4000" dirty="0" smtClean="0">
                <a:solidFill>
                  <a:srgbClr val="FF0000"/>
                </a:solidFill>
              </a:rPr>
              <a:t>ищ</a:t>
            </a:r>
            <a:r>
              <a:rPr lang="ru-RU" sz="4000" dirty="0" smtClean="0"/>
              <a:t>е</a:t>
            </a:r>
          </a:p>
          <a:p>
            <a:pPr algn="ctr"/>
            <a:r>
              <a:rPr lang="ru-RU" sz="4000" dirty="0" err="1" smtClean="0"/>
              <a:t>Дожд</a:t>
            </a:r>
            <a:r>
              <a:rPr lang="ru-RU" sz="4000" dirty="0" err="1" smtClean="0">
                <a:solidFill>
                  <a:srgbClr val="FF0000"/>
                </a:solidFill>
              </a:rPr>
              <a:t>ишк</a:t>
            </a:r>
            <a:r>
              <a:rPr lang="ru-RU" sz="4000" dirty="0" err="1" smtClean="0"/>
              <a:t>о</a:t>
            </a:r>
            <a:endParaRPr lang="ru-RU" sz="4000" dirty="0" smtClean="0"/>
          </a:p>
          <a:p>
            <a:pPr algn="ctr"/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Физкультминутка!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rgbClr val="7030A0"/>
                </a:solidFill>
              </a:rPr>
              <a:t>С </a:t>
            </a:r>
            <a:r>
              <a:rPr lang="ru-RU" dirty="0" smtClean="0">
                <a:solidFill>
                  <a:srgbClr val="FF0000"/>
                </a:solidFill>
              </a:rPr>
              <a:t>ПРИ</a:t>
            </a:r>
            <a:r>
              <a:rPr lang="ru-RU" dirty="0" smtClean="0">
                <a:solidFill>
                  <a:srgbClr val="7030A0"/>
                </a:solidFill>
              </a:rPr>
              <a:t> - приставкою присесть,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         С </a:t>
            </a:r>
            <a:r>
              <a:rPr lang="ru-RU" dirty="0" smtClean="0">
                <a:solidFill>
                  <a:srgbClr val="FF0000"/>
                </a:solidFill>
              </a:rPr>
              <a:t>ПО</a:t>
            </a:r>
            <a:r>
              <a:rPr lang="ru-RU" dirty="0" smtClean="0">
                <a:solidFill>
                  <a:srgbClr val="7030A0"/>
                </a:solidFill>
              </a:rPr>
              <a:t> - приставкою подняться,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         С </a:t>
            </a:r>
            <a:r>
              <a:rPr lang="ru-RU" dirty="0" smtClean="0">
                <a:solidFill>
                  <a:srgbClr val="FF0000"/>
                </a:solidFill>
              </a:rPr>
              <a:t>ПОД</a:t>
            </a:r>
            <a:r>
              <a:rPr lang="ru-RU" dirty="0" smtClean="0">
                <a:solidFill>
                  <a:srgbClr val="7030A0"/>
                </a:solidFill>
              </a:rPr>
              <a:t> - подпрыгнуть, подмигнуть,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         С </a:t>
            </a:r>
            <a:r>
              <a:rPr lang="ru-RU" dirty="0" smtClean="0">
                <a:solidFill>
                  <a:srgbClr val="FF0000"/>
                </a:solidFill>
              </a:rPr>
              <a:t>ПО</a:t>
            </a:r>
            <a:r>
              <a:rPr lang="ru-RU" dirty="0" smtClean="0">
                <a:solidFill>
                  <a:srgbClr val="7030A0"/>
                </a:solidFill>
              </a:rPr>
              <a:t> - приставкой посмеяться,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          С </a:t>
            </a:r>
            <a:r>
              <a:rPr lang="ru-RU" dirty="0" smtClean="0">
                <a:solidFill>
                  <a:srgbClr val="FF0000"/>
                </a:solidFill>
              </a:rPr>
              <a:t>ВЫ</a:t>
            </a:r>
            <a:r>
              <a:rPr lang="ru-RU" dirty="0" smtClean="0">
                <a:solidFill>
                  <a:srgbClr val="7030A0"/>
                </a:solidFill>
              </a:rPr>
              <a:t> - вытягиваем руки,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           С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7030A0"/>
                </a:solidFill>
              </a:rPr>
              <a:t> - опустим их опять.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           Вот и все настало время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           С </a:t>
            </a:r>
            <a:r>
              <a:rPr lang="ru-RU" dirty="0" smtClean="0">
                <a:solidFill>
                  <a:srgbClr val="FF0000"/>
                </a:solidFill>
              </a:rPr>
              <a:t>ПО</a:t>
            </a:r>
            <a:r>
              <a:rPr lang="ru-RU" dirty="0" smtClean="0">
                <a:solidFill>
                  <a:srgbClr val="7030A0"/>
                </a:solidFill>
              </a:rPr>
              <a:t> - зарядку повторять.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           С </a:t>
            </a:r>
            <a:r>
              <a:rPr lang="ru-RU" dirty="0" smtClean="0">
                <a:solidFill>
                  <a:srgbClr val="FF0000"/>
                </a:solidFill>
              </a:rPr>
              <a:t>ЗА</a:t>
            </a:r>
            <a:r>
              <a:rPr lang="ru-RU" dirty="0" smtClean="0">
                <a:solidFill>
                  <a:srgbClr val="7030A0"/>
                </a:solidFill>
              </a:rPr>
              <a:t> - зарядку завершать.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 </a:t>
            </a:r>
            <a:endParaRPr lang="ru-RU" dirty="0" smtClean="0">
              <a:solidFill>
                <a:srgbClr val="7030A0"/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49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Творческое задание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Используя данную лексику:</a:t>
            </a:r>
          </a:p>
          <a:p>
            <a:r>
              <a:rPr lang="ru-RU" sz="4000" dirty="0" smtClean="0">
                <a:solidFill>
                  <a:schemeClr val="accent1"/>
                </a:solidFill>
              </a:rPr>
              <a:t>напишите сочинение-миниатюру « О дожде»</a:t>
            </a:r>
          </a:p>
          <a:p>
            <a:r>
              <a:rPr lang="ru-RU" sz="4000" dirty="0" smtClean="0">
                <a:solidFill>
                  <a:schemeClr val="accent1"/>
                </a:solidFill>
              </a:rPr>
              <a:t>нарисуйте дождь</a:t>
            </a:r>
          </a:p>
          <a:p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Использованная литература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Никитина Е.И. Уроки русского языка в 5 классе: книга для учителя.- М.: Просвещение, 2001г.</a:t>
            </a:r>
          </a:p>
          <a:p>
            <a:r>
              <a:rPr lang="ru-RU" dirty="0" smtClean="0"/>
              <a:t>Богданова Г.А. Уроки русского </a:t>
            </a:r>
            <a:r>
              <a:rPr lang="ru-RU" dirty="0" err="1" smtClean="0"/>
              <a:t>чзыка</a:t>
            </a:r>
            <a:r>
              <a:rPr lang="ru-RU" dirty="0" smtClean="0"/>
              <a:t> в 5 классе: книга для учителя. – М.: </a:t>
            </a:r>
            <a:r>
              <a:rPr lang="ru-RU" dirty="0" err="1" smtClean="0"/>
              <a:t>Генжер</a:t>
            </a:r>
            <a:r>
              <a:rPr lang="ru-RU" dirty="0" smtClean="0"/>
              <a:t>, 1998г.</a:t>
            </a:r>
          </a:p>
          <a:p>
            <a:r>
              <a:rPr lang="ru-RU" dirty="0" smtClean="0"/>
              <a:t>Интернет-ресурсы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2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Всем спасибо!!!!!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4578" name="Picture 2" descr="C:\Documents and Settings\Admin\Мои документы\работа\презентации\Рисунки\c605274ef1723ac5c835ba523958fb98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0662" y="1935163"/>
            <a:ext cx="530267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754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Морфемика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Слово делится на части. Ах, какое это счастье!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Может каждый грамотей делать слово из частей.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На конце любого слова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окончанье</a:t>
            </a:r>
            <a:r>
              <a:rPr lang="ru-RU" sz="2800" dirty="0" smtClean="0">
                <a:solidFill>
                  <a:srgbClr val="C00000"/>
                </a:solidFill>
              </a:rPr>
              <a:t> ищет Вова.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Изменяемая часть с другим словом держит связь.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Окончанье он найдет, его в рамочку возьмет.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Перед корнем есть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приставка</a:t>
            </a:r>
            <a:r>
              <a:rPr lang="ru-RU" sz="2800" dirty="0" smtClean="0">
                <a:solidFill>
                  <a:srgbClr val="C00000"/>
                </a:solidFill>
              </a:rPr>
              <a:t>, слитно пишется она,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при помощи приставки образуются слова.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После корня он стоит, перед окончанием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Его я если заменю, другое слово получу.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Обозначу уголком, называю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суффиксом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71612"/>
          </a:xfrm>
        </p:spPr>
        <p:txBody>
          <a:bodyPr>
            <a:normAutofit/>
          </a:bodyPr>
          <a:lstStyle/>
          <a:p>
            <a:r>
              <a:rPr lang="ru-RU" dirty="0" smtClean="0"/>
              <a:t>Вставьте пропущенные буквы. Выделите окончания.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 smtClean="0"/>
              <a:t>Шум..т, </a:t>
            </a:r>
            <a:r>
              <a:rPr lang="ru-RU" sz="4000" b="1" i="1" dirty="0" err="1" smtClean="0"/>
              <a:t>звен</a:t>
            </a:r>
            <a:r>
              <a:rPr lang="ru-RU" sz="4000" b="1" i="1" dirty="0" smtClean="0"/>
              <a:t>..т, </a:t>
            </a:r>
            <a:r>
              <a:rPr lang="ru-RU" sz="4000" b="1" i="1" dirty="0" err="1" smtClean="0"/>
              <a:t>шурш</a:t>
            </a:r>
            <a:r>
              <a:rPr lang="ru-RU" sz="4000" b="1" i="1" dirty="0" smtClean="0"/>
              <a:t>..т по листьям, ид..т, капа..т, </a:t>
            </a:r>
            <a:r>
              <a:rPr lang="ru-RU" sz="4000" b="1" i="1" dirty="0" err="1" smtClean="0"/>
              <a:t>морос</a:t>
            </a:r>
            <a:r>
              <a:rPr lang="ru-RU" sz="4000" b="1" i="1" dirty="0" smtClean="0"/>
              <a:t>..т, </a:t>
            </a:r>
            <a:r>
              <a:rPr lang="ru-RU" sz="4000" b="1" i="1" dirty="0" err="1" smtClean="0"/>
              <a:t>накрапыва</a:t>
            </a:r>
            <a:r>
              <a:rPr lang="ru-RU" sz="4000" b="1" i="1" dirty="0" smtClean="0"/>
              <a:t>..т, ль..т как из ведра, </a:t>
            </a:r>
            <a:r>
              <a:rPr lang="ru-RU" sz="4000" b="1" i="1" dirty="0" err="1" smtClean="0"/>
              <a:t>хлещ</a:t>
            </a:r>
            <a:r>
              <a:rPr lang="ru-RU" sz="4000" b="1" i="1" dirty="0" smtClean="0"/>
              <a:t>..т, </a:t>
            </a:r>
            <a:r>
              <a:rPr lang="ru-RU" sz="4000" b="1" i="1" dirty="0" err="1" smtClean="0"/>
              <a:t>стуч</a:t>
            </a:r>
            <a:r>
              <a:rPr lang="ru-RU" sz="4000" b="1" i="1" dirty="0" smtClean="0"/>
              <a:t>..т, барабан..т, стека..т, </a:t>
            </a:r>
            <a:r>
              <a:rPr lang="ru-RU" sz="4000" b="1" i="1" dirty="0" err="1" smtClean="0"/>
              <a:t>хлын</a:t>
            </a:r>
            <a:r>
              <a:rPr lang="ru-RU" sz="4000" b="1" i="1" dirty="0" smtClean="0"/>
              <a:t>..т, </a:t>
            </a:r>
            <a:r>
              <a:rPr lang="ru-RU" sz="4000" b="1" i="1" dirty="0" err="1" smtClean="0"/>
              <a:t>прыга</a:t>
            </a:r>
            <a:r>
              <a:rPr lang="ru-RU" sz="4000" b="1" i="1" dirty="0" smtClean="0"/>
              <a:t>..т, </a:t>
            </a:r>
            <a:r>
              <a:rPr lang="ru-RU" sz="4000" b="1" i="1" dirty="0" err="1" smtClean="0"/>
              <a:t>пляш</a:t>
            </a:r>
            <a:r>
              <a:rPr lang="ru-RU" sz="4000" b="1" i="1" dirty="0" smtClean="0"/>
              <a:t>..т.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928802"/>
          </a:xfrm>
        </p:spPr>
        <p:txBody>
          <a:bodyPr/>
          <a:lstStyle/>
          <a:p>
            <a:pPr algn="ctr"/>
            <a:r>
              <a:rPr lang="ru-RU" dirty="0" smtClean="0"/>
              <a:t>Проверьте!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7854696" cy="41434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000" b="1" i="1" dirty="0" smtClean="0"/>
              <a:t>Шум</a:t>
            </a:r>
            <a:r>
              <a:rPr lang="ru-RU" sz="4000" b="1" i="1" dirty="0" smtClean="0">
                <a:solidFill>
                  <a:srgbClr val="FF0000"/>
                </a:solidFill>
              </a:rPr>
              <a:t>и</a:t>
            </a:r>
            <a:r>
              <a:rPr lang="ru-RU" sz="4000" b="1" i="1" dirty="0" smtClean="0"/>
              <a:t>т, звен</a:t>
            </a:r>
            <a:r>
              <a:rPr lang="ru-RU" sz="4000" b="1" i="1" dirty="0" smtClean="0">
                <a:solidFill>
                  <a:srgbClr val="FF0000"/>
                </a:solidFill>
              </a:rPr>
              <a:t>и</a:t>
            </a:r>
            <a:r>
              <a:rPr lang="ru-RU" sz="4000" b="1" i="1" dirty="0" smtClean="0"/>
              <a:t>т, шурш</a:t>
            </a:r>
            <a:r>
              <a:rPr lang="ru-RU" sz="4000" b="1" i="1" dirty="0" smtClean="0">
                <a:solidFill>
                  <a:srgbClr val="FF0000"/>
                </a:solidFill>
              </a:rPr>
              <a:t>и</a:t>
            </a:r>
            <a:r>
              <a:rPr lang="ru-RU" sz="4000" b="1" i="1" dirty="0" smtClean="0"/>
              <a:t>т по листьям, ид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т, капа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т, морос</a:t>
            </a:r>
            <a:r>
              <a:rPr lang="ru-RU" sz="4000" b="1" i="1" dirty="0" smtClean="0">
                <a:solidFill>
                  <a:srgbClr val="FF0000"/>
                </a:solidFill>
              </a:rPr>
              <a:t>и</a:t>
            </a:r>
            <a:r>
              <a:rPr lang="ru-RU" sz="4000" b="1" i="1" dirty="0" smtClean="0"/>
              <a:t>т, накрапыва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т, ль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т как из ведра, хлещ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т, стуч</a:t>
            </a:r>
            <a:r>
              <a:rPr lang="ru-RU" sz="4000" b="1" i="1" dirty="0" smtClean="0">
                <a:solidFill>
                  <a:srgbClr val="FF0000"/>
                </a:solidFill>
              </a:rPr>
              <a:t>и</a:t>
            </a:r>
            <a:r>
              <a:rPr lang="ru-RU" sz="4000" b="1" i="1" dirty="0" smtClean="0"/>
              <a:t>т, барабан</a:t>
            </a:r>
            <a:r>
              <a:rPr lang="ru-RU" sz="4000" b="1" i="1" dirty="0" smtClean="0">
                <a:solidFill>
                  <a:srgbClr val="FF0000"/>
                </a:solidFill>
              </a:rPr>
              <a:t>и</a:t>
            </a:r>
            <a:r>
              <a:rPr lang="ru-RU" sz="4000" b="1" i="1" dirty="0" smtClean="0"/>
              <a:t>т, стека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т, хлын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т, прыга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т, пляш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т.</a:t>
            </a:r>
          </a:p>
          <a:p>
            <a:pPr algn="just"/>
            <a:r>
              <a:rPr lang="ru-RU" sz="4000" b="1" i="1" dirty="0" smtClean="0">
                <a:solidFill>
                  <a:srgbClr val="FFC000"/>
                </a:solidFill>
              </a:rPr>
              <a:t>Что можно описать при помощи данных слов?</a:t>
            </a:r>
            <a:endParaRPr lang="ru-RU" sz="40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715404" y="1000108"/>
            <a:ext cx="45719" cy="3010664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515352" cy="25384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B0F0"/>
                </a:solidFill>
              </a:rPr>
              <a:t>    Каким</a:t>
            </a:r>
          </a:p>
          <a:p>
            <a:pPr>
              <a:buNone/>
            </a:pPr>
            <a:r>
              <a:rPr lang="ru-RU" sz="4400" dirty="0" smtClean="0">
                <a:solidFill>
                  <a:srgbClr val="00B0F0"/>
                </a:solidFill>
              </a:rPr>
              <a:t> бывает</a:t>
            </a:r>
          </a:p>
          <a:p>
            <a:pPr>
              <a:buNone/>
            </a:pPr>
            <a:r>
              <a:rPr lang="ru-RU" sz="4400" dirty="0" smtClean="0">
                <a:solidFill>
                  <a:srgbClr val="00B0F0"/>
                </a:solidFill>
              </a:rPr>
              <a:t>    дождь?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17410" name="Picture 2" descr="C:\Documents and Settings\Admin\Рабочий стол\алсу\pica4u.ru_12464893631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60721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4" y="428604"/>
            <a:ext cx="8229600" cy="817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8434" name="Picture 2" descr="C:\Documents and Settings\Admin\Рабочий стол\алсу\pica4u.ru_12464893151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482" name="Picture 2" descr="C:\Documents and Settings\Admin\Рабочий стол\алсу\pica4u.ru_12464893971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\Рабочий стол\алсу\pica4u.ru_12464894611-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Каким бывает дождь?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Летним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Весенним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Мелким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Грибным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Проливным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Задание: выдели все морфемы в данных словах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0864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589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Обобщение изученного по теме «Морфемика» в 5 классе</vt:lpstr>
      <vt:lpstr>Морфемика</vt:lpstr>
      <vt:lpstr>Вставьте пропущенные буквы. Выделите окончания.</vt:lpstr>
      <vt:lpstr>Проверьте!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Каким бывает дождь?</vt:lpstr>
      <vt:lpstr>Задание: прослушайте сказку и выпишите однокоренные слова к слову дождь</vt:lpstr>
      <vt:lpstr>Однокоренные слова</vt:lpstr>
      <vt:lpstr>Физкультминутка!</vt:lpstr>
      <vt:lpstr>Творческое задание </vt:lpstr>
      <vt:lpstr>Использованная литература</vt:lpstr>
      <vt:lpstr>Всем спасибо!!!!!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день!!!!!!!!!!!!!</dc:title>
  <dc:creator>Admin</dc:creator>
  <cp:lastModifiedBy>владелец</cp:lastModifiedBy>
  <cp:revision>11</cp:revision>
  <dcterms:created xsi:type="dcterms:W3CDTF">2002-12-31T19:06:39Z</dcterms:created>
  <dcterms:modified xsi:type="dcterms:W3CDTF">2014-11-07T10:15:50Z</dcterms:modified>
</cp:coreProperties>
</file>