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4" r:id="rId5"/>
    <p:sldId id="266" r:id="rId6"/>
    <p:sldId id="268" r:id="rId7"/>
    <p:sldId id="269" r:id="rId8"/>
    <p:sldId id="270" r:id="rId9"/>
    <p:sldId id="271" r:id="rId10"/>
    <p:sldId id="272" r:id="rId11"/>
    <p:sldId id="274" r:id="rId12"/>
    <p:sldId id="276" r:id="rId13"/>
    <p:sldId id="278" r:id="rId14"/>
    <p:sldId id="280" r:id="rId15"/>
    <p:sldId id="282" r:id="rId16"/>
    <p:sldId id="284" r:id="rId17"/>
    <p:sldId id="286" r:id="rId18"/>
    <p:sldId id="288" r:id="rId19"/>
    <p:sldId id="290" r:id="rId20"/>
    <p:sldId id="292" r:id="rId21"/>
    <p:sldId id="294" r:id="rId22"/>
    <p:sldId id="296" r:id="rId23"/>
    <p:sldId id="298" r:id="rId24"/>
    <p:sldId id="300" r:id="rId25"/>
    <p:sldId id="302" r:id="rId26"/>
    <p:sldId id="304" r:id="rId27"/>
    <p:sldId id="306" r:id="rId28"/>
    <p:sldId id="310" r:id="rId29"/>
    <p:sldId id="312" r:id="rId30"/>
    <p:sldId id="314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328" r:id="rId44"/>
    <p:sldId id="329" r:id="rId45"/>
    <p:sldId id="330" r:id="rId46"/>
    <p:sldId id="331" r:id="rId47"/>
    <p:sldId id="332" r:id="rId48"/>
    <p:sldId id="333" r:id="rId49"/>
    <p:sldId id="334" r:id="rId50"/>
    <p:sldId id="335" r:id="rId51"/>
    <p:sldId id="336" r:id="rId52"/>
    <p:sldId id="337" r:id="rId53"/>
    <p:sldId id="338" r:id="rId54"/>
    <p:sldId id="339" r:id="rId55"/>
    <p:sldId id="340" r:id="rId56"/>
    <p:sldId id="341" r:id="rId57"/>
    <p:sldId id="342" r:id="rId58"/>
    <p:sldId id="343" r:id="rId59"/>
    <p:sldId id="344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5338-6C05-41C0-8358-081A8813907C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6346-86C3-4AF3-A9D1-4C2B7AA8D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5338-6C05-41C0-8358-081A8813907C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6346-86C3-4AF3-A9D1-4C2B7AA8D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5338-6C05-41C0-8358-081A8813907C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6346-86C3-4AF3-A9D1-4C2B7AA8D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5338-6C05-41C0-8358-081A8813907C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6346-86C3-4AF3-A9D1-4C2B7AA8D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5338-6C05-41C0-8358-081A8813907C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6346-86C3-4AF3-A9D1-4C2B7AA8D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5338-6C05-41C0-8358-081A8813907C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6346-86C3-4AF3-A9D1-4C2B7AA8D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5338-6C05-41C0-8358-081A8813907C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6346-86C3-4AF3-A9D1-4C2B7AA8D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5338-6C05-41C0-8358-081A8813907C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6346-86C3-4AF3-A9D1-4C2B7AA8D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5338-6C05-41C0-8358-081A8813907C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6346-86C3-4AF3-A9D1-4C2B7AA8D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5338-6C05-41C0-8358-081A8813907C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6346-86C3-4AF3-A9D1-4C2B7AA8D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5338-6C05-41C0-8358-081A8813907C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6346-86C3-4AF3-A9D1-4C2B7AA8D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15338-6C05-41C0-8358-081A8813907C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16346-86C3-4AF3-A9D1-4C2B7AA8D7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500" b="1" i="1">
                <a:solidFill>
                  <a:srgbClr val="7030A0"/>
                </a:solidFill>
                <a:latin typeface="Century Schoolbook"/>
              </a:rPr>
              <a:t>ЭЛЕКТРОННОЕ  ПОСОБИЕ</a:t>
            </a:r>
            <a:r>
              <a:rPr lang="ru-RU" sz="2400" b="1" i="1">
                <a:solidFill>
                  <a:srgbClr val="7030A0"/>
                </a:solidFill>
                <a:latin typeface="Century Schoolbook"/>
              </a:rPr>
              <a:t>
 </a:t>
            </a:r>
            <a:r>
              <a:rPr lang="ru-RU" sz="4000" b="1" i="1">
                <a:solidFill>
                  <a:srgbClr val="7030A0"/>
                </a:solidFill>
                <a:latin typeface="Century Schoolbook"/>
              </a:rPr>
              <a:t>для подготовки к ЕГЭ
 по русскому языку  
</a:t>
            </a:r>
            <a:endParaRPr/>
          </a:p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
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       </a:t>
            </a:r>
            <a:endParaRPr/>
          </a:p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
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5572080" y="272880"/>
            <a:ext cx="2428560" cy="6552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>
                <a:solidFill>
                  <a:srgbClr val="000000"/>
                </a:solidFill>
                <a:latin typeface="Century Schoolbook"/>
              </a:rPr>
              <a:t>Запомните</a:t>
            </a:r>
            <a:endParaRPr/>
          </a:p>
        </p:txBody>
      </p:sp>
      <p:sp>
        <p:nvSpPr>
          <p:cNvPr id="149" name="TextShape 2"/>
          <p:cNvSpPr txBox="1"/>
          <p:nvPr/>
        </p:nvSpPr>
        <p:spPr>
          <a:xfrm>
            <a:off x="457200" y="500040"/>
            <a:ext cx="3657240" cy="57481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>
                <a:solidFill>
                  <a:srgbClr val="464646"/>
                </a:solidFill>
                <a:latin typeface="Century Schoolbook"/>
              </a:rPr>
              <a:t>Наличие в языке паронимов приводит к тому, что  в устной и письменной речи одно слово ошибочно  употребляется вместо другого.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sp>
        <p:nvSpPr>
          <p:cNvPr id="150" name="TextShape 3"/>
          <p:cNvSpPr txBox="1"/>
          <p:nvPr/>
        </p:nvSpPr>
        <p:spPr>
          <a:xfrm>
            <a:off x="4371840" y="1071720"/>
            <a:ext cx="3657240" cy="51764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1400" b="1">
                <a:solidFill>
                  <a:srgbClr val="FFFFFF"/>
                </a:solidFill>
                <a:latin typeface="Century Schoolbook"/>
              </a:rPr>
              <a:t>Паронимами  </a:t>
            </a:r>
            <a:r>
              <a:rPr lang="ru-RU" sz="1400" b="1" i="1">
                <a:solidFill>
                  <a:srgbClr val="FFFFFF"/>
                </a:solidFill>
                <a:latin typeface="Century Schoolbook"/>
              </a:rPr>
              <a:t>(para </a:t>
            </a:r>
            <a:r>
              <a:rPr lang="ru-RU" sz="1400" b="1">
                <a:solidFill>
                  <a:srgbClr val="FFFFFF"/>
                </a:solidFill>
                <a:latin typeface="Century Schoolbook"/>
              </a:rPr>
              <a:t>— рядом, </a:t>
            </a:r>
            <a:r>
              <a:rPr lang="ru-RU" sz="1400" b="1" i="1">
                <a:solidFill>
                  <a:srgbClr val="FFFFFF"/>
                </a:solidFill>
                <a:latin typeface="Century Schoolbook"/>
              </a:rPr>
              <a:t>опута </a:t>
            </a:r>
            <a:r>
              <a:rPr lang="ru-RU" sz="1400" b="1">
                <a:solidFill>
                  <a:srgbClr val="FFFFFF"/>
                </a:solidFill>
                <a:latin typeface="Century Schoolbook"/>
              </a:rPr>
              <a:t>— имя) называются слова, близкие по звучанию и написанию, но разные по значению. Например: </a:t>
            </a:r>
            <a:r>
              <a:rPr lang="ru-RU" sz="1400" b="1" i="1">
                <a:solidFill>
                  <a:srgbClr val="FFFFFF"/>
                </a:solidFill>
                <a:latin typeface="Century Schoolbook"/>
              </a:rPr>
              <a:t>кворум </a:t>
            </a:r>
            <a:r>
              <a:rPr lang="ru-RU" sz="1400" b="1">
                <a:solidFill>
                  <a:srgbClr val="FFFFFF"/>
                </a:solidFill>
                <a:latin typeface="Century Schoolbook"/>
              </a:rPr>
              <a:t>— форум ,</a:t>
            </a:r>
            <a:r>
              <a:rPr lang="ru-RU" sz="1400" b="1" i="1">
                <a:solidFill>
                  <a:srgbClr val="FFFFFF"/>
                </a:solidFill>
                <a:latin typeface="Century Schoolbook"/>
              </a:rPr>
              <a:t> экскаватор </a:t>
            </a:r>
            <a:r>
              <a:rPr lang="ru-RU" sz="1400" b="1">
                <a:solidFill>
                  <a:srgbClr val="FFFFFF"/>
                </a:solidFill>
                <a:latin typeface="Century Schoolbook"/>
              </a:rPr>
              <a:t>— </a:t>
            </a:r>
            <a:r>
              <a:rPr lang="ru-RU" sz="1400" b="1" i="1">
                <a:solidFill>
                  <a:srgbClr val="FFFFFF"/>
                </a:solidFill>
                <a:latin typeface="Century Schoolbook"/>
              </a:rPr>
              <a:t>эскалатор, контакт </a:t>
            </a:r>
            <a:r>
              <a:rPr lang="ru-RU" sz="1400" b="1">
                <a:solidFill>
                  <a:srgbClr val="FFFFFF"/>
                </a:solidFill>
                <a:latin typeface="Century Schoolbook"/>
              </a:rPr>
              <a:t>— </a:t>
            </a:r>
            <a:r>
              <a:rPr lang="ru-RU" sz="1400" b="1" i="1">
                <a:solidFill>
                  <a:srgbClr val="FFFFFF"/>
                </a:solidFill>
                <a:latin typeface="Century Schoolbook"/>
              </a:rPr>
              <a:t>контракт,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3786120" y="500040"/>
            <a:ext cx="856800" cy="7268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ru-RU" sz="3000" dirty="0">
                <a:solidFill>
                  <a:srgbClr val="464646"/>
                </a:solidFill>
                <a:latin typeface="Century Schoolbook"/>
              </a:rPr>
              <a:t>  </a:t>
            </a:r>
            <a:r>
              <a:rPr lang="ru-RU" sz="3000" dirty="0">
                <a:solidFill>
                  <a:srgbClr val="000000"/>
                </a:solidFill>
                <a:latin typeface="Century Schoolbook"/>
              </a:rPr>
              <a:t> </a:t>
            </a:r>
            <a:r>
              <a:rPr lang="ru-RU" sz="3000" dirty="0" smtClean="0">
                <a:solidFill>
                  <a:srgbClr val="000000"/>
                </a:solidFill>
                <a:latin typeface="Century Schoolbook"/>
              </a:rPr>
              <a:t>5.</a:t>
            </a:r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457200" y="1357200"/>
            <a:ext cx="3828600" cy="48906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lvl="1" algn="just">
              <a:lnSpc>
                <a:spcPct val="95000"/>
              </a:lnSpc>
              <a:buSzPct val="25000"/>
              <a:buFont typeface="StarSymbol"/>
              <a:buChar char=""/>
            </a:pPr>
            <a:r>
              <a:rPr lang="ru-RU" sz="2000" b="1">
                <a:solidFill>
                  <a:srgbClr val="000000"/>
                </a:solidFill>
                <a:latin typeface="Times New Roman"/>
              </a:rPr>
              <a:t> В каком варианте ответа выделенное слово употреблено неверно? </a:t>
            </a:r>
            <a:endParaRPr/>
          </a:p>
          <a:p>
            <a:pPr algn="just">
              <a:lnSpc>
                <a:spcPct val="95000"/>
              </a:lnSpc>
              <a:buSzPct val="25000"/>
              <a:buFont typeface="Wingdings" charset="2"/>
              <a:buChar char=""/>
            </a:pPr>
            <a:r>
              <a:rPr lang="ru-RU" sz="2000" b="1">
                <a:solidFill>
                  <a:srgbClr val="464646"/>
                </a:solidFill>
                <a:latin typeface="Times New Roman"/>
              </a:rPr>
              <a:t>1) Всех участников олимпиады наградили ЦЕННЫМИ подарками.</a:t>
            </a:r>
            <a:endParaRPr/>
          </a:p>
          <a:p>
            <a:pPr algn="just">
              <a:lnSpc>
                <a:spcPct val="95000"/>
              </a:lnSpc>
              <a:buSzPct val="25000"/>
              <a:buFont typeface="Wingdings" charset="2"/>
              <a:buChar char=""/>
            </a:pPr>
            <a:r>
              <a:rPr lang="ru-RU" sz="2000" b="1">
                <a:solidFill>
                  <a:srgbClr val="464646"/>
                </a:solidFill>
                <a:latin typeface="Times New Roman"/>
              </a:rPr>
              <a:t>2) В каждую эпоху формируются свои ЦЕННЫЕ ориентиры.</a:t>
            </a:r>
            <a:endParaRPr/>
          </a:p>
          <a:p>
            <a:pPr algn="just">
              <a:lnSpc>
                <a:spcPct val="95000"/>
              </a:lnSpc>
              <a:buSzPct val="25000"/>
              <a:buFont typeface="Wingdings" charset="2"/>
              <a:buChar char=""/>
            </a:pPr>
            <a:r>
              <a:rPr lang="ru-RU" sz="2000" b="1">
                <a:solidFill>
                  <a:srgbClr val="464646"/>
                </a:solidFill>
                <a:latin typeface="Times New Roman"/>
              </a:rPr>
              <a:t>3) В статье можно найти ЦЕННЫЕ для геолога сведения.</a:t>
            </a:r>
            <a:endParaRPr/>
          </a:p>
          <a:p>
            <a:pPr algn="just">
              <a:lnSpc>
                <a:spcPct val="95000"/>
              </a:lnSpc>
              <a:buSzPct val="25000"/>
              <a:buFont typeface="Wingdings" charset="2"/>
              <a:buChar char=""/>
            </a:pPr>
            <a:r>
              <a:rPr lang="ru-RU" sz="2000" b="1">
                <a:solidFill>
                  <a:srgbClr val="464646"/>
                </a:solidFill>
                <a:latin typeface="Times New Roman"/>
              </a:rPr>
              <a:t>4) В заповеднике мнA2   В каком предложении вместо слова ЦЕННЫЙ нужно употребить ЦЕННОСТНЫЙ?</a:t>
            </a:r>
            <a:endParaRPr/>
          </a:p>
          <a:p>
            <a:pPr algn="just">
              <a:lnSpc>
                <a:spcPct val="95000"/>
              </a:lnSpc>
              <a:buSzPct val="25000"/>
              <a:buFont typeface="Wingdings" charset="2"/>
              <a:buChar char=""/>
            </a:pPr>
            <a:r>
              <a:rPr lang="ru-RU" sz="2000" b="1">
                <a:solidFill>
                  <a:srgbClr val="464646"/>
                </a:solidFill>
                <a:latin typeface="Times New Roman"/>
              </a:rPr>
              <a:t>ого деревьев ЦЕННЫХ пород.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sp>
        <p:nvSpPr>
          <p:cNvPr id="153" name="TextShape 3"/>
          <p:cNvSpPr txBox="1"/>
          <p:nvPr/>
        </p:nvSpPr>
        <p:spPr>
          <a:xfrm>
            <a:off x="4429080" y="1285920"/>
            <a:ext cx="4000320" cy="49622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 dirty="0">
                <a:solidFill>
                  <a:srgbClr val="FFFFFF"/>
                </a:solidFill>
                <a:latin typeface="Times New Roman"/>
              </a:rPr>
              <a:t>  </a:t>
            </a:r>
            <a:r>
              <a:rPr lang="ru-RU" sz="3200" b="1" dirty="0">
                <a:solidFill>
                  <a:srgbClr val="FFFFFF"/>
                </a:solidFill>
                <a:latin typeface="Times New Roman"/>
              </a:rPr>
              <a:t>В каком варианте ответа выделенное слово употреблено неверно?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600" b="1" dirty="0">
                <a:solidFill>
                  <a:srgbClr val="FFFFFF"/>
                </a:solidFill>
                <a:latin typeface="Times New Roman"/>
              </a:rPr>
              <a:t>1)  В неясном, рассеянном свете ночи открылись перед нами ВЕЛИЧЕСТВЕННЫЕ и прекрасные перспективы Петербурга: Нева, набережная, каналы, дворцы. 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600" b="1" dirty="0">
                <a:solidFill>
                  <a:srgbClr val="FFFFFF"/>
                </a:solidFill>
                <a:latin typeface="Times New Roman"/>
              </a:rPr>
              <a:t>2) Железо, хром, марганец, медь и никель являются КРАСОЧНЫМИ веществами, компонентами многих красок, созданных на основе этих минералов. 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600" b="1" dirty="0">
                <a:solidFill>
                  <a:srgbClr val="FFFFFF"/>
                </a:solidFill>
                <a:latin typeface="Times New Roman"/>
              </a:rPr>
              <a:t>3) ДИПЛОМАТИЧЕСКИЕ отношения между Россией и США были установлены в 1807 году. 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600" b="1" dirty="0">
                <a:solidFill>
                  <a:srgbClr val="FFFFFF"/>
                </a:solidFill>
                <a:latin typeface="Times New Roman"/>
              </a:rPr>
              <a:t>4)  Самыми ГУМАННЫМИ профессиями на земле являются те, от которых зависит духовная жизнь и здоровье человека.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54" name="TextShape 4"/>
          <p:cNvSpPr txBox="1"/>
          <p:nvPr/>
        </p:nvSpPr>
        <p:spPr>
          <a:xfrm>
            <a:off x="457200" y="500040"/>
            <a:ext cx="3542760" cy="6426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2000" b="1">
                <a:solidFill>
                  <a:srgbClr val="FFFFFF"/>
                </a:solidFill>
                <a:latin typeface="Century Schoolbook"/>
              </a:rPr>
              <a:t>Формат 2011г.</a:t>
            </a:r>
            <a:endParaRPr/>
          </a:p>
        </p:txBody>
      </p:sp>
      <p:sp>
        <p:nvSpPr>
          <p:cNvPr id="155" name="TextShape 5"/>
          <p:cNvSpPr txBox="1"/>
          <p:nvPr/>
        </p:nvSpPr>
        <p:spPr>
          <a:xfrm>
            <a:off x="4714920" y="500040"/>
            <a:ext cx="3657240" cy="6426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2000" b="1">
                <a:solidFill>
                  <a:srgbClr val="FFFFFF"/>
                </a:solidFill>
                <a:latin typeface="Century Schoolbook"/>
              </a:rPr>
              <a:t>Формат 2012г.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274680"/>
            <a:ext cx="7757640" cy="4392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6.   </a:t>
            </a:r>
            <a:r>
              <a:rPr lang="ru-RU" sz="3000" b="1" dirty="0">
                <a:solidFill>
                  <a:srgbClr val="002060"/>
                </a:solidFill>
                <a:latin typeface="Century Schoolbook"/>
              </a:rPr>
              <a:t>Морфологические нормы</a:t>
            </a:r>
            <a:endParaRPr/>
          </a:p>
        </p:txBody>
      </p:sp>
      <p:sp>
        <p:nvSpPr>
          <p:cNvPr id="159" name="TextShape 2"/>
          <p:cNvSpPr txBox="1"/>
          <p:nvPr/>
        </p:nvSpPr>
        <p:spPr>
          <a:xfrm>
            <a:off x="785880" y="1071720"/>
            <a:ext cx="3785760" cy="5357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дрАйвер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договОр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трЕнер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офицЕр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фрОнт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флОт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лИфт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пОлис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ы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u="sng" dirty="0">
                <a:solidFill>
                  <a:srgbClr val="343434"/>
                </a:solidFill>
                <a:latin typeface="Century Schoolbook"/>
              </a:rPr>
              <a:t>Окончания существительных    множественного   числа: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 err="1">
                <a:solidFill>
                  <a:srgbClr val="343434"/>
                </a:solidFill>
                <a:latin typeface="Century Schoolbook"/>
              </a:rPr>
              <a:t>адрес</a:t>
            </a:r>
            <a:r>
              <a:rPr lang="ru-RU" sz="2400" b="1" dirty="0" err="1">
                <a:solidFill>
                  <a:srgbClr val="FF0000"/>
                </a:solidFill>
                <a:latin typeface="Century Schoolbook"/>
              </a:rPr>
              <a:t>А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 err="1">
                <a:solidFill>
                  <a:srgbClr val="343434"/>
                </a:solidFill>
                <a:latin typeface="Century Schoolbook"/>
              </a:rPr>
              <a:t>борт</a:t>
            </a:r>
            <a:r>
              <a:rPr lang="ru-RU" sz="2400" b="1" dirty="0" err="1">
                <a:solidFill>
                  <a:srgbClr val="FF0000"/>
                </a:solidFill>
                <a:latin typeface="Century Schoolbook"/>
              </a:rPr>
              <a:t>А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 err="1">
                <a:solidFill>
                  <a:srgbClr val="343434"/>
                </a:solidFill>
                <a:latin typeface="Century Schoolbook"/>
              </a:rPr>
              <a:t>бухгалтер</a:t>
            </a:r>
            <a:r>
              <a:rPr lang="ru-RU" sz="2400" b="1" dirty="0" err="1">
                <a:solidFill>
                  <a:srgbClr val="FF0000"/>
                </a:solidFill>
                <a:latin typeface="Century Schoolbook"/>
              </a:rPr>
              <a:t>А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 err="1">
                <a:solidFill>
                  <a:srgbClr val="343434"/>
                </a:solidFill>
                <a:latin typeface="Century Schoolbook"/>
              </a:rPr>
              <a:t>директор</a:t>
            </a:r>
            <a:r>
              <a:rPr lang="ru-RU" sz="2400" b="1" dirty="0" err="1">
                <a:solidFill>
                  <a:srgbClr val="FF0000"/>
                </a:solidFill>
                <a:latin typeface="Century Schoolbook"/>
              </a:rPr>
              <a:t>А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343434"/>
                </a:solidFill>
                <a:latin typeface="Century Schoolbook"/>
              </a:rPr>
              <a:t>инспектор</a:t>
            </a:r>
            <a:r>
              <a:rPr lang="ru-RU" sz="2400" b="1">
                <a:solidFill>
                  <a:srgbClr val="FF0000"/>
                </a:solidFill>
                <a:latin typeface="Century Schoolbook"/>
              </a:rPr>
              <a:t>А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 err="1">
                <a:solidFill>
                  <a:srgbClr val="343434"/>
                </a:solidFill>
                <a:latin typeface="Century Schoolbook"/>
              </a:rPr>
              <a:t>профессор</a:t>
            </a:r>
            <a:r>
              <a:rPr lang="ru-RU" sz="2400" b="1" dirty="0" err="1">
                <a:solidFill>
                  <a:srgbClr val="FF0000"/>
                </a:solidFill>
                <a:latin typeface="Century Schoolbook"/>
              </a:rPr>
              <a:t>А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 err="1">
                <a:solidFill>
                  <a:srgbClr val="343434"/>
                </a:solidFill>
                <a:latin typeface="Century Schoolbook"/>
              </a:rPr>
              <a:t>желоб</a:t>
            </a:r>
            <a:r>
              <a:rPr lang="ru-RU" sz="2400" b="1" dirty="0" err="1">
                <a:solidFill>
                  <a:srgbClr val="FF0000"/>
                </a:solidFill>
                <a:latin typeface="Century Schoolbook"/>
              </a:rPr>
              <a:t>А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 err="1">
                <a:solidFill>
                  <a:srgbClr val="343434"/>
                </a:solidFill>
                <a:latin typeface="Century Schoolbook"/>
              </a:rPr>
              <a:t>фельдшер</a:t>
            </a:r>
            <a:r>
              <a:rPr lang="ru-RU" sz="2400" b="1" dirty="0" err="1">
                <a:solidFill>
                  <a:srgbClr val="FF0000"/>
                </a:solidFill>
                <a:latin typeface="Century Schoolbook"/>
              </a:rPr>
              <a:t>А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 err="1">
                <a:solidFill>
                  <a:srgbClr val="343434"/>
                </a:solidFill>
                <a:latin typeface="Century Schoolbook"/>
              </a:rPr>
              <a:t>штабел</a:t>
            </a:r>
            <a:r>
              <a:rPr lang="ru-RU" sz="2400" b="1" dirty="0" err="1">
                <a:solidFill>
                  <a:srgbClr val="FF0000"/>
                </a:solidFill>
                <a:latin typeface="Century Schoolbook"/>
              </a:rPr>
              <a:t>Я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 err="1">
                <a:solidFill>
                  <a:srgbClr val="343434"/>
                </a:solidFill>
                <a:latin typeface="Century Schoolbook"/>
              </a:rPr>
              <a:t>з</a:t>
            </a:r>
            <a:r>
              <a:rPr lang="ru-RU" sz="2400" b="1" dirty="0" err="1">
                <a:solidFill>
                  <a:srgbClr val="FF0000"/>
                </a:solidFill>
                <a:latin typeface="Century Schoolbook"/>
              </a:rPr>
              <a:t>А</a:t>
            </a:r>
            <a:r>
              <a:rPr lang="ru-RU" sz="2400" b="1" dirty="0" err="1">
                <a:solidFill>
                  <a:srgbClr val="343434"/>
                </a:solidFill>
                <a:latin typeface="Century Schoolbook"/>
              </a:rPr>
              <a:t>мша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Century Schoolbook"/>
              </a:rPr>
              <a:t>6.  </a:t>
            </a:r>
            <a:r>
              <a:rPr lang="ru-RU" sz="3600" b="1" dirty="0">
                <a:solidFill>
                  <a:srgbClr val="002060"/>
                </a:solidFill>
                <a:latin typeface="Century Schoolbook"/>
              </a:rPr>
              <a:t>Морфологические нормы   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571320" y="1143000"/>
            <a:ext cx="8229240" cy="7250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1" name="TextShape 2"/>
          <p:cNvSpPr txBox="1"/>
          <p:nvPr/>
        </p:nvSpPr>
        <p:spPr>
          <a:xfrm>
            <a:off x="642910" y="357166"/>
            <a:ext cx="8015090" cy="5714594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5200" dirty="0" smtClean="0">
              <a:solidFill>
                <a:srgbClr val="16515F"/>
              </a:solidFill>
              <a:latin typeface="Century Schoolbook"/>
            </a:endParaRPr>
          </a:p>
          <a:p>
            <a:pPr algn="ctr">
              <a:lnSpc>
                <a:spcPct val="100000"/>
              </a:lnSpc>
            </a:pPr>
            <a:endParaRPr lang="ru-RU" sz="5200" dirty="0">
              <a:solidFill>
                <a:srgbClr val="16515F"/>
              </a:solidFill>
              <a:latin typeface="Century Schoolbook"/>
            </a:endParaRPr>
          </a:p>
          <a:p>
            <a:pPr algn="ctr">
              <a:lnSpc>
                <a:spcPct val="100000"/>
              </a:lnSpc>
            </a:pPr>
            <a:r>
              <a:rPr lang="ru-RU" sz="5200" b="1" dirty="0" smtClean="0">
                <a:solidFill>
                  <a:srgbClr val="16515F"/>
                </a:solidFill>
                <a:latin typeface="Century Schoolbook"/>
              </a:rPr>
              <a:t>6.Окончания </a:t>
            </a:r>
            <a:r>
              <a:rPr lang="ru-RU" sz="5200" b="1" dirty="0">
                <a:solidFill>
                  <a:srgbClr val="16515F"/>
                </a:solidFill>
                <a:latin typeface="Century Schoolbook"/>
              </a:rPr>
              <a:t>родительного падежа мн.числа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5200" b="1" dirty="0">
                <a:solidFill>
                  <a:srgbClr val="16515F"/>
                </a:solidFill>
                <a:latin typeface="Century Schoolbook"/>
              </a:rPr>
              <a:t>имён  существительных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5200" b="1" dirty="0">
                <a:solidFill>
                  <a:srgbClr val="16515F"/>
                </a:solidFill>
                <a:latin typeface="Century Schoolbook"/>
              </a:rPr>
              <a:t>(Нет) кого? чего?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>
                <a:solidFill>
                  <a:srgbClr val="343434"/>
                </a:solidFill>
                <a:latin typeface="Century Schoolbook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500040" y="285120"/>
            <a:ext cx="5428800" cy="5720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</p:txBody>
      </p:sp>
      <p:graphicFrame>
        <p:nvGraphicFramePr>
          <p:cNvPr id="163" name="Table 2"/>
          <p:cNvGraphicFramePr/>
          <p:nvPr/>
        </p:nvGraphicFramePr>
        <p:xfrm>
          <a:off x="428760" y="0"/>
          <a:ext cx="8257680" cy="6500520"/>
        </p:xfrm>
        <a:graphic>
          <a:graphicData uri="http://schemas.openxmlformats.org/drawingml/2006/table">
            <a:tbl>
              <a:tblPr/>
              <a:tblGrid>
                <a:gridCol w="4286160"/>
                <a:gridCol w="3971520"/>
              </a:tblGrid>
              <a:tr h="2095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b="1" dirty="0">
                          <a:solidFill>
                            <a:srgbClr val="FFFFFF"/>
                          </a:solidFill>
                          <a:latin typeface="Century Schoolbook"/>
                        </a:rPr>
                        <a:t>  </a:t>
                      </a:r>
                      <a:r>
                        <a:rPr lang="ru-RU" sz="2400" b="1" dirty="0">
                          <a:solidFill>
                            <a:srgbClr val="FFFFFF"/>
                          </a:solidFill>
                          <a:latin typeface="Century Schoolbook"/>
                        </a:rPr>
                        <a:t>Ботинок, валенок, чулок, погон</a:t>
                      </a:r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Century Schoolbook"/>
                        </a:rPr>
                        <a:t>, эполет</a:t>
                      </a:r>
                      <a:r>
                        <a:rPr lang="ru-RU" sz="2400" b="1" dirty="0">
                          <a:solidFill>
                            <a:srgbClr val="FFFFFF"/>
                          </a:solidFill>
                          <a:latin typeface="Century Schoolbook"/>
                        </a:rPr>
                        <a:t>,</a:t>
                      </a:r>
                      <a:endParaRPr dirty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dirty="0">
                          <a:solidFill>
                            <a:srgbClr val="FFFFFF"/>
                          </a:solidFill>
                          <a:latin typeface="Century Schoolbook"/>
                        </a:rPr>
                        <a:t>лампас</a:t>
                      </a:r>
                      <a:r>
                        <a:rPr lang="ru-RU" sz="2400" b="1" dirty="0" smtClean="0">
                          <a:solidFill>
                            <a:srgbClr val="FFFFFF"/>
                          </a:solidFill>
                          <a:latin typeface="Century Schoolbook"/>
                        </a:rPr>
                        <a:t>, сапог</a:t>
                      </a:r>
                      <a:endParaRPr dirty="0"/>
                    </a:p>
                    <a:p>
                      <a:pPr>
                        <a:lnSpc>
                          <a:spcPct val="100000"/>
                        </a:lnSpc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entury Schoolbook"/>
                        </a:rPr>
                        <a:t> </a:t>
                      </a:r>
                      <a:r>
                        <a:rPr lang="ru-RU" sz="2400" b="1">
                          <a:solidFill>
                            <a:srgbClr val="FFFFFF"/>
                          </a:solidFill>
                          <a:latin typeface="Century Schoolbook"/>
                        </a:rPr>
                        <a:t>Носков, брелоков,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>
                          <a:solidFill>
                            <a:srgbClr val="FFFFFF"/>
                          </a:solidFill>
                          <a:latin typeface="Century Schoolbook"/>
                        </a:rPr>
                        <a:t>клипсов, гольфов</a:t>
                      </a:r>
                      <a:endParaRPr/>
                    </a:p>
                  </a:txBody>
                  <a:tcPr/>
                </a:tc>
              </a:tr>
              <a:tr h="220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entury Schoolbook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343434"/>
                          </a:solidFill>
                          <a:latin typeface="Century Schoolbook"/>
                        </a:rPr>
                        <a:t>Армян, башкир, болгар, бурят, грузин, татар,</a:t>
                      </a:r>
                      <a:endParaRPr dirty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>
                          <a:solidFill>
                            <a:srgbClr val="343434"/>
                          </a:solidFill>
                          <a:latin typeface="Century Schoolbook"/>
                        </a:rPr>
                        <a:t>туркмен, цыган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>
                          <a:solidFill>
                            <a:srgbClr val="343434"/>
                          </a:solidFill>
                          <a:latin typeface="Century Schoolbook"/>
                        </a:rPr>
                        <a:t>Калмыков, узбеков,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>
                          <a:solidFill>
                            <a:srgbClr val="343434"/>
                          </a:solidFill>
                          <a:latin typeface="Century Schoolbook"/>
                        </a:rPr>
                        <a:t>узбеков, якутов,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>
                          <a:solidFill>
                            <a:srgbClr val="343434"/>
                          </a:solidFill>
                          <a:latin typeface="Century Schoolbook"/>
                        </a:rPr>
                        <a:t>таджиков, монголов</a:t>
                      </a:r>
                      <a:endParaRPr/>
                    </a:p>
                  </a:txBody>
                  <a:tcPr/>
                </a:tc>
              </a:tr>
              <a:tr h="2202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232323"/>
                          </a:solidFill>
                          <a:latin typeface="Century Schoolbook"/>
                        </a:rPr>
                        <a:t> </a:t>
                      </a:r>
                      <a:r>
                        <a:rPr lang="ru-RU" sz="2400" b="1">
                          <a:solidFill>
                            <a:srgbClr val="343434"/>
                          </a:solidFill>
                          <a:latin typeface="Century Schoolbook"/>
                        </a:rPr>
                        <a:t>Яблок, слив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>
                          <a:solidFill>
                            <a:srgbClr val="343434"/>
                          </a:solidFill>
                          <a:latin typeface="Century Schoolbook"/>
                        </a:rPr>
                        <a:t>Апельсинов,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>
                          <a:solidFill>
                            <a:srgbClr val="343434"/>
                          </a:solidFill>
                          <a:latin typeface="Century Schoolbook"/>
                        </a:rPr>
                        <a:t>мандаринов, помидоров, томатов, гранатов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" name="Table 1"/>
          <p:cNvGraphicFramePr/>
          <p:nvPr/>
        </p:nvGraphicFramePr>
        <p:xfrm>
          <a:off x="357120" y="642960"/>
          <a:ext cx="8500680" cy="6414000"/>
        </p:xfrm>
        <a:graphic>
          <a:graphicData uri="http://schemas.openxmlformats.org/drawingml/2006/table">
            <a:tbl>
              <a:tblPr/>
              <a:tblGrid>
                <a:gridCol w="4250520"/>
                <a:gridCol w="4250160"/>
              </a:tblGrid>
              <a:tr h="2577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4400" b="1">
                          <a:solidFill>
                            <a:srgbClr val="FFFFFF"/>
                          </a:solidFill>
                          <a:latin typeface="Century Schoolbook"/>
                        </a:rPr>
                        <a:t>Ампер, аршин, бит, ватт, вольт,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4400" b="1">
                          <a:solidFill>
                            <a:srgbClr val="FFFFFF"/>
                          </a:solidFill>
                          <a:latin typeface="Century Schoolbook"/>
                        </a:rPr>
                        <a:t>рентген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FFFFFF"/>
                          </a:solidFill>
                          <a:latin typeface="Century Schoolbook"/>
                        </a:rPr>
                        <a:t>Байтов, граммов, каратов, килограммов,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FFFFFF"/>
                          </a:solidFill>
                          <a:latin typeface="Century Schoolbook"/>
                        </a:rPr>
                        <a:t>гектаров, рельсов</a:t>
                      </a:r>
                      <a:endParaRPr/>
                    </a:p>
                  </a:txBody>
                  <a:tcPr/>
                </a:tc>
              </a:tr>
              <a:tr h="3640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4400" b="1">
                          <a:solidFill>
                            <a:srgbClr val="343434"/>
                          </a:solidFill>
                          <a:latin typeface="Century Schoolbook"/>
                        </a:rPr>
                        <a:t>Гренадёр, гусар, драгун,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4400" b="1">
                          <a:solidFill>
                            <a:srgbClr val="343434"/>
                          </a:solidFill>
                          <a:latin typeface="Century Schoolbook"/>
                        </a:rPr>
                        <a:t>улан, партизан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4000" b="1">
                          <a:solidFill>
                            <a:srgbClr val="343434"/>
                          </a:solidFill>
                          <a:latin typeface="Century Schoolbook"/>
                        </a:rPr>
                        <a:t>Минёров, сапёров,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4000" b="1">
                          <a:solidFill>
                            <a:srgbClr val="343434"/>
                          </a:solidFill>
                          <a:latin typeface="Century Schoolbook"/>
                        </a:rPr>
                        <a:t>мичманов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274680"/>
            <a:ext cx="8229240" cy="5821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FF0000"/>
                </a:solidFill>
                <a:latin typeface="Century Schoolbook"/>
              </a:rPr>
              <a:t>Запомнить </a:t>
            </a:r>
            <a:endParaRPr/>
          </a:p>
        </p:txBody>
      </p:sp>
      <p:graphicFrame>
        <p:nvGraphicFramePr>
          <p:cNvPr id="166" name="Table 2"/>
          <p:cNvGraphicFramePr/>
          <p:nvPr/>
        </p:nvGraphicFramePr>
        <p:xfrm>
          <a:off x="457200" y="1000080"/>
          <a:ext cx="8229240" cy="5546880"/>
        </p:xfrm>
        <a:graphic>
          <a:graphicData uri="http://schemas.openxmlformats.org/drawingml/2006/table">
            <a:tbl>
              <a:tblPr/>
              <a:tblGrid>
                <a:gridCol w="4114800"/>
                <a:gridCol w="4114440"/>
              </a:tblGrid>
              <a:tr h="3502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0D0D0D"/>
                          </a:solidFill>
                          <a:latin typeface="Century Schoolbook"/>
                        </a:rPr>
                        <a:t>Вафель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0D0D0D"/>
                          </a:solidFill>
                          <a:latin typeface="Century Schoolbook"/>
                        </a:rPr>
                        <a:t>Петель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0D0D0D"/>
                          </a:solidFill>
                          <a:latin typeface="Century Schoolbook"/>
                        </a:rPr>
                        <a:t>Туфель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0D0D0D"/>
                          </a:solidFill>
                          <a:latin typeface="Century Schoolbook"/>
                        </a:rPr>
                        <a:t>Барж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0D0D0D"/>
                          </a:solidFill>
                          <a:latin typeface="Century Schoolbook"/>
                        </a:rPr>
                        <a:t>Серёг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FFFFFF"/>
                          </a:solidFill>
                          <a:latin typeface="Century Schoolbook"/>
                        </a:rPr>
                        <a:t>ведомостЕй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FFFFFF"/>
                          </a:solidFill>
                          <a:latin typeface="Century Schoolbook"/>
                        </a:rPr>
                        <a:t>мОщностей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FFFFFF"/>
                          </a:solidFill>
                          <a:latin typeface="Century Schoolbook"/>
                        </a:rPr>
                        <a:t>Отраслей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FFFFFF"/>
                          </a:solidFill>
                          <a:latin typeface="Century Schoolbook"/>
                        </a:rPr>
                        <a:t>скАтертей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FFFFFF"/>
                          </a:solidFill>
                          <a:latin typeface="Century Schoolbook"/>
                        </a:rPr>
                        <a:t>скоростЕй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FFFFFF"/>
                          </a:solidFill>
                          <a:latin typeface="Century Schoolbook"/>
                        </a:rPr>
                        <a:t>четвертЕй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</a:tr>
              <a:tr h="2044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Century Schoolbook"/>
                        </a:rPr>
                        <a:t>Барышень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Century Schoolbook"/>
                        </a:rPr>
                        <a:t>Деревень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Century Schoolbook"/>
                        </a:rPr>
                        <a:t>Кухонь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Century Schoolbook"/>
                        </a:rPr>
                        <a:t>Таможен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Century Schoolbook"/>
                        </a:rPr>
                        <a:t>бУдней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Century Schoolbook"/>
                        </a:rPr>
                        <a:t>яслей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Century Schoolbook"/>
                        </a:rPr>
                        <a:t>пельменей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Century Schoolbook"/>
                        </a:rPr>
                        <a:t>очистков 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57200" y="274680"/>
            <a:ext cx="8229240" cy="7250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6.</a:t>
            </a:r>
            <a:r>
              <a:rPr lang="ru-RU" sz="3000" b="1" dirty="0" smtClean="0">
                <a:solidFill>
                  <a:srgbClr val="343434"/>
                </a:solidFill>
                <a:latin typeface="Century Schoolbook"/>
              </a:rPr>
              <a:t>     </a:t>
            </a:r>
            <a:r>
              <a:rPr lang="ru-RU" sz="3000" b="1" dirty="0">
                <a:solidFill>
                  <a:srgbClr val="343434"/>
                </a:solidFill>
                <a:latin typeface="Century Schoolbook"/>
              </a:rPr>
              <a:t>Запомнить окончания р.п.</a:t>
            </a:r>
            <a:endParaRPr/>
          </a:p>
        </p:txBody>
      </p:sp>
      <p:sp>
        <p:nvSpPr>
          <p:cNvPr id="168" name="TextShape 2"/>
          <p:cNvSpPr txBox="1"/>
          <p:nvPr/>
        </p:nvSpPr>
        <p:spPr>
          <a:xfrm>
            <a:off x="1785960" y="1071546"/>
            <a:ext cx="5857874" cy="542897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 dirty="0">
                <a:solidFill>
                  <a:srgbClr val="000000"/>
                </a:solidFill>
                <a:latin typeface="Century Schoolbook"/>
              </a:rPr>
              <a:t>Блюдец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 dirty="0">
                <a:solidFill>
                  <a:srgbClr val="000000"/>
                </a:solidFill>
                <a:latin typeface="Century Schoolbook"/>
              </a:rPr>
              <a:t>Полотенец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 dirty="0">
                <a:solidFill>
                  <a:srgbClr val="000000"/>
                </a:solidFill>
                <a:latin typeface="Century Schoolbook"/>
              </a:rPr>
              <a:t>Зеркалец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 dirty="0">
                <a:solidFill>
                  <a:srgbClr val="000000"/>
                </a:solidFill>
                <a:latin typeface="Century Schoolbook"/>
              </a:rPr>
              <a:t>Щупалец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 dirty="0">
                <a:solidFill>
                  <a:srgbClr val="000000"/>
                </a:solidFill>
                <a:latin typeface="Century Schoolbook"/>
              </a:rPr>
              <a:t>Солнц</a:t>
            </a:r>
            <a:endParaRPr/>
          </a:p>
          <a:p>
            <a:pPr>
              <a:buSzPct val="25000"/>
              <a:buFont typeface="Wingdings" charset="2"/>
              <a:buChar char=""/>
            </a:pPr>
            <a:r>
              <a:rPr lang="ru-RU" sz="3600" b="1" dirty="0" smtClean="0">
                <a:solidFill>
                  <a:srgbClr val="000000"/>
                </a:solidFill>
                <a:latin typeface="Century Schoolbook"/>
              </a:rPr>
              <a:t>Барж        </a:t>
            </a:r>
            <a:r>
              <a:rPr lang="ru-RU" sz="4000" b="1" dirty="0" smtClean="0">
                <a:solidFill>
                  <a:srgbClr val="000000"/>
                </a:solidFill>
                <a:latin typeface="Century Schoolbook"/>
              </a:rPr>
              <a:t>Яслей</a:t>
            </a:r>
            <a:endParaRPr lang="ru-RU" sz="4000" dirty="0" smtClean="0"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endParaRPr/>
          </a:p>
          <a:p>
            <a:pPr>
              <a:buSzPct val="25000"/>
              <a:buFont typeface="Wingdings" charset="2"/>
              <a:buChar char=""/>
            </a:pPr>
            <a:r>
              <a:rPr lang="ru-RU" sz="3600" b="1" dirty="0" smtClean="0">
                <a:solidFill>
                  <a:srgbClr val="000000"/>
                </a:solidFill>
                <a:latin typeface="Century Schoolbook"/>
              </a:rPr>
              <a:t>Серёг      </a:t>
            </a:r>
            <a:r>
              <a:rPr lang="ru-RU" sz="4000" b="1" dirty="0" smtClean="0">
                <a:solidFill>
                  <a:srgbClr val="000000"/>
                </a:solidFill>
                <a:latin typeface="Century Schoolbook"/>
              </a:rPr>
              <a:t>Скатертей</a:t>
            </a:r>
            <a:endParaRPr lang="ru-RU" sz="4000" dirty="0" smtClean="0"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 dirty="0">
                <a:solidFill>
                  <a:srgbClr val="000000"/>
                </a:solidFill>
                <a:latin typeface="Century Schoolbook"/>
              </a:rPr>
              <a:t>Макарон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 dirty="0">
                <a:solidFill>
                  <a:srgbClr val="000000"/>
                </a:solidFill>
                <a:latin typeface="Century Schoolbook"/>
              </a:rPr>
              <a:t>Туфель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endParaRPr/>
          </a:p>
          <a:p>
            <a:pPr>
              <a:lnSpc>
                <a:spcPct val="100000"/>
              </a:lnSpc>
              <a:buSzPct val="25000"/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69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928800"/>
            <a:ext cx="1642680" cy="18568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96549" y="3244334"/>
            <a:ext cx="17155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ct val="25000"/>
              <a:buFont typeface="Wingdings" charset="2"/>
              <a:buChar char=""/>
            </a:pPr>
            <a:r>
              <a:rPr lang="ru-RU" sz="3600" b="1" dirty="0" smtClean="0">
                <a:solidFill>
                  <a:srgbClr val="000000"/>
                </a:solidFill>
                <a:latin typeface="Century Schoolbook"/>
              </a:rPr>
              <a:t>Шорт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457200" y="274680"/>
            <a:ext cx="8229240" cy="6537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6.  </a:t>
            </a:r>
            <a:r>
              <a:rPr lang="ru-RU" sz="3000" b="1" dirty="0">
                <a:solidFill>
                  <a:srgbClr val="343434"/>
                </a:solidFill>
                <a:latin typeface="Century Schoolbook"/>
              </a:rPr>
              <a:t>Формы имён прилагательных</a:t>
            </a:r>
            <a:endParaRPr/>
          </a:p>
        </p:txBody>
      </p:sp>
      <p:sp>
        <p:nvSpPr>
          <p:cNvPr id="171" name="TextShape 2"/>
          <p:cNvSpPr txBox="1"/>
          <p:nvPr/>
        </p:nvSpPr>
        <p:spPr>
          <a:xfrm>
            <a:off x="785880" y="1000080"/>
            <a:ext cx="7500600" cy="5500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343434"/>
                </a:solidFill>
                <a:latin typeface="Century Schoolbook"/>
              </a:rPr>
              <a:t>Безнравствен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343434"/>
                </a:solidFill>
                <a:latin typeface="Century Schoolbook"/>
              </a:rPr>
              <a:t>Бессмыслен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343434"/>
                </a:solidFill>
                <a:latin typeface="Century Schoolbook"/>
              </a:rPr>
              <a:t>Естествен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343434"/>
                </a:solidFill>
                <a:latin typeface="Century Schoolbook"/>
              </a:rPr>
              <a:t>Искусствен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343434"/>
                </a:solidFill>
                <a:latin typeface="Century Schoolbook"/>
              </a:rPr>
              <a:t>Легкомыслен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343434"/>
                </a:solidFill>
                <a:latin typeface="Century Schoolbook"/>
              </a:rPr>
              <a:t>Медлен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343434"/>
                </a:solidFill>
                <a:latin typeface="Century Schoolbook"/>
              </a:rPr>
              <a:t>Мужествен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343434"/>
                </a:solidFill>
                <a:latin typeface="Century Schoolbook"/>
              </a:rPr>
              <a:t>Свойствен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343434"/>
                </a:solidFill>
                <a:latin typeface="Century Schoolbook"/>
              </a:rPr>
              <a:t>Болезнен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57200" y="357120"/>
            <a:ext cx="8186400" cy="61164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 Слайдовое пособие предназначено для старшеклассников, готовящихся сдать ЕГЭ по русскому языку.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    Через алгоритмы, схемы, яркие примеры и компрессию правил представлен материал, который поможет учащимся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Работать с тестами.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 Презентация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Century Schoolbook"/>
              </a:rPr>
              <a:t> с</a:t>
            </a:r>
            <a:r>
              <a:rPr lang="ru-RU" sz="2400" b="1" dirty="0" smtClean="0">
                <a:solidFill>
                  <a:srgbClr val="000000"/>
                </a:solidFill>
                <a:latin typeface="Century Schoolbook"/>
              </a:rPr>
              <a:t>оставлена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 с учетом  изменений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  в тестах на </a:t>
            </a:r>
            <a:r>
              <a:rPr lang="ru-RU" sz="2400" b="1" dirty="0" smtClean="0">
                <a:solidFill>
                  <a:srgbClr val="000000"/>
                </a:solidFill>
                <a:latin typeface="Century Schoolbook"/>
              </a:rPr>
              <a:t>2014 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год.  </a:t>
            </a:r>
            <a:endParaRPr/>
          </a:p>
        </p:txBody>
      </p:sp>
      <p:pic>
        <p:nvPicPr>
          <p:cNvPr id="141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500720" y="2786040"/>
            <a:ext cx="4155120" cy="3214440"/>
          </a:xfrm>
          <a:prstGeom prst="rect">
            <a:avLst/>
          </a:prstGeom>
          <a:ln w="88920">
            <a:solidFill>
              <a:srgbClr val="FFFFFF"/>
            </a:solidFill>
            <a:miter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7250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6.</a:t>
            </a:r>
            <a:r>
              <a:rPr lang="ru-RU" sz="3000" b="1" dirty="0" smtClean="0">
                <a:solidFill>
                  <a:srgbClr val="16515F"/>
                </a:solidFill>
                <a:latin typeface="Century Schoolbook"/>
              </a:rPr>
              <a:t>    </a:t>
            </a:r>
            <a:r>
              <a:rPr lang="ru-RU" sz="3000" b="1" dirty="0">
                <a:solidFill>
                  <a:srgbClr val="16515F"/>
                </a:solidFill>
                <a:latin typeface="Century Schoolbook"/>
              </a:rPr>
              <a:t>Собирательные числительные</a:t>
            </a:r>
            <a:endParaRPr/>
          </a:p>
        </p:txBody>
      </p:sp>
      <p:sp>
        <p:nvSpPr>
          <p:cNvPr id="173" name="TextShape 2"/>
          <p:cNvSpPr txBox="1"/>
          <p:nvPr/>
        </p:nvSpPr>
        <p:spPr>
          <a:xfrm>
            <a:off x="2143080" y="928800"/>
            <a:ext cx="4000320" cy="5643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i="1">
                <a:solidFill>
                  <a:srgbClr val="16515F"/>
                </a:solidFill>
                <a:latin typeface="Century Schoolbook"/>
              </a:rPr>
              <a:t>Двое друзей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i="1">
                <a:solidFill>
                  <a:srgbClr val="16515F"/>
                </a:solidFill>
                <a:latin typeface="Century Schoolbook"/>
              </a:rPr>
              <a:t>Трое сирот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i="1">
                <a:solidFill>
                  <a:srgbClr val="16515F"/>
                </a:solidFill>
                <a:latin typeface="Century Schoolbook"/>
              </a:rPr>
              <a:t>Двое суток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i="1">
                <a:solidFill>
                  <a:srgbClr val="16515F"/>
                </a:solidFill>
                <a:latin typeface="Century Schoolbook"/>
              </a:rPr>
              <a:t>Четверо ножниц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i="1">
                <a:solidFill>
                  <a:srgbClr val="16515F"/>
                </a:solidFill>
                <a:latin typeface="Century Schoolbook"/>
              </a:rPr>
              <a:t>Двое детей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i="1">
                <a:solidFill>
                  <a:srgbClr val="16515F"/>
                </a:solidFill>
                <a:latin typeface="Century Schoolbook"/>
              </a:rPr>
              <a:t>Трое ребят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i="1">
                <a:solidFill>
                  <a:srgbClr val="16515F"/>
                </a:solidFill>
                <a:latin typeface="Century Schoolbook"/>
              </a:rPr>
              <a:t>Нас двое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i="1">
                <a:solidFill>
                  <a:srgbClr val="16515F"/>
                </a:solidFill>
                <a:latin typeface="Century Schoolbook"/>
              </a:rPr>
              <a:t>Трое  зайчат </a:t>
            </a:r>
            <a:endParaRPr/>
          </a:p>
        </p:txBody>
      </p:sp>
      <p:pic>
        <p:nvPicPr>
          <p:cNvPr id="174" name="Picture 2"/>
          <p:cNvPicPr/>
          <p:nvPr/>
        </p:nvPicPr>
        <p:blipFill>
          <a:blip r:embed="rId2"/>
          <a:stretch>
            <a:fillRect/>
          </a:stretch>
        </p:blipFill>
        <p:spPr>
          <a:xfrm rot="18754200">
            <a:off x="5443560" y="4085640"/>
            <a:ext cx="1826280" cy="1423800"/>
          </a:xfrm>
          <a:prstGeom prst="rect">
            <a:avLst/>
          </a:prstGeom>
        </p:spPr>
      </p:pic>
      <p:pic>
        <p:nvPicPr>
          <p:cNvPr id="175" name="Picture 2"/>
          <p:cNvPicPr/>
          <p:nvPr/>
        </p:nvPicPr>
        <p:blipFill>
          <a:blip r:embed="rId2"/>
          <a:stretch>
            <a:fillRect/>
          </a:stretch>
        </p:blipFill>
        <p:spPr>
          <a:xfrm rot="19628400">
            <a:off x="4617000" y="3916080"/>
            <a:ext cx="1613160" cy="1168920"/>
          </a:xfrm>
          <a:prstGeom prst="rect">
            <a:avLst/>
          </a:prstGeom>
        </p:spPr>
      </p:pic>
      <p:pic>
        <p:nvPicPr>
          <p:cNvPr id="176" name="Picture 2"/>
          <p:cNvPicPr/>
          <p:nvPr/>
        </p:nvPicPr>
        <p:blipFill>
          <a:blip r:embed="rId2"/>
          <a:stretch>
            <a:fillRect/>
          </a:stretch>
        </p:blipFill>
        <p:spPr>
          <a:xfrm rot="9616200">
            <a:off x="5499000" y="2936520"/>
            <a:ext cx="1239480" cy="147492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457200" y="428760"/>
            <a:ext cx="8115120" cy="7855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Century Schoolbook"/>
              </a:rPr>
              <a:t>6.</a:t>
            </a:r>
            <a:r>
              <a:rPr lang="ru-RU" sz="2800" b="1" dirty="0" smtClean="0">
                <a:solidFill>
                  <a:srgbClr val="343434"/>
                </a:solidFill>
                <a:latin typeface="Century Schoolbook"/>
              </a:rPr>
              <a:t>Склонение </a:t>
            </a:r>
            <a:r>
              <a:rPr lang="ru-RU" sz="2800" b="1" dirty="0">
                <a:solidFill>
                  <a:srgbClr val="343434"/>
                </a:solidFill>
                <a:latin typeface="Century Schoolbook"/>
              </a:rPr>
              <a:t>сложных числительных</a:t>
            </a:r>
            <a:r>
              <a:rPr lang="ru-RU" sz="3200" b="1" dirty="0">
                <a:solidFill>
                  <a:srgbClr val="343434"/>
                </a:solidFill>
                <a:latin typeface="Century Schoolbook"/>
              </a:rPr>
              <a:t>
</a:t>
            </a:r>
            <a:endParaRPr/>
          </a:p>
        </p:txBody>
      </p:sp>
      <p:sp>
        <p:nvSpPr>
          <p:cNvPr id="178" name="TextShape 2"/>
          <p:cNvSpPr txBox="1"/>
          <p:nvPr/>
        </p:nvSpPr>
        <p:spPr>
          <a:xfrm>
            <a:off x="457200" y="857160"/>
            <a:ext cx="8229240" cy="55717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343434"/>
                </a:solidFill>
                <a:latin typeface="Century Schoolbook"/>
              </a:rPr>
              <a:t>50 – пятьдесят   ( или 500)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400" b="1">
                <a:solidFill>
                  <a:srgbClr val="343434"/>
                </a:solidFill>
                <a:latin typeface="Century Schoolbook"/>
              </a:rPr>
              <a:t>ПЯТИ</a:t>
            </a:r>
            <a:r>
              <a:rPr lang="ru-RU" sz="4400" b="1">
                <a:solidFill>
                  <a:srgbClr val="A4171E"/>
                </a:solidFill>
                <a:latin typeface="Century Schoolbook"/>
              </a:rPr>
              <a:t>ДЕСЯТИ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400" b="1">
                <a:solidFill>
                  <a:srgbClr val="343434"/>
                </a:solidFill>
                <a:latin typeface="Century Schoolbook"/>
              </a:rPr>
              <a:t>ПЯТЬЮ</a:t>
            </a:r>
            <a:r>
              <a:rPr lang="ru-RU" sz="4400" b="1">
                <a:solidFill>
                  <a:srgbClr val="A4171E"/>
                </a:solidFill>
                <a:latin typeface="Century Schoolbook"/>
              </a:rPr>
              <a:t>ДЕСЯТЬЮ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A4171E"/>
                </a:solidFill>
                <a:latin typeface="Century Schoolbook"/>
              </a:rPr>
              <a:t>100-сто   90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800" b="1">
                <a:solidFill>
                  <a:srgbClr val="A4171E"/>
                </a:solidFill>
                <a:latin typeface="Century Schoolbook"/>
              </a:rPr>
              <a:t>Ст</a:t>
            </a:r>
            <a:r>
              <a:rPr lang="ru-RU" sz="4800" b="1">
                <a:solidFill>
                  <a:srgbClr val="FF0000"/>
                </a:solidFill>
                <a:latin typeface="Century Schoolbook"/>
              </a:rPr>
              <a:t>а</a:t>
            </a:r>
            <a:r>
              <a:rPr lang="ru-RU" sz="4400" b="1">
                <a:solidFill>
                  <a:srgbClr val="A4171E"/>
                </a:solidFill>
                <a:latin typeface="Century Schoolbook"/>
              </a:rPr>
              <a:t>( Р.п. Д.п. Т.п.П.п)  девяност</a:t>
            </a:r>
            <a:r>
              <a:rPr lang="ru-RU" sz="4400" b="1">
                <a:solidFill>
                  <a:srgbClr val="FF0000"/>
                </a:solidFill>
                <a:latin typeface="Century Schoolbook"/>
              </a:rPr>
              <a:t>а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400" b="1">
                <a:solidFill>
                  <a:srgbClr val="A4171E"/>
                </a:solidFill>
                <a:latin typeface="Century Schoolbook"/>
              </a:rPr>
              <a:t> </a:t>
            </a:r>
            <a:r>
              <a:rPr lang="ru-RU" sz="4800" b="1">
                <a:solidFill>
                  <a:srgbClr val="A4171E"/>
                </a:solidFill>
                <a:latin typeface="Century Schoolbook"/>
              </a:rPr>
              <a:t>Ст</a:t>
            </a:r>
            <a:r>
              <a:rPr lang="ru-RU" sz="4800" b="1">
                <a:solidFill>
                  <a:srgbClr val="FF0000"/>
                </a:solidFill>
                <a:latin typeface="Century Schoolbook"/>
              </a:rPr>
              <a:t>о</a:t>
            </a:r>
            <a:r>
              <a:rPr lang="ru-RU" sz="4400" b="1">
                <a:solidFill>
                  <a:srgbClr val="A4171E"/>
                </a:solidFill>
                <a:latin typeface="Century Schoolbook"/>
              </a:rPr>
              <a:t>(И.п. В.п.)девяност</a:t>
            </a:r>
            <a:r>
              <a:rPr lang="ru-RU" sz="4400" b="1">
                <a:solidFill>
                  <a:srgbClr val="FF0000"/>
                </a:solidFill>
                <a:latin typeface="Century Schoolbook"/>
              </a:rPr>
              <a:t>о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57200" y="274680"/>
            <a:ext cx="7972200" cy="10821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000" b="1" dirty="0" smtClean="0">
                <a:solidFill>
                  <a:srgbClr val="FF0000"/>
                </a:solidFill>
                <a:latin typeface="Century Schoolbook"/>
              </a:rPr>
              <a:t>6.         </a:t>
            </a:r>
            <a:r>
              <a:rPr lang="ru-RU" sz="3600" b="1" dirty="0">
                <a:solidFill>
                  <a:srgbClr val="000000"/>
                </a:solidFill>
                <a:latin typeface="Century Schoolbook"/>
              </a:rPr>
              <a:t>Смешение форм простой и составной степени - это ошибка !</a:t>
            </a:r>
            <a:endParaRPr/>
          </a:p>
        </p:txBody>
      </p:sp>
      <p:sp>
        <p:nvSpPr>
          <p:cNvPr id="180" name="TextShape 2"/>
          <p:cNvSpPr txBox="1"/>
          <p:nvPr/>
        </p:nvSpPr>
        <p:spPr>
          <a:xfrm>
            <a:off x="500040" y="1500120"/>
            <a:ext cx="8358240" cy="5072152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000" b="1" dirty="0">
                <a:solidFill>
                  <a:srgbClr val="FF0000"/>
                </a:solidFill>
                <a:latin typeface="Century Schoolbook"/>
              </a:rPr>
              <a:t>Более  молодой</a:t>
            </a:r>
            <a:endParaRPr/>
          </a:p>
          <a:p>
            <a:pPr>
              <a:lnSpc>
                <a:spcPct val="100000"/>
              </a:lnSpc>
            </a:pPr>
            <a:r>
              <a:rPr lang="ru-RU" sz="4000" b="1" dirty="0">
                <a:solidFill>
                  <a:srgbClr val="343434"/>
                </a:solidFill>
                <a:latin typeface="Century Schoolbook"/>
              </a:rPr>
              <a:t> (</a:t>
            </a:r>
            <a:r>
              <a:rPr lang="ru-RU" sz="4000" b="1" dirty="0" err="1">
                <a:solidFill>
                  <a:srgbClr val="343434"/>
                </a:solidFill>
                <a:latin typeface="Century Schoolbook"/>
              </a:rPr>
              <a:t>непр</a:t>
            </a:r>
            <a:r>
              <a:rPr lang="ru-RU" sz="4000" b="1" dirty="0">
                <a:solidFill>
                  <a:srgbClr val="343434"/>
                </a:solidFill>
                <a:latin typeface="Century Schoolbook"/>
              </a:rPr>
              <a:t>.  более моложе)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000" b="1" dirty="0">
                <a:solidFill>
                  <a:srgbClr val="FF0000"/>
                </a:solidFill>
                <a:latin typeface="Century Schoolbook"/>
              </a:rPr>
              <a:t>Менее  сильный</a:t>
            </a:r>
            <a:endParaRPr/>
          </a:p>
          <a:p>
            <a:pPr>
              <a:lnSpc>
                <a:spcPct val="100000"/>
              </a:lnSpc>
            </a:pPr>
            <a:r>
              <a:rPr lang="ru-RU" sz="4000" b="1" dirty="0">
                <a:solidFill>
                  <a:srgbClr val="343434"/>
                </a:solidFill>
                <a:latin typeface="Century Schoolbook"/>
              </a:rPr>
              <a:t>(</a:t>
            </a:r>
            <a:r>
              <a:rPr lang="ru-RU" sz="4000" b="1" dirty="0" err="1">
                <a:solidFill>
                  <a:srgbClr val="343434"/>
                </a:solidFill>
                <a:latin typeface="Century Schoolbook"/>
              </a:rPr>
              <a:t>непр</a:t>
            </a:r>
            <a:r>
              <a:rPr lang="ru-RU" sz="4000" b="1" dirty="0">
                <a:solidFill>
                  <a:srgbClr val="343434"/>
                </a:solidFill>
                <a:latin typeface="Century Schoolbook"/>
              </a:rPr>
              <a:t>. более сильнее)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000" b="1" dirty="0">
                <a:solidFill>
                  <a:srgbClr val="FF0000"/>
                </a:solidFill>
                <a:latin typeface="Century Schoolbook"/>
              </a:rPr>
              <a:t>Самый умный </a:t>
            </a:r>
            <a:endParaRPr/>
          </a:p>
          <a:p>
            <a:pPr>
              <a:lnSpc>
                <a:spcPct val="100000"/>
              </a:lnSpc>
            </a:pPr>
            <a:r>
              <a:rPr lang="ru-RU" sz="4000" b="1" dirty="0">
                <a:solidFill>
                  <a:srgbClr val="343434"/>
                </a:solidFill>
                <a:latin typeface="Century Schoolbook"/>
              </a:rPr>
              <a:t> (</a:t>
            </a:r>
            <a:r>
              <a:rPr lang="ru-RU" sz="4000" b="1" dirty="0" err="1">
                <a:solidFill>
                  <a:srgbClr val="343434"/>
                </a:solidFill>
                <a:latin typeface="Century Schoolbook"/>
              </a:rPr>
              <a:t>непр</a:t>
            </a:r>
            <a:r>
              <a:rPr lang="ru-RU" sz="4000" b="1" dirty="0">
                <a:solidFill>
                  <a:srgbClr val="343434"/>
                </a:solidFill>
                <a:latin typeface="Century Schoolbook"/>
              </a:rPr>
              <a:t>. самый умнейший)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FF0000"/>
                </a:solidFill>
                <a:latin typeface="Century Schoolbook"/>
              </a:rPr>
              <a:t>7. </a:t>
            </a:r>
            <a:r>
              <a:rPr lang="ru-RU" sz="3000" dirty="0" smtClean="0">
                <a:solidFill>
                  <a:srgbClr val="002060"/>
                </a:solidFill>
                <a:latin typeface="Century Schoolbook"/>
              </a:rPr>
              <a:t> </a:t>
            </a:r>
            <a:r>
              <a:rPr lang="ru-RU" sz="3000" b="1" dirty="0">
                <a:solidFill>
                  <a:srgbClr val="000000"/>
                </a:solidFill>
                <a:latin typeface="Century Schoolbook"/>
              </a:rPr>
              <a:t>Нарушения синтаксических </a:t>
            </a:r>
            <a:r>
              <a:rPr lang="ru-RU" sz="3000" b="1" dirty="0" smtClean="0">
                <a:solidFill>
                  <a:srgbClr val="000000"/>
                </a:solidFill>
                <a:latin typeface="Century Schoolbook"/>
              </a:rPr>
              <a:t>норм. Классификация ошибок.</a:t>
            </a:r>
            <a:endParaRPr/>
          </a:p>
        </p:txBody>
      </p:sp>
      <p:sp>
        <p:nvSpPr>
          <p:cNvPr id="195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2060"/>
                </a:solidFill>
                <a:latin typeface="Century Schoolbook"/>
              </a:rPr>
              <a:t>В журнале опубликована рецензия </a:t>
            </a:r>
            <a:r>
              <a:rPr lang="ru-RU" sz="2400" b="1">
                <a:solidFill>
                  <a:srgbClr val="002060"/>
                </a:solidFill>
                <a:latin typeface="Century Schoolbook"/>
              </a:rPr>
              <a:t>о его </a:t>
            </a:r>
            <a:r>
              <a:rPr lang="ru-RU" sz="2400">
                <a:solidFill>
                  <a:srgbClr val="002060"/>
                </a:solidFill>
                <a:latin typeface="Century Schoolbook"/>
              </a:rPr>
              <a:t>последней книге.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2060"/>
                </a:solidFill>
                <a:latin typeface="Century Schoolbook"/>
              </a:rPr>
              <a:t>Светлану Викторовну назначили заведующ</a:t>
            </a:r>
            <a:r>
              <a:rPr lang="ru-RU" sz="2400" b="1">
                <a:solidFill>
                  <a:srgbClr val="002060"/>
                </a:solidFill>
                <a:latin typeface="Century Schoolbook"/>
              </a:rPr>
              <a:t>им</a:t>
            </a:r>
            <a:r>
              <a:rPr lang="ru-RU" sz="2400">
                <a:solidFill>
                  <a:srgbClr val="002060"/>
                </a:solidFill>
                <a:latin typeface="Century Schoolbook"/>
              </a:rPr>
              <a:t> детского сада.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2060"/>
                </a:solidFill>
                <a:latin typeface="Century Schoolbook"/>
              </a:rPr>
              <a:t>Те, </a:t>
            </a:r>
            <a:r>
              <a:rPr lang="ru-RU" sz="2400" b="1">
                <a:solidFill>
                  <a:srgbClr val="002060"/>
                </a:solidFill>
                <a:latin typeface="Century Schoolbook"/>
              </a:rPr>
              <a:t>кто</a:t>
            </a:r>
            <a:r>
              <a:rPr lang="ru-RU" sz="2400">
                <a:solidFill>
                  <a:srgbClr val="002060"/>
                </a:solidFill>
                <a:latin typeface="Century Schoolbook"/>
              </a:rPr>
              <a:t> внимательно следил</a:t>
            </a:r>
            <a:r>
              <a:rPr lang="ru-RU" sz="2400" b="1">
                <a:solidFill>
                  <a:srgbClr val="002060"/>
                </a:solidFill>
                <a:latin typeface="Century Schoolbook"/>
              </a:rPr>
              <a:t>и</a:t>
            </a:r>
            <a:r>
              <a:rPr lang="ru-RU" sz="2400">
                <a:solidFill>
                  <a:srgbClr val="002060"/>
                </a:solidFill>
                <a:latin typeface="Century Schoolbook"/>
              </a:rPr>
              <a:t> за рекламой, смогли поучаствовать в акции.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2060"/>
                </a:solidFill>
                <a:latin typeface="Century Schoolbook"/>
              </a:rPr>
              <a:t>Только духовно развитый человек может </a:t>
            </a:r>
            <a:r>
              <a:rPr lang="ru-RU" sz="2400" b="1">
                <a:solidFill>
                  <a:srgbClr val="002060"/>
                </a:solidFill>
                <a:latin typeface="Century Schoolbook"/>
              </a:rPr>
              <a:t>видеть </a:t>
            </a:r>
            <a:r>
              <a:rPr lang="ru-RU" sz="2400">
                <a:solidFill>
                  <a:srgbClr val="FF0000"/>
                </a:solidFill>
                <a:latin typeface="Century Schoolbook"/>
              </a:rPr>
              <a:t>и</a:t>
            </a:r>
            <a:r>
              <a:rPr lang="ru-RU" sz="2400">
                <a:solidFill>
                  <a:srgbClr val="002060"/>
                </a:solidFill>
                <a:latin typeface="Century Schoolbook"/>
              </a:rPr>
              <a:t> наслаждаться </a:t>
            </a:r>
            <a:r>
              <a:rPr lang="ru-RU" sz="2400" b="1">
                <a:solidFill>
                  <a:srgbClr val="002060"/>
                </a:solidFill>
                <a:latin typeface="Century Schoolbook"/>
              </a:rPr>
              <a:t>красотой</a:t>
            </a:r>
            <a:r>
              <a:rPr lang="ru-RU" sz="2400">
                <a:solidFill>
                  <a:srgbClr val="002060"/>
                </a:solidFill>
                <a:latin typeface="Century Schoolbook"/>
              </a:rPr>
              <a:t> природы.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457200" y="274680"/>
            <a:ext cx="7467120" cy="6537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FF0000"/>
                </a:solidFill>
                <a:latin typeface="Century Schoolbook"/>
              </a:rPr>
              <a:t>7.  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Нарушения синтаксических норм</a:t>
            </a:r>
            <a:endParaRPr/>
          </a:p>
        </p:txBody>
      </p:sp>
      <p:sp>
        <p:nvSpPr>
          <p:cNvPr id="197" name="TextShape 2"/>
          <p:cNvSpPr txBox="1"/>
          <p:nvPr/>
        </p:nvSpPr>
        <p:spPr>
          <a:xfrm>
            <a:off x="457200" y="1071720"/>
            <a:ext cx="7467120" cy="4714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200" b="1">
                <a:solidFill>
                  <a:srgbClr val="000000"/>
                </a:solidFill>
                <a:latin typeface="Century Schoolbook"/>
              </a:rPr>
              <a:t>В своём тексте автор поднимает проблему </a:t>
            </a:r>
            <a:r>
              <a:rPr lang="ru-RU" sz="3200" b="1">
                <a:solidFill>
                  <a:srgbClr val="FF0000"/>
                </a:solidFill>
                <a:latin typeface="Century Schoolbook"/>
              </a:rPr>
              <a:t>о взаимоотношениях</a:t>
            </a:r>
            <a:r>
              <a:rPr lang="ru-RU" sz="3200" b="1">
                <a:solidFill>
                  <a:srgbClr val="000000"/>
                </a:solidFill>
                <a:latin typeface="Century Schoolbook"/>
              </a:rPr>
              <a:t> старшего и младшего поколений.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200" b="1">
                <a:solidFill>
                  <a:srgbClr val="000000"/>
                </a:solidFill>
                <a:latin typeface="Century Schoolbook"/>
              </a:rPr>
              <a:t>Учитель убеждал меня </a:t>
            </a:r>
            <a:r>
              <a:rPr lang="ru-RU" sz="3200" b="1">
                <a:solidFill>
                  <a:srgbClr val="FF0000"/>
                </a:solidFill>
                <a:latin typeface="Century Schoolbook"/>
              </a:rPr>
              <a:t>о том</a:t>
            </a:r>
            <a:r>
              <a:rPr lang="ru-RU" sz="3200" b="1">
                <a:solidFill>
                  <a:srgbClr val="000000"/>
                </a:solidFill>
                <a:latin typeface="Century Schoolbook"/>
              </a:rPr>
              <a:t>, что я должен выступить на конференции.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200" b="1">
                <a:solidFill>
                  <a:srgbClr val="FF0000"/>
                </a:solidFill>
                <a:latin typeface="Century Schoolbook"/>
              </a:rPr>
              <a:t>Перечитывая</a:t>
            </a:r>
            <a:r>
              <a:rPr lang="ru-RU" sz="3200" b="1">
                <a:solidFill>
                  <a:srgbClr val="000000"/>
                </a:solidFill>
                <a:latin typeface="Century Schoolbook"/>
              </a:rPr>
              <a:t> одну брошюру о лимонах, меня  вдруг </a:t>
            </a:r>
            <a:r>
              <a:rPr lang="ru-RU" sz="3200" b="1">
                <a:solidFill>
                  <a:srgbClr val="FF0000"/>
                </a:solidFill>
                <a:latin typeface="Century Schoolbook"/>
              </a:rPr>
              <a:t>осени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ла </a:t>
            </a:r>
            <a:r>
              <a:rPr lang="ru-RU" sz="3200" b="1">
                <a:solidFill>
                  <a:srgbClr val="FF0000"/>
                </a:solidFill>
                <a:latin typeface="Century Schoolbook"/>
              </a:rPr>
              <a:t>мысль</a:t>
            </a:r>
            <a:r>
              <a:rPr lang="ru-RU" sz="3600" b="1">
                <a:solidFill>
                  <a:srgbClr val="000000"/>
                </a:solidFill>
                <a:latin typeface="Century Schoolbook"/>
              </a:rPr>
              <a:t> посадить их дома.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 rot="21165600">
            <a:off x="4338720" y="3916440"/>
            <a:ext cx="4120200" cy="1612080"/>
          </a:xfrm>
          <a:prstGeom prst="cloudCallout">
            <a:avLst>
              <a:gd name="adj1" fmla="val -91289"/>
              <a:gd name="adj2" fmla="val 19451"/>
            </a:avLst>
          </a:prstGeom>
          <a:noFill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buFont typeface="StarSymbol"/>
              <a:buChar char="-"/>
            </a:pPr>
            <a:r>
              <a:rPr lang="ru-RU" sz="3200" b="1">
                <a:solidFill>
                  <a:srgbClr val="000000"/>
                </a:solidFill>
                <a:latin typeface="Century Schoolbook"/>
              </a:rPr>
              <a:t>Я вернулась!</a:t>
            </a:r>
            <a:endParaRPr/>
          </a:p>
          <a:p>
            <a:pPr algn="ctr">
              <a:lnSpc>
                <a:spcPct val="100000"/>
              </a:lnSpc>
              <a:buFont typeface="StarSymbol"/>
              <a:buChar char="-"/>
            </a:pPr>
            <a:r>
              <a:rPr lang="ru-RU" sz="3200" b="1">
                <a:solidFill>
                  <a:srgbClr val="000000"/>
                </a:solidFill>
                <a:latin typeface="Century Schoolbook"/>
              </a:rPr>
              <a:t>- А зря!</a:t>
            </a:r>
            <a:endParaRPr/>
          </a:p>
        </p:txBody>
      </p:sp>
      <p:sp>
        <p:nvSpPr>
          <p:cNvPr id="191" name="TextShape 2"/>
          <p:cNvSpPr txBox="1"/>
          <p:nvPr/>
        </p:nvSpPr>
        <p:spPr>
          <a:xfrm>
            <a:off x="457200" y="274680"/>
            <a:ext cx="7467120" cy="5821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FF0000"/>
                </a:solidFill>
                <a:latin typeface="Century Schoolbook"/>
              </a:rPr>
              <a:t>7.</a:t>
            </a:r>
            <a:r>
              <a:rPr lang="ru-RU" sz="2400" b="1" dirty="0" smtClean="0">
                <a:solidFill>
                  <a:srgbClr val="343434"/>
                </a:solidFill>
                <a:latin typeface="Century Schoolbook"/>
              </a:rPr>
              <a:t>Нарушение </a:t>
            </a:r>
            <a:r>
              <a:rPr lang="ru-RU" sz="2400" b="1" dirty="0">
                <a:solidFill>
                  <a:srgbClr val="343434"/>
                </a:solidFill>
                <a:latin typeface="Century Schoolbook"/>
              </a:rPr>
              <a:t>синтаксической нормы</a:t>
            </a:r>
            <a:endParaRPr/>
          </a:p>
        </p:txBody>
      </p:sp>
      <p:sp>
        <p:nvSpPr>
          <p:cNvPr id="192" name="TextShape 3"/>
          <p:cNvSpPr txBox="1"/>
          <p:nvPr/>
        </p:nvSpPr>
        <p:spPr>
          <a:xfrm>
            <a:off x="357120" y="1455480"/>
            <a:ext cx="7929360" cy="50450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002060"/>
                </a:solidFill>
                <a:latin typeface="Century Schoolbook"/>
              </a:rPr>
              <a:t>Вернувшись домой, у меня сильно заболела голова.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002060"/>
                </a:solidFill>
                <a:latin typeface="Century Schoolbook"/>
              </a:rPr>
              <a:t>Голова  « вернулась» и заболела…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93" name="CustomShape 4"/>
          <p:cNvSpPr/>
          <p:nvPr/>
        </p:nvSpPr>
        <p:spPr>
          <a:xfrm>
            <a:off x="571320" y="3929040"/>
            <a:ext cx="2214360" cy="1928520"/>
          </a:xfrm>
          <a:prstGeom prst="smileyFace">
            <a:avLst>
              <a:gd name="adj" fmla="val 4653"/>
            </a:avLst>
          </a:prstGeom>
          <a:blipFill>
            <a:blip r:embed="rId2"/>
            <a:tile/>
          </a:blipFill>
          <a:ln w="9360">
            <a:solidFill>
              <a:srgbClr val="B61119"/>
            </a:solidFill>
            <a:round/>
          </a:ln>
        </p:spPr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FF0000"/>
                </a:solidFill>
                <a:latin typeface="Century Schoolbook"/>
              </a:rPr>
              <a:t>7.</a:t>
            </a:r>
            <a:endParaRPr/>
          </a:p>
        </p:txBody>
      </p:sp>
      <p:sp>
        <p:nvSpPr>
          <p:cNvPr id="199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Картины этого художника выставлялись </a:t>
            </a:r>
            <a:r>
              <a:rPr lang="ru-RU" sz="2400">
                <a:solidFill>
                  <a:srgbClr val="FF0000"/>
                </a:solidFill>
                <a:latin typeface="Century Schoolbook"/>
              </a:rPr>
              <a:t>в 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больших залах, скромных клубах, открытых площадках.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По пути, </a:t>
            </a:r>
            <a:r>
              <a:rPr lang="ru-RU" sz="2400">
                <a:solidFill>
                  <a:srgbClr val="FF0000"/>
                </a:solidFill>
                <a:latin typeface="Century Schoolbook"/>
              </a:rPr>
              <a:t>вопреки 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 строг</a:t>
            </a:r>
            <a:r>
              <a:rPr lang="ru-RU" sz="2400">
                <a:solidFill>
                  <a:srgbClr val="FF0000"/>
                </a:solidFill>
                <a:latin typeface="Century Schoolbook"/>
              </a:rPr>
              <a:t>их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 предписан</a:t>
            </a:r>
            <a:r>
              <a:rPr lang="ru-RU" sz="2400">
                <a:solidFill>
                  <a:srgbClr val="FF0000"/>
                </a:solidFill>
                <a:latin typeface="Century Schoolbook"/>
              </a:rPr>
              <a:t>ий 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начальства, Лермонтов свернул в Пятигорск.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FF0000"/>
                </a:solidFill>
                <a:latin typeface="Century Schoolbook"/>
              </a:rPr>
              <a:t>Все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, кто знаком с биографией А. Куприна, поража</a:t>
            </a:r>
            <a:r>
              <a:rPr lang="ru-RU" sz="2400">
                <a:solidFill>
                  <a:srgbClr val="FF0000"/>
                </a:solidFill>
                <a:latin typeface="Century Schoolbook"/>
              </a:rPr>
              <a:t>ет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ся разносторонности его интересов.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FF0000"/>
                </a:solidFill>
                <a:latin typeface="Century Schoolbook"/>
              </a:rPr>
              <a:t>7.</a:t>
            </a:r>
            <a:endParaRPr/>
          </a:p>
        </p:txBody>
      </p:sp>
      <p:sp>
        <p:nvSpPr>
          <p:cNvPr id="201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Приехавшие  слушатели должны зарегистрироваться.(21-45)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Экзамены были проведены согласно расписани</a:t>
            </a:r>
            <a:r>
              <a:rPr lang="ru-RU" sz="2400">
                <a:solidFill>
                  <a:srgbClr val="FF0000"/>
                </a:solidFill>
                <a:latin typeface="Century Schoolbook"/>
              </a:rPr>
              <a:t>я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По окончани</a:t>
            </a:r>
            <a:r>
              <a:rPr lang="ru-RU" sz="2400">
                <a:solidFill>
                  <a:srgbClr val="FF0000"/>
                </a:solidFill>
                <a:latin typeface="Century Schoolbook"/>
              </a:rPr>
              <a:t>ю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 средней школы  , уступая воле отца, он  начинает  заниматься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     « деланием денег».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В рассказе В. Распутина « Урок</a:t>
            </a:r>
            <a:r>
              <a:rPr lang="ru-RU" sz="2400">
                <a:solidFill>
                  <a:srgbClr val="FF0000"/>
                </a:solidFill>
                <a:latin typeface="Century Schoolbook"/>
              </a:rPr>
              <a:t>ах 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французского» показана судьба мальчика.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457200" y="274680"/>
            <a:ext cx="8229240" cy="6537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FF0000"/>
                </a:solidFill>
                <a:latin typeface="Century Schoolbook"/>
              </a:rPr>
              <a:t>2.</a:t>
            </a:r>
            <a:r>
              <a:rPr lang="ru-RU" sz="2700" b="1" dirty="0" smtClean="0">
                <a:solidFill>
                  <a:srgbClr val="232323"/>
                </a:solidFill>
                <a:latin typeface="Century Schoolbook"/>
              </a:rPr>
              <a:t>Средства </a:t>
            </a:r>
            <a:r>
              <a:rPr lang="ru-RU" sz="2700" b="1" dirty="0">
                <a:solidFill>
                  <a:srgbClr val="232323"/>
                </a:solidFill>
                <a:latin typeface="Century Schoolbook"/>
              </a:rPr>
              <a:t>связи предложений в тексте.</a:t>
            </a:r>
            <a:endParaRPr/>
          </a:p>
        </p:txBody>
      </p:sp>
      <p:sp>
        <p:nvSpPr>
          <p:cNvPr id="217" name="TextShape 2"/>
          <p:cNvSpPr txBox="1"/>
          <p:nvPr/>
        </p:nvSpPr>
        <p:spPr>
          <a:xfrm>
            <a:off x="457200" y="1000080"/>
            <a:ext cx="8229240" cy="5285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>
                <a:solidFill>
                  <a:srgbClr val="232323"/>
                </a:solidFill>
                <a:latin typeface="Century Schoolbook"/>
              </a:rPr>
              <a:t>Если текст  построен по принципу  рассуждения, т.е. тезис, доказательство , вывод, то  заканчивается он словами: </a:t>
            </a:r>
            <a:r>
              <a:rPr lang="ru-RU" sz="2800" b="1">
                <a:solidFill>
                  <a:srgbClr val="232323"/>
                </a:solidFill>
                <a:latin typeface="Century Schoolbook"/>
              </a:rPr>
              <a:t>таким образом, итак, следовательно…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>
                <a:solidFill>
                  <a:srgbClr val="232323"/>
                </a:solidFill>
                <a:latin typeface="Century Schoolbook"/>
              </a:rPr>
              <a:t>Если слово пропущено в середине текста, то вполне возможно вы « попали в аргументы» , для которых характерны   слова</a:t>
            </a:r>
            <a:r>
              <a:rPr lang="ru-RU" sz="2800" b="1">
                <a:solidFill>
                  <a:srgbClr val="232323"/>
                </a:solidFill>
                <a:latin typeface="Century Schoolbook"/>
              </a:rPr>
              <a:t> : во-первых, во-вторых…  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232323"/>
                </a:solidFill>
                <a:latin typeface="Century Schoolbook"/>
              </a:rPr>
              <a:t>     </a:t>
            </a:r>
            <a:r>
              <a:rPr lang="ru-RU" sz="2800">
                <a:solidFill>
                  <a:srgbClr val="232323"/>
                </a:solidFill>
                <a:latin typeface="Century Schoolbook"/>
              </a:rPr>
              <a:t>Если в тексте  имеется противопоставление понятий, смысловых частей и т.д., то,  возможно, вам пригодятся слова: </a:t>
            </a:r>
            <a:r>
              <a:rPr lang="ru-RU" sz="2800" b="1">
                <a:solidFill>
                  <a:srgbClr val="232323"/>
                </a:solidFill>
                <a:latin typeface="Century Schoolbook"/>
              </a:rPr>
              <a:t>однако, но, а </a:t>
            </a:r>
            <a:r>
              <a:rPr lang="ru-RU" sz="2800">
                <a:solidFill>
                  <a:srgbClr val="232323"/>
                </a:solidFill>
                <a:latin typeface="Century Schoolbook"/>
              </a:rPr>
              <a:t>и др. 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571320" y="214200"/>
            <a:ext cx="8229240" cy="928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FF0000"/>
                </a:solidFill>
                <a:latin typeface="Century Schoolbook"/>
              </a:rPr>
              <a:t>2.</a:t>
            </a:r>
            <a:r>
              <a:rPr lang="ru-RU" sz="2200" b="1" dirty="0" smtClean="0">
                <a:solidFill>
                  <a:srgbClr val="000000"/>
                </a:solidFill>
                <a:latin typeface="Century Schoolbook"/>
              </a:rPr>
              <a:t>Синтаксические </a:t>
            </a:r>
            <a:r>
              <a:rPr lang="ru-RU" sz="2200" b="1" dirty="0">
                <a:solidFill>
                  <a:srgbClr val="000000"/>
                </a:solidFill>
                <a:latin typeface="Century Schoolbook"/>
              </a:rPr>
              <a:t>нормы: обособление вводных конструкций  </a:t>
            </a:r>
            <a:endParaRPr/>
          </a:p>
        </p:txBody>
      </p:sp>
      <p:sp>
        <p:nvSpPr>
          <p:cNvPr id="219" name="TextShape 2"/>
          <p:cNvSpPr txBox="1"/>
          <p:nvPr/>
        </p:nvSpPr>
        <p:spPr>
          <a:xfrm>
            <a:off x="457200" y="1600200"/>
            <a:ext cx="8229240" cy="3185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Вводные  конструкции: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    </a:t>
            </a:r>
            <a:r>
              <a:rPr lang="ru-RU" sz="3600" b="1">
                <a:solidFill>
                  <a:srgbClr val="000000"/>
                </a:solidFill>
                <a:latin typeface="Century Schoolbook"/>
              </a:rPr>
              <a:t>К сожалению, кроме того, наверное, очевидно 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и др. используются  для вставки  только по смыслу и </a:t>
            </a:r>
            <a:r>
              <a:rPr lang="ru-RU" sz="2400">
                <a:solidFill>
                  <a:srgbClr val="FF0000"/>
                </a:solidFill>
                <a:latin typeface="Century Schoolbook"/>
              </a:rPr>
              <a:t>требуют внимательного чтения мини-текста.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Shape 1"/>
          <p:cNvSpPr txBox="1"/>
          <p:nvPr/>
        </p:nvSpPr>
        <p:spPr>
          <a:xfrm>
            <a:off x="457200" y="274680"/>
            <a:ext cx="8229240" cy="5108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>
                <a:solidFill>
                  <a:srgbClr val="FF0000"/>
                </a:solidFill>
                <a:latin typeface="Century Schoolbook"/>
              </a:rPr>
              <a:t>                </a:t>
            </a:r>
            <a:r>
              <a:rPr lang="ru-RU" sz="3200" b="1">
                <a:solidFill>
                  <a:srgbClr val="464646"/>
                </a:solidFill>
                <a:latin typeface="Century Schoolbook"/>
              </a:rPr>
              <a:t> </a:t>
            </a:r>
            <a:endParaRPr/>
          </a:p>
        </p:txBody>
      </p:sp>
      <p:sp>
        <p:nvSpPr>
          <p:cNvPr id="305" name="TextShape 2"/>
          <p:cNvSpPr txBox="1"/>
          <p:nvPr/>
        </p:nvSpPr>
        <p:spPr>
          <a:xfrm>
            <a:off x="457200" y="642960"/>
            <a:ext cx="8329320" cy="5643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400" b="1" dirty="0">
                <a:solidFill>
                  <a:srgbClr val="FF0000"/>
                </a:solidFill>
                <a:latin typeface="Century Schoolbook"/>
              </a:rPr>
              <a:t>      </a:t>
            </a:r>
            <a:r>
              <a:rPr lang="ru-RU" sz="4400" b="1" dirty="0" smtClean="0">
                <a:solidFill>
                  <a:srgbClr val="2B4A76"/>
                </a:solidFill>
                <a:latin typeface="Century Schoolbook"/>
              </a:rPr>
              <a:t>1          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Переработка текста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4400" b="1" dirty="0">
                <a:solidFill>
                  <a:srgbClr val="2B4A76"/>
                </a:solidFill>
                <a:latin typeface="Century Schoolbook"/>
              </a:rPr>
              <a:t>      </a:t>
            </a:r>
            <a:r>
              <a:rPr lang="ru-RU" sz="4400" b="1" dirty="0" smtClean="0">
                <a:solidFill>
                  <a:srgbClr val="2B4A76"/>
                </a:solidFill>
                <a:latin typeface="Century Schoolbook"/>
              </a:rPr>
              <a:t>20        </a:t>
            </a:r>
            <a:r>
              <a:rPr lang="ru-RU" sz="2400" b="1" dirty="0" err="1" smtClean="0">
                <a:solidFill>
                  <a:srgbClr val="000000"/>
                </a:solidFill>
                <a:latin typeface="Century Schoolbook"/>
              </a:rPr>
              <a:t>Многоаспектный</a:t>
            </a:r>
            <a:r>
              <a:rPr lang="ru-RU" sz="2400" b="1" dirty="0" smtClean="0">
                <a:solidFill>
                  <a:srgbClr val="000000"/>
                </a:solidFill>
                <a:latin typeface="Century Schoolbook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анализ текста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4400" b="1" dirty="0">
                <a:solidFill>
                  <a:srgbClr val="2B4A76"/>
                </a:solidFill>
                <a:latin typeface="Century Schoolbook"/>
              </a:rPr>
              <a:t>      </a:t>
            </a:r>
            <a:r>
              <a:rPr lang="ru-RU" sz="4400" b="1" dirty="0" smtClean="0">
                <a:solidFill>
                  <a:srgbClr val="2B4A76"/>
                </a:solidFill>
                <a:latin typeface="Century Schoolbook"/>
              </a:rPr>
              <a:t>21        </a:t>
            </a:r>
            <a:r>
              <a:rPr lang="ru-RU" sz="2400" b="1" dirty="0" smtClean="0">
                <a:solidFill>
                  <a:srgbClr val="000000"/>
                </a:solidFill>
                <a:latin typeface="Century Schoolbook"/>
              </a:rPr>
              <a:t>Типовой 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анализ текста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2B4A76"/>
                </a:solidFill>
                <a:latin typeface="Century Schoolbook"/>
              </a:rPr>
              <a:t>           </a:t>
            </a:r>
            <a:r>
              <a:rPr lang="ru-RU" sz="4400" b="1" dirty="0" smtClean="0">
                <a:solidFill>
                  <a:srgbClr val="2B4A76"/>
                </a:solidFill>
                <a:latin typeface="Century Schoolbook"/>
              </a:rPr>
              <a:t>22         </a:t>
            </a:r>
            <a:r>
              <a:rPr lang="ru-RU" sz="2400" b="1" dirty="0" smtClean="0">
                <a:solidFill>
                  <a:srgbClr val="0D0D0D"/>
                </a:solidFill>
                <a:latin typeface="Century Schoolbook"/>
              </a:rPr>
              <a:t>Лексический </a:t>
            </a:r>
            <a:r>
              <a:rPr lang="ru-RU" sz="2400" b="1" dirty="0">
                <a:solidFill>
                  <a:srgbClr val="0D0D0D"/>
                </a:solidFill>
                <a:latin typeface="Century Schoolbook"/>
              </a:rPr>
              <a:t>анализ текста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457200" y="274680"/>
            <a:ext cx="7758138" cy="1582684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8.</a:t>
            </a:r>
          </a:p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rgbClr val="464646"/>
                </a:solidFill>
                <a:latin typeface="Century Schoolbook"/>
              </a:rPr>
              <a:t>Правописание </a:t>
            </a:r>
            <a:r>
              <a:rPr lang="ru-RU" sz="3200" b="1" dirty="0">
                <a:solidFill>
                  <a:srgbClr val="464646"/>
                </a:solidFill>
                <a:latin typeface="Century Schoolbook"/>
              </a:rPr>
              <a:t>корней : безударная гласная </a:t>
            </a:r>
            <a:r>
              <a:rPr lang="ru-RU" sz="3200" b="1" dirty="0">
                <a:solidFill>
                  <a:srgbClr val="FF0000"/>
                </a:solidFill>
                <a:latin typeface="Century Schoolbook"/>
              </a:rPr>
              <a:t>проверяемая</a:t>
            </a:r>
            <a:endParaRPr/>
          </a:p>
        </p:txBody>
      </p:sp>
      <p:sp>
        <p:nvSpPr>
          <p:cNvPr id="259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"/>
            </a:pPr>
            <a:endParaRPr lang="ru-RU" sz="2400" b="1" dirty="0" smtClean="0">
              <a:solidFill>
                <a:srgbClr val="343434"/>
              </a:solidFill>
              <a:latin typeface="Century Schoolbook"/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"/>
            </a:pPr>
            <a:endParaRPr lang="ru-RU" sz="2400" b="1" dirty="0">
              <a:solidFill>
                <a:srgbClr val="343434"/>
              </a:solidFill>
              <a:latin typeface="Century Schoolbook"/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"/>
            </a:pPr>
            <a:r>
              <a:rPr lang="ru-RU" sz="2400" b="1" dirty="0" smtClean="0">
                <a:solidFill>
                  <a:srgbClr val="343434"/>
                </a:solidFill>
                <a:latin typeface="Century Schoolbook"/>
              </a:rPr>
              <a:t> </a:t>
            </a:r>
            <a:r>
              <a:rPr lang="ru-RU" sz="2400" b="1" dirty="0">
                <a:solidFill>
                  <a:srgbClr val="343434"/>
                </a:solidFill>
                <a:latin typeface="Century Schoolbook"/>
              </a:rPr>
              <a:t>1</a:t>
            </a:r>
            <a:r>
              <a:rPr lang="ru-RU" sz="2400" dirty="0">
                <a:solidFill>
                  <a:srgbClr val="000000"/>
                </a:solidFill>
                <a:latin typeface="Century Schoolbook"/>
              </a:rPr>
              <a:t>. </a:t>
            </a:r>
            <a:r>
              <a:rPr lang="ru-RU" sz="2400" b="1" dirty="0">
                <a:solidFill>
                  <a:srgbClr val="343434"/>
                </a:solidFill>
                <a:latin typeface="Century Schoolbook"/>
              </a:rPr>
              <a:t>Уберите </a:t>
            </a:r>
            <a:r>
              <a:rPr lang="ru-RU" sz="2400" b="1" dirty="0" smtClean="0">
                <a:solidFill>
                  <a:srgbClr val="343434"/>
                </a:solidFill>
                <a:latin typeface="Century Schoolbook"/>
              </a:rPr>
              <a:t>слова </a:t>
            </a:r>
            <a:r>
              <a:rPr lang="ru-RU" sz="2400" b="1" dirty="0">
                <a:solidFill>
                  <a:srgbClr val="343434"/>
                </a:solidFill>
                <a:latin typeface="Century Schoolbook"/>
              </a:rPr>
              <a:t>с чередующейся гласной в корне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"/>
            </a:pPr>
            <a:r>
              <a:rPr lang="ru-RU" sz="2400" b="1" dirty="0">
                <a:solidFill>
                  <a:srgbClr val="343434"/>
                </a:solidFill>
                <a:latin typeface="Century Schoolbook"/>
              </a:rPr>
              <a:t>2.  Если гласную проверить нельзя, эту </a:t>
            </a:r>
            <a:r>
              <a:rPr lang="ru-RU" sz="2400" b="1" dirty="0" smtClean="0">
                <a:solidFill>
                  <a:srgbClr val="343434"/>
                </a:solidFill>
                <a:latin typeface="Century Schoolbook"/>
              </a:rPr>
              <a:t>слово </a:t>
            </a:r>
            <a:r>
              <a:rPr lang="ru-RU" sz="2400" b="1" dirty="0">
                <a:solidFill>
                  <a:srgbClr val="343434"/>
                </a:solidFill>
                <a:latin typeface="Century Schoolbook"/>
              </a:rPr>
              <a:t>тоже необходимо « убрать».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"/>
            </a:pPr>
            <a:r>
              <a:rPr lang="ru-RU" sz="2400" b="1" dirty="0">
                <a:solidFill>
                  <a:srgbClr val="343434"/>
                </a:solidFill>
                <a:latin typeface="Century Schoolbook"/>
              </a:rPr>
              <a:t>3. Проверьте ударением оставшиеся слова.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357120" y="274680"/>
            <a:ext cx="835776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9.            </a:t>
            </a:r>
            <a:r>
              <a:rPr lang="ru-RU" sz="2800" b="1" dirty="0">
                <a:solidFill>
                  <a:srgbClr val="000000"/>
                </a:solidFill>
                <a:latin typeface="Century Schoolbook"/>
              </a:rPr>
              <a:t>Комплексный тест: 
            проверяются  знания  5 правил</a:t>
            </a:r>
            <a:endParaRPr/>
          </a:p>
        </p:txBody>
      </p:sp>
      <p:sp>
        <p:nvSpPr>
          <p:cNvPr id="261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1</a:t>
            </a:r>
            <a:r>
              <a:rPr lang="ru-RU" sz="3600" b="1">
                <a:solidFill>
                  <a:srgbClr val="000000"/>
                </a:solidFill>
                <a:latin typeface="Century Schoolbook"/>
              </a:rPr>
              <a:t>. при- ( 4 значения) пре- (2 значения)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2 бес-  без-         из-   ис-        вос-   воз-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3. ъ     и    ь   </a:t>
            </a:r>
            <a:r>
              <a:rPr lang="ru-RU" sz="2800" b="1">
                <a:solidFill>
                  <a:srgbClr val="000000"/>
                </a:solidFill>
                <a:latin typeface="Century Schoolbook"/>
              </a:rPr>
              <a:t>знаки</a:t>
            </a:r>
            <a:r>
              <a:rPr lang="ru-RU" sz="3600" b="1">
                <a:solidFill>
                  <a:srgbClr val="000000"/>
                </a:solidFill>
                <a:latin typeface="Century Schoolbook"/>
              </a:rPr>
              <a:t> : обЪезд , вЬюга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4. ы    и    и       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сЫграть, сверхИнтересный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(не забывать о приставках иностранного происхождения!)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5. Непроверяемые приставки: от, об, про, пра</a:t>
            </a:r>
            <a:r>
              <a:rPr lang="ru-RU" sz="2800" b="1">
                <a:solidFill>
                  <a:srgbClr val="000000"/>
                </a:solidFill>
                <a:latin typeface="Century Schoolbook"/>
              </a:rPr>
              <a:t>( праязык, прадедушка, пращур…),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    с, на, ото,за … 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-214346" y="285728"/>
            <a:ext cx="8229240" cy="7250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          </a:t>
            </a:r>
          </a:p>
          <a:p>
            <a:pPr>
              <a:lnSpc>
                <a:spcPct val="100000"/>
              </a:lnSpc>
            </a:pPr>
            <a:r>
              <a:rPr lang="ru-RU" sz="3000" b="1" dirty="0">
                <a:solidFill>
                  <a:srgbClr val="FF0000"/>
                </a:solidFill>
                <a:latin typeface="Century Schoolbook"/>
              </a:rPr>
              <a:t> </a:t>
            </a: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     9.</a:t>
            </a:r>
            <a:r>
              <a:rPr lang="ru-RU" sz="3200" b="1" dirty="0" smtClean="0">
                <a:solidFill>
                  <a:srgbClr val="232323"/>
                </a:solidFill>
                <a:latin typeface="Century Schoolbook"/>
              </a:rPr>
              <a:t> </a:t>
            </a:r>
            <a:r>
              <a:rPr lang="ru-RU" sz="3200" b="1" dirty="0">
                <a:solidFill>
                  <a:srgbClr val="232323"/>
                </a:solidFill>
                <a:latin typeface="Century Schoolbook"/>
              </a:rPr>
              <a:t>пре – при-</a:t>
            </a:r>
            <a:r>
              <a:rPr lang="ru-RU" sz="3200" b="1" dirty="0">
                <a:solidFill>
                  <a:srgbClr val="FF0000"/>
                </a:solidFill>
                <a:latin typeface="Century Schoolbook"/>
              </a:rPr>
              <a:t>
</a:t>
            </a:r>
            <a:endParaRPr/>
          </a:p>
        </p:txBody>
      </p:sp>
      <p:sp>
        <p:nvSpPr>
          <p:cNvPr id="263" name="TextShape 2"/>
          <p:cNvSpPr txBox="1"/>
          <p:nvPr/>
        </p:nvSpPr>
        <p:spPr>
          <a:xfrm>
            <a:off x="457200" y="785880"/>
            <a:ext cx="8229240" cy="5339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1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.</a:t>
            </a:r>
            <a:r>
              <a:rPr lang="ru-RU" sz="3600" b="1">
                <a:solidFill>
                  <a:srgbClr val="232323"/>
                </a:solidFill>
                <a:latin typeface="Century Schoolbook"/>
              </a:rPr>
              <a:t> при - </a:t>
            </a:r>
            <a:r>
              <a:rPr lang="ru-RU" sz="2800" b="1">
                <a:solidFill>
                  <a:srgbClr val="232323"/>
                </a:solidFill>
                <a:latin typeface="Century Schoolbook"/>
              </a:rPr>
              <a:t>со значением  присоединения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2. </a:t>
            </a:r>
            <a:r>
              <a:rPr lang="ru-RU" sz="3600" b="1">
                <a:solidFill>
                  <a:srgbClr val="232323"/>
                </a:solidFill>
                <a:latin typeface="Century Schoolbook"/>
              </a:rPr>
              <a:t> при - </a:t>
            </a:r>
            <a:r>
              <a:rPr lang="ru-RU" sz="2800" b="1">
                <a:solidFill>
                  <a:srgbClr val="232323"/>
                </a:solidFill>
                <a:latin typeface="Century Schoolbook"/>
              </a:rPr>
              <a:t>со значением приближения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232323"/>
                </a:solidFill>
                <a:latin typeface="Century Schoolbook"/>
              </a:rPr>
              <a:t>3. при -  </a:t>
            </a:r>
            <a:r>
              <a:rPr lang="ru-RU" sz="2800" b="1">
                <a:solidFill>
                  <a:srgbClr val="232323"/>
                </a:solidFill>
                <a:latin typeface="Century Schoolbook"/>
              </a:rPr>
              <a:t>со значением близости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232323"/>
                </a:solidFill>
                <a:latin typeface="Century Schoolbook"/>
              </a:rPr>
              <a:t>4. при - </a:t>
            </a:r>
            <a:r>
              <a:rPr lang="ru-RU" sz="2800" b="1">
                <a:solidFill>
                  <a:srgbClr val="232323"/>
                </a:solidFill>
                <a:latin typeface="Century Schoolbook"/>
              </a:rPr>
              <a:t>со значением неполноты действия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232323"/>
                </a:solidFill>
                <a:latin typeface="Century Schoolbook"/>
              </a:rPr>
              <a:t> </a:t>
            </a:r>
            <a:r>
              <a:rPr lang="ru-RU" sz="2800" b="1">
                <a:solidFill>
                  <a:srgbClr val="FF0000"/>
                </a:solidFill>
                <a:latin typeface="Century Schoolbook"/>
              </a:rPr>
              <a:t>Приклеить – прийти – пришкольный- присесть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232323"/>
                </a:solidFill>
                <a:latin typeface="Century Schoolbook"/>
              </a:rPr>
              <a:t>1. пре-  </a:t>
            </a:r>
            <a:r>
              <a:rPr lang="ru-RU" sz="2800" b="1">
                <a:solidFill>
                  <a:srgbClr val="232323"/>
                </a:solidFill>
                <a:latin typeface="Century Schoolbook"/>
              </a:rPr>
              <a:t>со значением очень  </a:t>
            </a:r>
            <a:r>
              <a:rPr lang="ru-RU" sz="2800" b="1">
                <a:solidFill>
                  <a:srgbClr val="FF0000"/>
                </a:solidFill>
                <a:latin typeface="Century Schoolbook"/>
              </a:rPr>
              <a:t>прекрасный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232323"/>
                </a:solidFill>
                <a:latin typeface="Century Schoolbook"/>
              </a:rPr>
              <a:t>2. пре-  </a:t>
            </a:r>
            <a:r>
              <a:rPr lang="ru-RU" sz="2800" b="1">
                <a:solidFill>
                  <a:srgbClr val="232323"/>
                </a:solidFill>
                <a:latin typeface="Century Schoolbook"/>
              </a:rPr>
              <a:t>со значением пере-   </a:t>
            </a:r>
            <a:r>
              <a:rPr lang="ru-RU" sz="2800" b="1">
                <a:solidFill>
                  <a:srgbClr val="FF0000"/>
                </a:solidFill>
                <a:latin typeface="Century Schoolbook"/>
              </a:rPr>
              <a:t>прегородить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9. </a:t>
            </a:r>
            <a:r>
              <a:rPr lang="ru-RU" sz="3000" b="1" dirty="0">
                <a:solidFill>
                  <a:srgbClr val="FF0000"/>
                </a:solidFill>
                <a:latin typeface="Century Schoolbook"/>
              </a:rPr>
              <a:t>Приставки на </a:t>
            </a:r>
            <a:r>
              <a:rPr lang="ru-RU" sz="3000" b="1" dirty="0" err="1">
                <a:solidFill>
                  <a:srgbClr val="FF0000"/>
                </a:solidFill>
                <a:latin typeface="Century Schoolbook"/>
              </a:rPr>
              <a:t>з</a:t>
            </a:r>
            <a:r>
              <a:rPr lang="ru-RU" sz="3000" b="1" dirty="0">
                <a:solidFill>
                  <a:srgbClr val="FF0000"/>
                </a:solidFill>
                <a:latin typeface="Century Schoolbook"/>
              </a:rPr>
              <a:t>-  и с-</a:t>
            </a:r>
            <a:endParaRPr/>
          </a:p>
        </p:txBody>
      </p:sp>
      <p:sp>
        <p:nvSpPr>
          <p:cNvPr id="265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000">
                <a:solidFill>
                  <a:srgbClr val="000000"/>
                </a:solidFill>
                <a:latin typeface="Century Schoolbook"/>
              </a:rPr>
              <a:t>1. </a:t>
            </a:r>
            <a:r>
              <a:rPr lang="ru-RU" sz="4000" b="1">
                <a:solidFill>
                  <a:srgbClr val="000000"/>
                </a:solidFill>
                <a:latin typeface="Century Schoolbook"/>
              </a:rPr>
              <a:t>После приставки идёт звонкий звук </a:t>
            </a:r>
            <a:r>
              <a:rPr lang="ru-RU" sz="4000" b="1">
                <a:solidFill>
                  <a:srgbClr val="000000"/>
                </a:solidFill>
                <a:latin typeface="Lucida Sans Unicode"/>
              </a:rPr>
              <a:t>→ пишем  </a:t>
            </a:r>
            <a:r>
              <a:rPr lang="ru-RU" sz="4000" b="1">
                <a:solidFill>
                  <a:srgbClr val="FF0000"/>
                </a:solidFill>
                <a:latin typeface="Lucida Sans Unicode"/>
              </a:rPr>
              <a:t>З</a:t>
            </a:r>
            <a:endParaRPr/>
          </a:p>
          <a:p>
            <a:pPr>
              <a:lnSpc>
                <a:spcPct val="100000"/>
              </a:lnSpc>
            </a:pPr>
            <a:r>
              <a:rPr lang="ru-RU" sz="4000" b="1">
                <a:solidFill>
                  <a:srgbClr val="000000"/>
                </a:solidFill>
                <a:latin typeface="Lucida Sans Unicode"/>
              </a:rPr>
              <a:t>   бе</a:t>
            </a:r>
            <a:r>
              <a:rPr lang="ru-RU" sz="4000" b="1" u="sng">
                <a:solidFill>
                  <a:srgbClr val="009900"/>
                </a:solidFill>
                <a:latin typeface="Lucida Sans Unicode"/>
              </a:rPr>
              <a:t>с</a:t>
            </a:r>
            <a:r>
              <a:rPr lang="ru-RU" sz="4000" b="1">
                <a:solidFill>
                  <a:srgbClr val="FF0000"/>
                </a:solidFill>
                <a:latin typeface="Lucida Sans Unicode"/>
              </a:rPr>
              <a:t>п</a:t>
            </a:r>
            <a:r>
              <a:rPr lang="ru-RU" sz="4000" b="1">
                <a:solidFill>
                  <a:srgbClr val="000000"/>
                </a:solidFill>
                <a:latin typeface="Lucida Sans Unicode"/>
              </a:rPr>
              <a:t>олезный – п ( глухой) бе</a:t>
            </a:r>
            <a:r>
              <a:rPr lang="ru-RU" sz="4000" b="1" u="sng">
                <a:solidFill>
                  <a:srgbClr val="009900"/>
                </a:solidFill>
                <a:latin typeface="Lucida Sans Unicode"/>
              </a:rPr>
              <a:t>з</a:t>
            </a:r>
            <a:r>
              <a:rPr lang="ru-RU" sz="4000" b="1">
                <a:solidFill>
                  <a:srgbClr val="FF0000"/>
                </a:solidFill>
                <a:latin typeface="Lucida Sans Unicode"/>
              </a:rPr>
              <a:t>б</a:t>
            </a:r>
            <a:r>
              <a:rPr lang="ru-RU" sz="4000" b="1">
                <a:solidFill>
                  <a:srgbClr val="000000"/>
                </a:solidFill>
                <a:latin typeface="Lucida Sans Unicode"/>
              </a:rPr>
              <a:t>олезненный –б (звонкий)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>
                <a:solidFill>
                  <a:srgbClr val="000000"/>
                </a:solidFill>
                <a:latin typeface="Lucida Sans Unicode"/>
              </a:rPr>
              <a:t>2.Приставки </a:t>
            </a:r>
            <a:r>
              <a:rPr lang="ru-RU" sz="3600" b="1">
                <a:solidFill>
                  <a:srgbClr val="FF0000"/>
                </a:solidFill>
                <a:latin typeface="Lucida Sans Unicode"/>
              </a:rPr>
              <a:t>З</a:t>
            </a:r>
            <a:r>
              <a:rPr lang="ru-RU" sz="3600">
                <a:solidFill>
                  <a:srgbClr val="000000"/>
                </a:solidFill>
                <a:latin typeface="Lucida Sans Unicode"/>
              </a:rPr>
              <a:t> не бывает: </a:t>
            </a:r>
            <a:r>
              <a:rPr lang="ru-RU" sz="3600">
                <a:solidFill>
                  <a:srgbClr val="FF0000"/>
                </a:solidFill>
                <a:latin typeface="Lucida Sans Unicode"/>
              </a:rPr>
              <a:t>с</a:t>
            </a:r>
            <a:r>
              <a:rPr lang="ru-RU" sz="3600">
                <a:solidFill>
                  <a:srgbClr val="000000"/>
                </a:solidFill>
                <a:latin typeface="Lucida Sans Unicode"/>
              </a:rPr>
              <a:t>бить, </a:t>
            </a:r>
            <a:r>
              <a:rPr lang="ru-RU" sz="3600">
                <a:solidFill>
                  <a:srgbClr val="FF0000"/>
                </a:solidFill>
                <a:latin typeface="Lucida Sans Unicode"/>
              </a:rPr>
              <a:t>с</a:t>
            </a:r>
            <a:r>
              <a:rPr lang="ru-RU" sz="3600">
                <a:solidFill>
                  <a:srgbClr val="000000"/>
                </a:solidFill>
                <a:latin typeface="Lucida Sans Unicode"/>
              </a:rPr>
              <a:t>жечь, </a:t>
            </a:r>
            <a:r>
              <a:rPr lang="ru-RU" sz="3600">
                <a:solidFill>
                  <a:srgbClr val="FF0000"/>
                </a:solidFill>
                <a:latin typeface="Lucida Sans Unicode"/>
              </a:rPr>
              <a:t>с</a:t>
            </a:r>
            <a:r>
              <a:rPr lang="ru-RU" sz="3600">
                <a:solidFill>
                  <a:srgbClr val="000000"/>
                </a:solidFill>
                <a:latin typeface="Lucida Sans Unicode"/>
              </a:rPr>
              <a:t>делать…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571320" y="357120"/>
            <a:ext cx="8229240" cy="796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Century Schoolbook"/>
              </a:rPr>
              <a:t>11. </a:t>
            </a:r>
            <a:r>
              <a:rPr lang="ru-RU" sz="3200" b="1" dirty="0" smtClean="0">
                <a:solidFill>
                  <a:srgbClr val="000000"/>
                </a:solidFill>
                <a:latin typeface="Century Schoolbook"/>
              </a:rPr>
              <a:t>     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Гласная в суффиксах причастий и       окончаниях глагола</a:t>
            </a:r>
            <a:endParaRPr/>
          </a:p>
        </p:txBody>
      </p:sp>
      <p:sp>
        <p:nvSpPr>
          <p:cNvPr id="267" name="TextShape 2"/>
          <p:cNvSpPr txBox="1"/>
          <p:nvPr/>
        </p:nvSpPr>
        <p:spPr>
          <a:xfrm>
            <a:off x="457200" y="1285920"/>
            <a:ext cx="8229240" cy="5214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Этот тест можно решать так: сначала вставить гласную во все глаголы, убрать лишние варианты; а затем работать с причастиями.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 Важно помнить , что глаголы 1 спряжения в 3 лице мн.ч.(они) имеют окончания –ут или –ют, а 2 спряжения -    -ат, -ят ( 2, 4 строчки лишние). Думаем над 1 , 3… Правильный ответ : 1</a:t>
            </a:r>
            <a:endParaRPr/>
          </a:p>
        </p:txBody>
      </p:sp>
      <p:pic>
        <p:nvPicPr>
          <p:cNvPr id="268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785880" y="2786040"/>
            <a:ext cx="7429320" cy="17856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11.  </a:t>
            </a:r>
            <a:r>
              <a:rPr lang="ru-RU" sz="3200" b="1" dirty="0">
                <a:solidFill>
                  <a:srgbClr val="000000"/>
                </a:solidFill>
                <a:latin typeface="Century Schoolbook"/>
              </a:rPr>
              <a:t>Работа с причастиями</a:t>
            </a:r>
            <a:endParaRPr/>
          </a:p>
        </p:txBody>
      </p:sp>
      <p:sp>
        <p:nvSpPr>
          <p:cNvPr id="270" name="TextShape 2"/>
          <p:cNvSpPr txBox="1"/>
          <p:nvPr/>
        </p:nvSpPr>
        <p:spPr>
          <a:xfrm>
            <a:off x="457200" y="1643040"/>
            <a:ext cx="8229240" cy="4643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u="sng" dirty="0">
                <a:solidFill>
                  <a:srgbClr val="000000"/>
                </a:solidFill>
                <a:latin typeface="Century Schoolbook"/>
              </a:rPr>
              <a:t> Гласная в суффиксе  действительного 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причастия зависит от спряжения глагола, от которого оно образовано: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rgbClr val="000000"/>
                </a:solidFill>
                <a:latin typeface="Century Schoolbook"/>
              </a:rPr>
              <a:t>      -</a:t>
            </a:r>
            <a:r>
              <a:rPr lang="ru-RU" sz="2800" b="1" dirty="0" err="1">
                <a:solidFill>
                  <a:srgbClr val="000000"/>
                </a:solidFill>
                <a:latin typeface="Century Schoolbook"/>
              </a:rPr>
              <a:t>ащ</a:t>
            </a:r>
            <a:r>
              <a:rPr lang="ru-RU" sz="2800" b="1" dirty="0">
                <a:solidFill>
                  <a:srgbClr val="000000"/>
                </a:solidFill>
                <a:latin typeface="Century Schoolbook"/>
              </a:rPr>
              <a:t>-    -</a:t>
            </a:r>
            <a:r>
              <a:rPr lang="ru-RU" sz="2800" b="1" dirty="0" err="1">
                <a:solidFill>
                  <a:srgbClr val="000000"/>
                </a:solidFill>
                <a:latin typeface="Century Schoolbook"/>
              </a:rPr>
              <a:t>ящ</a:t>
            </a:r>
            <a:r>
              <a:rPr lang="ru-RU" sz="2800" b="1" dirty="0">
                <a:solidFill>
                  <a:srgbClr val="000000"/>
                </a:solidFill>
                <a:latin typeface="Century Schoolbook"/>
              </a:rPr>
              <a:t>-          </a:t>
            </a:r>
            <a:r>
              <a:rPr lang="ru-RU" sz="2400" b="1" dirty="0">
                <a:solidFill>
                  <a:srgbClr val="000000"/>
                </a:solidFill>
                <a:latin typeface="Lucida Sans Unicode"/>
              </a:rPr>
              <a:t>→          -</a:t>
            </a:r>
            <a:r>
              <a:rPr lang="ru-RU" sz="2400" b="1" dirty="0" err="1">
                <a:solidFill>
                  <a:srgbClr val="000000"/>
                </a:solidFill>
                <a:latin typeface="Lucida Sans Unicode"/>
              </a:rPr>
              <a:t>ат</a:t>
            </a:r>
            <a:r>
              <a:rPr lang="ru-RU" sz="2400" b="1" dirty="0">
                <a:solidFill>
                  <a:srgbClr val="000000"/>
                </a:solidFill>
                <a:latin typeface="Lucida Sans Unicode"/>
              </a:rPr>
              <a:t>     -</a:t>
            </a:r>
            <a:r>
              <a:rPr lang="ru-RU" sz="2400" b="1" dirty="0" err="1">
                <a:solidFill>
                  <a:srgbClr val="000000"/>
                </a:solidFill>
                <a:latin typeface="Lucida Sans Unicode"/>
              </a:rPr>
              <a:t>ят</a:t>
            </a:r>
            <a:r>
              <a:rPr lang="ru-RU" sz="2400" b="1" dirty="0">
                <a:solidFill>
                  <a:srgbClr val="000000"/>
                </a:solidFill>
                <a:latin typeface="Lucida Sans Unicode"/>
              </a:rPr>
              <a:t> ( и)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Lucida Sans Unicode"/>
              </a:rPr>
              <a:t>    -</a:t>
            </a:r>
            <a:r>
              <a:rPr lang="ru-RU" sz="2400" b="1" dirty="0" err="1">
                <a:solidFill>
                  <a:srgbClr val="000000"/>
                </a:solidFill>
                <a:latin typeface="Lucida Sans Unicode"/>
              </a:rPr>
              <a:t>ущ</a:t>
            </a:r>
            <a:r>
              <a:rPr lang="ru-RU" sz="2400" b="1" dirty="0">
                <a:solidFill>
                  <a:srgbClr val="000000"/>
                </a:solidFill>
                <a:latin typeface="Lucida Sans Unicode"/>
              </a:rPr>
              <a:t>- -</a:t>
            </a:r>
            <a:r>
              <a:rPr lang="ru-RU" sz="2400" b="1" dirty="0" err="1">
                <a:solidFill>
                  <a:srgbClr val="000000"/>
                </a:solidFill>
                <a:latin typeface="Lucida Sans Unicode"/>
              </a:rPr>
              <a:t>ющ</a:t>
            </a:r>
            <a:r>
              <a:rPr lang="ru-RU" sz="2400" b="1" dirty="0">
                <a:solidFill>
                  <a:srgbClr val="000000"/>
                </a:solidFill>
                <a:latin typeface="Lucida Sans Unicode"/>
              </a:rPr>
              <a:t>-        →           -</a:t>
            </a:r>
            <a:r>
              <a:rPr lang="ru-RU" sz="2400" b="1" dirty="0" err="1">
                <a:solidFill>
                  <a:srgbClr val="000000"/>
                </a:solidFill>
                <a:latin typeface="Lucida Sans Unicode"/>
              </a:rPr>
              <a:t>ут</a:t>
            </a:r>
            <a:r>
              <a:rPr lang="ru-RU" sz="2400" b="1" dirty="0">
                <a:solidFill>
                  <a:srgbClr val="000000"/>
                </a:solidFill>
                <a:latin typeface="Lucida Sans Unicode"/>
              </a:rPr>
              <a:t>    -ют  (е)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 u="sng" dirty="0">
                <a:solidFill>
                  <a:srgbClr val="000000"/>
                </a:solidFill>
                <a:latin typeface="Lucida Sans Unicode"/>
              </a:rPr>
              <a:t>Гласная  в суффиксах страдательных причастий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         -</a:t>
            </a:r>
            <a:r>
              <a:rPr lang="ru-RU" sz="2400" b="1" dirty="0" err="1">
                <a:solidFill>
                  <a:srgbClr val="000000"/>
                </a:solidFill>
                <a:latin typeface="Century Schoolbook"/>
              </a:rPr>
              <a:t>янный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          -        ять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         -</a:t>
            </a:r>
            <a:r>
              <a:rPr lang="ru-RU" sz="2400" b="1" dirty="0" err="1">
                <a:solidFill>
                  <a:srgbClr val="000000"/>
                </a:solidFill>
                <a:latin typeface="Century Schoolbook"/>
              </a:rPr>
              <a:t>анный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          -        </a:t>
            </a:r>
            <a:r>
              <a:rPr lang="ru-RU" sz="2400" b="1" dirty="0" err="1">
                <a:solidFill>
                  <a:srgbClr val="000000"/>
                </a:solidFill>
                <a:latin typeface="Century Schoolbook"/>
              </a:rPr>
              <a:t>ать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FF0000"/>
                </a:solidFill>
                <a:latin typeface="Century Schoolbook"/>
              </a:rPr>
              <a:t>         -</a:t>
            </a:r>
            <a:r>
              <a:rPr lang="ru-RU" sz="2400" b="1" dirty="0" err="1">
                <a:solidFill>
                  <a:srgbClr val="FF0000"/>
                </a:solidFill>
                <a:latin typeface="Century Schoolbook"/>
              </a:rPr>
              <a:t>енный</a:t>
            </a:r>
            <a:r>
              <a:rPr lang="ru-RU" sz="2400" b="1" dirty="0">
                <a:solidFill>
                  <a:srgbClr val="FF0000"/>
                </a:solidFill>
                <a:latin typeface="Century Schoolbook"/>
              </a:rPr>
              <a:t>          -        </a:t>
            </a:r>
            <a:r>
              <a:rPr lang="ru-RU" sz="2400" b="1" dirty="0" err="1">
                <a:solidFill>
                  <a:srgbClr val="FF0000"/>
                </a:solidFill>
                <a:latin typeface="Century Schoolbook"/>
              </a:rPr>
              <a:t>ить</a:t>
            </a:r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1"/>
          <p:cNvSpPr txBox="1"/>
          <p:nvPr/>
        </p:nvSpPr>
        <p:spPr>
          <a:xfrm>
            <a:off x="457200" y="274680"/>
            <a:ext cx="8229240" cy="6537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10.  </a:t>
            </a:r>
            <a:r>
              <a:rPr lang="ru-RU" sz="3600" b="1" dirty="0">
                <a:solidFill>
                  <a:srgbClr val="232323"/>
                </a:solidFill>
                <a:latin typeface="Century Schoolbook"/>
              </a:rPr>
              <a:t>Правописание суффиксов</a:t>
            </a:r>
            <a:endParaRPr/>
          </a:p>
        </p:txBody>
      </p:sp>
      <p:sp>
        <p:nvSpPr>
          <p:cNvPr id="272" name="TextShape 2"/>
          <p:cNvSpPr txBox="1"/>
          <p:nvPr/>
        </p:nvSpPr>
        <p:spPr>
          <a:xfrm>
            <a:off x="457200" y="1143000"/>
            <a:ext cx="8257680" cy="50004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 </a:t>
            </a:r>
            <a:r>
              <a:rPr lang="ru-RU" sz="3200" b="1">
                <a:solidFill>
                  <a:srgbClr val="232323"/>
                </a:solidFill>
                <a:latin typeface="Century Schoolbook"/>
              </a:rPr>
              <a:t>Тест решается на основе правил</a:t>
            </a:r>
            <a:endParaRPr/>
          </a:p>
          <a:p>
            <a:pPr>
              <a:lnSpc>
                <a:spcPct val="100000"/>
              </a:lnSpc>
            </a:pPr>
            <a:r>
              <a:rPr lang="ru-RU" sz="3200" b="1">
                <a:solidFill>
                  <a:srgbClr val="232323"/>
                </a:solidFill>
                <a:latin typeface="Century Schoolbook"/>
              </a:rPr>
              <a:t>              написания суффиксов: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b="1">
                <a:solidFill>
                  <a:srgbClr val="232323"/>
                </a:solidFill>
                <a:latin typeface="Century Schoolbook"/>
              </a:rPr>
              <a:t>         -чив-  -лив- ( качество характера): доверчивый, говорливый, шутливый…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b="1">
                <a:solidFill>
                  <a:srgbClr val="232323"/>
                </a:solidFill>
                <a:latin typeface="Century Schoolbook"/>
              </a:rPr>
              <a:t>        -ова-   -ева-   -ыва-   -ива- (правило)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b="1">
                <a:solidFill>
                  <a:srgbClr val="232323"/>
                </a:solidFill>
                <a:latin typeface="Century Schoolbook"/>
              </a:rPr>
              <a:t>  проста</a:t>
            </a:r>
            <a:r>
              <a:rPr lang="ru-RU" sz="3200" b="1">
                <a:solidFill>
                  <a:srgbClr val="FF0000"/>
                </a:solidFill>
                <a:latin typeface="Century Schoolbook"/>
              </a:rPr>
              <a:t>ива</a:t>
            </a:r>
            <a:r>
              <a:rPr lang="ru-RU" sz="3200" b="1">
                <a:solidFill>
                  <a:srgbClr val="232323"/>
                </a:solidFill>
                <a:latin typeface="Century Schoolbook"/>
              </a:rPr>
              <a:t>ть - проста</a:t>
            </a:r>
            <a:r>
              <a:rPr lang="ru-RU" sz="3200" b="1">
                <a:solidFill>
                  <a:srgbClr val="FF0000"/>
                </a:solidFill>
                <a:latin typeface="Century Schoolbook"/>
              </a:rPr>
              <a:t>ива</a:t>
            </a:r>
            <a:r>
              <a:rPr lang="ru-RU" sz="3200" b="1">
                <a:solidFill>
                  <a:srgbClr val="232323"/>
                </a:solidFill>
                <a:latin typeface="Century Schoolbook"/>
              </a:rPr>
              <a:t>ю совет</a:t>
            </a:r>
            <a:r>
              <a:rPr lang="ru-RU" sz="3200" b="1">
                <a:solidFill>
                  <a:srgbClr val="FF0000"/>
                </a:solidFill>
                <a:latin typeface="Century Schoolbook"/>
              </a:rPr>
              <a:t>ова</a:t>
            </a:r>
            <a:r>
              <a:rPr lang="ru-RU" sz="3200" b="1">
                <a:solidFill>
                  <a:srgbClr val="232323"/>
                </a:solidFill>
                <a:latin typeface="Century Schoolbook"/>
              </a:rPr>
              <a:t>ть- советую 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232323"/>
                </a:solidFill>
                <a:latin typeface="Century Schoolbook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extShape 1"/>
          <p:cNvSpPr txBox="1"/>
          <p:nvPr/>
        </p:nvSpPr>
        <p:spPr>
          <a:xfrm>
            <a:off x="457200" y="274680"/>
            <a:ext cx="8229240" cy="55116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>
                <a:solidFill>
                  <a:srgbClr val="FF0000"/>
                </a:solidFill>
                <a:latin typeface="Century Schoolbook"/>
              </a:rPr>
              <a:t> </a:t>
            </a:r>
            <a:r>
              <a:rPr lang="ru-RU" sz="3000" b="1">
                <a:solidFill>
                  <a:srgbClr val="232323"/>
                </a:solidFill>
                <a:latin typeface="Century Schoolbook"/>
              </a:rPr>
              <a:t>
</a:t>
            </a:r>
            <a:endParaRPr/>
          </a:p>
        </p:txBody>
      </p:sp>
      <p:pic>
        <p:nvPicPr>
          <p:cNvPr id="27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85840" y="285840"/>
            <a:ext cx="8000640" cy="607176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000" b="1" dirty="0" smtClean="0">
                <a:solidFill>
                  <a:srgbClr val="FF0000"/>
                </a:solidFill>
                <a:latin typeface="Century Schoolbook"/>
              </a:rPr>
              <a:t>12. Не</a:t>
            </a:r>
            <a:r>
              <a:rPr lang="ru-RU" sz="4000" b="1" dirty="0" smtClean="0">
                <a:solidFill>
                  <a:srgbClr val="16515F"/>
                </a:solidFill>
                <a:latin typeface="Century Schoolbook"/>
              </a:rPr>
              <a:t> </a:t>
            </a:r>
            <a:r>
              <a:rPr lang="ru-RU" sz="4000" b="1" dirty="0">
                <a:solidFill>
                  <a:srgbClr val="000000"/>
                </a:solidFill>
                <a:latin typeface="Century Schoolbook"/>
              </a:rPr>
              <a:t>с причастиями</a:t>
            </a:r>
            <a:endParaRPr/>
          </a:p>
        </p:txBody>
      </p:sp>
      <p:sp>
        <p:nvSpPr>
          <p:cNvPr id="276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>
                <a:solidFill>
                  <a:srgbClr val="FF0000"/>
                </a:solidFill>
                <a:latin typeface="Century Schoolbook"/>
              </a:rPr>
              <a:t>Не</a:t>
            </a:r>
            <a:r>
              <a:rPr lang="ru-RU" sz="2800" b="1">
                <a:solidFill>
                  <a:srgbClr val="000000"/>
                </a:solidFill>
                <a:latin typeface="Century Schoolbook"/>
              </a:rPr>
              <a:t> с полными причастиями пишется раздельно: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А)если причастие имеет зависимые слова, т.е.образует причастный оборот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Б)если в предложении есть противопоставление с союзом </a:t>
            </a:r>
            <a:r>
              <a:rPr lang="ru-RU" sz="2800" b="1">
                <a:solidFill>
                  <a:srgbClr val="FF0000"/>
                </a:solidFill>
                <a:latin typeface="Century Schoolbook"/>
              </a:rPr>
              <a:t>а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С краткими причастиями не  пишется отдельно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>
                <a:solidFill>
                  <a:srgbClr val="FF0000"/>
                </a:solidFill>
                <a:latin typeface="Century Schoolbook"/>
              </a:rPr>
              <a:t>Не</a:t>
            </a:r>
            <a:r>
              <a:rPr lang="ru-RU" sz="2800" b="1">
                <a:solidFill>
                  <a:srgbClr val="000000"/>
                </a:solidFill>
                <a:latin typeface="Century Schoolbook"/>
              </a:rPr>
              <a:t> с  причастиями пишется слитно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А) если причастие без 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не</a:t>
            </a:r>
            <a:r>
              <a:rPr lang="ru-RU" sz="2800" b="1">
                <a:solidFill>
                  <a:srgbClr val="000000"/>
                </a:solidFill>
                <a:latin typeface="Century Schoolbook"/>
              </a:rPr>
              <a:t> не  употребляется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Б) если причастие  одиночное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457200" y="274680"/>
            <a:ext cx="8229240" cy="7250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FF0000"/>
                </a:solidFill>
                <a:latin typeface="Century Schoolbook"/>
              </a:rPr>
              <a:t>12. </a:t>
            </a:r>
            <a:r>
              <a:rPr lang="ru-RU" sz="4000" b="1" dirty="0" smtClean="0">
                <a:solidFill>
                  <a:srgbClr val="464646"/>
                </a:solidFill>
                <a:latin typeface="Century Schoolbook"/>
              </a:rPr>
              <a:t> </a:t>
            </a:r>
            <a:endParaRPr/>
          </a:p>
        </p:txBody>
      </p:sp>
      <p:sp>
        <p:nvSpPr>
          <p:cNvPr id="278" name="TextShape 2"/>
          <p:cNvSpPr txBox="1"/>
          <p:nvPr/>
        </p:nvSpPr>
        <p:spPr>
          <a:xfrm>
            <a:off x="457200" y="1071720"/>
            <a:ext cx="8229240" cy="50544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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1.Отрицательные местоимения с приставками не и ни пишутся слитно. Если они  отделены от местоимения с предлогом, то они пишутся отдельно: не  </a:t>
            </a:r>
            <a:r>
              <a:rPr lang="ru-RU" sz="2800" b="1">
                <a:solidFill>
                  <a:srgbClr val="FF0000"/>
                </a:solidFill>
                <a:latin typeface="Century Schoolbook"/>
              </a:rPr>
              <a:t>у</a:t>
            </a:r>
            <a:r>
              <a:rPr lang="ru-RU" sz="2800" b="1">
                <a:solidFill>
                  <a:srgbClr val="000000"/>
                </a:solidFill>
                <a:latin typeface="Century Schoolbook"/>
              </a:rPr>
              <a:t>  кого, не  </a:t>
            </a:r>
            <a:r>
              <a:rPr lang="ru-RU" sz="2800" b="1">
                <a:solidFill>
                  <a:srgbClr val="FF0000"/>
                </a:solidFill>
                <a:latin typeface="Century Schoolbook"/>
              </a:rPr>
              <a:t>о</a:t>
            </a:r>
            <a:r>
              <a:rPr lang="ru-RU" sz="2800" b="1">
                <a:solidFill>
                  <a:srgbClr val="000000"/>
                </a:solidFill>
                <a:latin typeface="Century Schoolbook"/>
              </a:rPr>
              <a:t>  чём…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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2.НЕ с глаголом и деепричастием пишется раздельно, если слово без </a:t>
            </a:r>
            <a:r>
              <a:rPr lang="ru-RU" sz="2800" b="1">
                <a:solidFill>
                  <a:srgbClr val="FF0000"/>
                </a:solidFill>
                <a:latin typeface="Century Schoolbook"/>
              </a:rPr>
              <a:t>не</a:t>
            </a:r>
            <a:r>
              <a:rPr lang="ru-RU" sz="2800" b="1">
                <a:solidFill>
                  <a:srgbClr val="000000"/>
                </a:solidFill>
                <a:latin typeface="Century Schoolbook"/>
              </a:rPr>
              <a:t>  не  употребляется.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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3 Не с краткими прилагательными пишется  так же , как и с полными(слитно ): негрустен, невесел…; негрустный , невесёлый…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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4. Противопоставление с союзом А  или наличие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слов: ничуть, нисколько, вовсе, далеко, совсем  требует раздельного написания не со словом.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2. </a:t>
            </a:r>
            <a:r>
              <a:rPr lang="ru-RU" sz="3000" b="1" dirty="0">
                <a:solidFill>
                  <a:srgbClr val="343434"/>
                </a:solidFill>
                <a:latin typeface="Century Schoolbook"/>
              </a:rPr>
              <a:t>Лексическое значение слова</a:t>
            </a:r>
            <a:endParaRPr/>
          </a:p>
        </p:txBody>
      </p:sp>
      <p:sp>
        <p:nvSpPr>
          <p:cNvPr id="249" name="TextShape 2"/>
          <p:cNvSpPr txBox="1"/>
          <p:nvPr/>
        </p:nvSpPr>
        <p:spPr>
          <a:xfrm>
            <a:off x="500040" y="1428840"/>
            <a:ext cx="7857720" cy="35431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 dirty="0">
                <a:solidFill>
                  <a:srgbClr val="000000"/>
                </a:solidFill>
                <a:latin typeface="Century Schoolbook"/>
              </a:rPr>
              <a:t>Способ решения  теста </a:t>
            </a:r>
            <a:r>
              <a:rPr lang="ru-RU" sz="3600" b="1" dirty="0" smtClean="0">
                <a:solidFill>
                  <a:srgbClr val="000000"/>
                </a:solidFill>
                <a:latin typeface="Century Schoolbook"/>
              </a:rPr>
              <a:t>2:</a:t>
            </a:r>
            <a:endParaRPr/>
          </a:p>
          <a:p>
            <a:pPr algn="ct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dirty="0">
                <a:solidFill>
                  <a:srgbClr val="343434"/>
                </a:solidFill>
                <a:latin typeface="Century Schoolbook"/>
              </a:rPr>
              <a:t>Последовательно </a:t>
            </a:r>
            <a:r>
              <a:rPr lang="ru-RU" sz="2400" b="1" dirty="0">
                <a:solidFill>
                  <a:srgbClr val="343434"/>
                </a:solidFill>
                <a:latin typeface="Century Schoolbook"/>
              </a:rPr>
              <a:t>подставлять  </a:t>
            </a:r>
            <a:r>
              <a:rPr lang="ru-RU" sz="4400" b="1" dirty="0">
                <a:solidFill>
                  <a:srgbClr val="343434"/>
                </a:solidFill>
                <a:latin typeface="Century Schoolbook"/>
              </a:rPr>
              <a:t> варианты</a:t>
            </a:r>
            <a:r>
              <a:rPr lang="ru-RU" sz="4400" dirty="0">
                <a:solidFill>
                  <a:srgbClr val="343434"/>
                </a:solidFill>
                <a:latin typeface="Century Schoolbook"/>
              </a:rPr>
              <a:t> </a:t>
            </a:r>
            <a:r>
              <a:rPr lang="ru-RU" sz="2400" b="1" dirty="0">
                <a:solidFill>
                  <a:srgbClr val="343434"/>
                </a:solidFill>
                <a:latin typeface="Century Schoolbook"/>
              </a:rPr>
              <a:t>на место слова  </a:t>
            </a:r>
            <a:r>
              <a:rPr lang="ru-RU" sz="2400" dirty="0">
                <a:solidFill>
                  <a:srgbClr val="343434"/>
                </a:solidFill>
                <a:latin typeface="Century Schoolbook"/>
              </a:rPr>
              <a:t>в предложение текста.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457200" y="274680"/>
            <a:ext cx="7467120" cy="5821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13. </a:t>
            </a:r>
            <a:r>
              <a:rPr lang="ru-RU" sz="2400" b="1" dirty="0" smtClean="0">
                <a:solidFill>
                  <a:srgbClr val="343434"/>
                </a:solidFill>
                <a:latin typeface="Century Schoolbook"/>
              </a:rPr>
              <a:t>Правописание </a:t>
            </a:r>
            <a:r>
              <a:rPr lang="ru-RU" sz="2400" b="1" dirty="0">
                <a:solidFill>
                  <a:srgbClr val="343434"/>
                </a:solidFill>
                <a:latin typeface="Century Schoolbook"/>
              </a:rPr>
              <a:t>союзов и предлогов</a:t>
            </a:r>
            <a:endParaRPr/>
          </a:p>
        </p:txBody>
      </p:sp>
      <p:sp>
        <p:nvSpPr>
          <p:cNvPr id="280" name="TextShape 2"/>
          <p:cNvSpPr txBox="1"/>
          <p:nvPr/>
        </p:nvSpPr>
        <p:spPr>
          <a:xfrm>
            <a:off x="357120" y="857160"/>
            <a:ext cx="8500680" cy="5714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343434"/>
                </a:solidFill>
                <a:latin typeface="Century Schoolbook"/>
              </a:rPr>
              <a:t> </a:t>
            </a:r>
            <a:r>
              <a:rPr lang="ru-RU" sz="2800" b="1">
                <a:solidFill>
                  <a:srgbClr val="FF0000"/>
                </a:solidFill>
                <a:latin typeface="Century Schoolbook"/>
              </a:rPr>
              <a:t>Союзы                                               Предлоги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Чтобы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Тоже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Также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Зато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Причём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Затем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Притом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Оттого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Поэтому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Так что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Потому что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Как будто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281" name="Table 3"/>
          <p:cNvGraphicFramePr/>
          <p:nvPr/>
        </p:nvGraphicFramePr>
        <p:xfrm>
          <a:off x="3143160" y="1428840"/>
          <a:ext cx="5571720" cy="4887720"/>
        </p:xfrm>
        <a:graphic>
          <a:graphicData uri="http://schemas.openxmlformats.org/drawingml/2006/table">
            <a:tbl>
              <a:tblPr/>
              <a:tblGrid>
                <a:gridCol w="2786040"/>
                <a:gridCol w="2785680"/>
              </a:tblGrid>
              <a:tr h="559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b="1">
                          <a:solidFill>
                            <a:srgbClr val="FFFFFF"/>
                          </a:solidFill>
                          <a:latin typeface="Century Schoolbook"/>
                        </a:rPr>
                        <a:t>   Слитно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b="1">
                          <a:solidFill>
                            <a:srgbClr val="FFFFFF"/>
                          </a:solidFill>
                          <a:latin typeface="Century Schoolbook"/>
                        </a:rPr>
                        <a:t>Раздельно</a:t>
                      </a:r>
                      <a:endParaRPr/>
                    </a:p>
                  </a:txBody>
                  <a:tcPr/>
                </a:tc>
              </a:tr>
              <a:tr h="559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Ввиду = из-за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Иметь в виду</a:t>
                      </a:r>
                      <a:endParaRPr/>
                    </a:p>
                  </a:txBody>
                  <a:tcPr/>
                </a:tc>
              </a:tr>
              <a:tr h="559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Вслед =за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В течение</a:t>
                      </a:r>
                      <a:endParaRPr/>
                    </a:p>
                  </a:txBody>
                  <a:tcPr/>
                </a:tc>
              </a:tr>
              <a:tr h="559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Вследствие =из-за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В продолжение</a:t>
                      </a:r>
                      <a:endParaRPr/>
                    </a:p>
                  </a:txBody>
                  <a:tcPr/>
                </a:tc>
              </a:tr>
              <a:tr h="970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впоследствии(не предлог , но запомнить стоит)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В отличие</a:t>
                      </a:r>
                      <a:endParaRPr/>
                    </a:p>
                  </a:txBody>
                  <a:tcPr/>
                </a:tc>
              </a:tr>
              <a:tr h="559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Сверх =над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В заключение</a:t>
                      </a:r>
                      <a:endParaRPr/>
                    </a:p>
                  </a:txBody>
                  <a:tcPr/>
                </a:tc>
              </a:tr>
              <a:tr h="559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Насчёт= 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В силу</a:t>
                      </a:r>
                      <a:endParaRPr/>
                    </a:p>
                  </a:txBody>
                  <a:tcPr/>
                </a:tc>
              </a:tr>
              <a:tr h="560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Вблизи =у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entury Schoolbook"/>
                        </a:rPr>
                        <a:t>В связи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457200" y="274680"/>
            <a:ext cx="8229240" cy="7250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14.</a:t>
            </a:r>
            <a:r>
              <a:rPr lang="ru-RU" sz="3100" b="1" dirty="0" smtClean="0">
                <a:solidFill>
                  <a:srgbClr val="464646"/>
                </a:solidFill>
                <a:latin typeface="Century Schoolbook"/>
              </a:rPr>
              <a:t>Правописание </a:t>
            </a:r>
            <a:r>
              <a:rPr lang="ru-RU" sz="3100" b="1" dirty="0">
                <a:solidFill>
                  <a:srgbClr val="464646"/>
                </a:solidFill>
                <a:latin typeface="Century Schoolbook"/>
              </a:rPr>
              <a:t>–Н- и –НН- в суффиксах различных частей речи</a:t>
            </a:r>
            <a:endParaRPr/>
          </a:p>
        </p:txBody>
      </p:sp>
      <p:sp>
        <p:nvSpPr>
          <p:cNvPr id="251" name="TextShape 2"/>
          <p:cNvSpPr txBox="1"/>
          <p:nvPr/>
        </p:nvSpPr>
        <p:spPr>
          <a:xfrm>
            <a:off x="285840" y="1143000"/>
            <a:ext cx="8572320" cy="5428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       Если слово прилагательное, то …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- ан-, -  ян -  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(кроме: стеклянный, оловянный,  деревянный)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-ин- </a:t>
            </a:r>
            <a:r>
              <a:rPr lang="ru-RU" sz="2800" b="1">
                <a:solidFill>
                  <a:srgbClr val="000000"/>
                </a:solidFill>
                <a:latin typeface="Century Schoolbook"/>
              </a:rPr>
              <a:t>(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лебединая, муравьиная, </a:t>
            </a:r>
            <a:r>
              <a:rPr lang="ru-RU" sz="2800" b="1">
                <a:solidFill>
                  <a:srgbClr val="000000"/>
                </a:solidFill>
                <a:latin typeface="Century Schoolbook"/>
              </a:rPr>
              <a:t>воробьиный)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Бараний, фазаний суффикс </a:t>
            </a:r>
            <a:r>
              <a:rPr lang="ru-RU" sz="3000" b="1">
                <a:solidFill>
                  <a:srgbClr val="FF0000"/>
                </a:solidFill>
                <a:latin typeface="Century Schoolbook"/>
              </a:rPr>
              <a:t>ий : посмотри корни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-  енн -   ( ветр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ен</a:t>
            </a:r>
            <a:r>
              <a:rPr lang="ru-RU" sz="3600" b="1">
                <a:solidFill>
                  <a:srgbClr val="000000"/>
                </a:solidFill>
                <a:latin typeface="Century Schoolbook"/>
              </a:rPr>
              <a:t>ый)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3600" b="1">
                <a:solidFill>
                  <a:srgbClr val="000000"/>
                </a:solidFill>
                <a:latin typeface="Century Schoolbook"/>
              </a:rPr>
              <a:t>Карма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н + н = </a:t>
            </a:r>
            <a:r>
              <a:rPr lang="ru-RU" sz="3600" b="1">
                <a:solidFill>
                  <a:srgbClr val="000000"/>
                </a:solidFill>
                <a:latin typeface="Century Schoolbook"/>
              </a:rPr>
              <a:t>карман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н</a:t>
            </a:r>
            <a:r>
              <a:rPr lang="ru-RU" sz="3600" b="1">
                <a:solidFill>
                  <a:srgbClr val="000000"/>
                </a:solidFill>
                <a:latin typeface="Century Schoolbook"/>
              </a:rPr>
              <a:t>ый, сон сон</a:t>
            </a:r>
            <a:r>
              <a:rPr lang="ru-RU" sz="3600" b="1">
                <a:solidFill>
                  <a:srgbClr val="FF0000"/>
                </a:solidFill>
                <a:latin typeface="Century Schoolbook"/>
              </a:rPr>
              <a:t>н</a:t>
            </a:r>
            <a:r>
              <a:rPr lang="ru-RU" sz="3600" b="1">
                <a:solidFill>
                  <a:srgbClr val="000000"/>
                </a:solidFill>
                <a:latin typeface="Century Schoolbook"/>
              </a:rPr>
              <a:t>ый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Если в полном Н , то в кратком тоже   Н:                    юная- юна , зелёные – зелены.( Если  …нн ,то нн   :  ценная – ценны, длинная – длинна)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14.  </a:t>
            </a:r>
            <a:r>
              <a:rPr lang="ru-RU" sz="3000" b="1" dirty="0" smtClean="0">
                <a:solidFill>
                  <a:srgbClr val="464646"/>
                </a:solidFill>
                <a:latin typeface="Century Schoolbook"/>
              </a:rPr>
              <a:t>  </a:t>
            </a:r>
            <a:r>
              <a:rPr lang="ru-RU" sz="3000" b="1" dirty="0">
                <a:solidFill>
                  <a:srgbClr val="232323"/>
                </a:solidFill>
                <a:latin typeface="Century Schoolbook"/>
              </a:rPr>
              <a:t>Н  и НН в причастиях</a:t>
            </a:r>
            <a:endParaRPr/>
          </a:p>
        </p:txBody>
      </p:sp>
      <p:sp>
        <p:nvSpPr>
          <p:cNvPr id="253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1. НН  в полных причастиях с приставками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      ( кроме НЕ) или зависимыми словами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2.НН в полных причастиях на – ованный, 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                                                           - ёванный                    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3.НН в бесприставочных причастиях, образованных от глагола  совершенного вида : брошенный, купленный,лишённый, решённый, данный …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457200" y="274680"/>
            <a:ext cx="8229240" cy="9396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14.</a:t>
            </a:r>
            <a:r>
              <a:rPr lang="ru-RU" sz="3000" b="1" dirty="0" smtClean="0">
                <a:solidFill>
                  <a:srgbClr val="232323"/>
                </a:solidFill>
                <a:latin typeface="Century Schoolbook"/>
              </a:rPr>
              <a:t> </a:t>
            </a:r>
            <a:r>
              <a:rPr lang="ru-RU" sz="3000" b="1" dirty="0">
                <a:solidFill>
                  <a:srgbClr val="232323"/>
                </a:solidFill>
                <a:latin typeface="Century Schoolbook"/>
              </a:rPr>
              <a:t>-Н-  в причастиях</a:t>
            </a:r>
            <a:endParaRPr/>
          </a:p>
        </p:txBody>
      </p:sp>
      <p:sp>
        <p:nvSpPr>
          <p:cNvPr id="255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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1. 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-Н-   в кратких причастиях : засеяно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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2.  -Н- в пр. , образованных от глаголов без приставок несовершенного вида: крашеный( некрашеный),пуганый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     ( непуганый), путаный, званый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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 Запомнить</a:t>
            </a:r>
            <a:r>
              <a:rPr lang="ru-RU" sz="2400" b="1">
                <a:solidFill>
                  <a:srgbClr val="FF0000"/>
                </a:solidFill>
                <a:latin typeface="Century Schoolbook"/>
              </a:rPr>
              <a:t>: желанный, неслыханный, негаданный,нежданный, невиданный  и др.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15.</a:t>
            </a:r>
            <a:r>
              <a:rPr lang="ru-RU" sz="3000" dirty="0" smtClean="0">
                <a:solidFill>
                  <a:srgbClr val="FF0000"/>
                </a:solidFill>
                <a:latin typeface="Century Schoolbook"/>
              </a:rPr>
              <a:t>  </a:t>
            </a:r>
            <a:r>
              <a:rPr lang="ru-RU" sz="3100" b="1" dirty="0">
                <a:solidFill>
                  <a:srgbClr val="000000"/>
                </a:solidFill>
                <a:latin typeface="Century Schoolbook"/>
              </a:rPr>
              <a:t>Предложение с одной запятой.
Запомни формулы :</a:t>
            </a:r>
            <a:endParaRPr/>
          </a:p>
        </p:txBody>
      </p:sp>
      <p:pic>
        <p:nvPicPr>
          <p:cNvPr id="29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857160" y="1785960"/>
            <a:ext cx="3428640" cy="4428720"/>
          </a:xfrm>
          <a:prstGeom prst="rect">
            <a:avLst/>
          </a:prstGeom>
        </p:spPr>
      </p:pic>
      <p:pic>
        <p:nvPicPr>
          <p:cNvPr id="295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5000760" y="1785960"/>
            <a:ext cx="3500280" cy="442872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extShape 1"/>
          <p:cNvSpPr txBox="1"/>
          <p:nvPr/>
        </p:nvSpPr>
        <p:spPr>
          <a:xfrm>
            <a:off x="457200" y="274680"/>
            <a:ext cx="1185480" cy="5108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15.</a:t>
            </a:r>
            <a:endParaRPr/>
          </a:p>
        </p:txBody>
      </p:sp>
      <p:sp>
        <p:nvSpPr>
          <p:cNvPr id="284" name="TextShape 2"/>
          <p:cNvSpPr txBox="1"/>
          <p:nvPr/>
        </p:nvSpPr>
        <p:spPr>
          <a:xfrm>
            <a:off x="928800" y="857160"/>
            <a:ext cx="7467120" cy="5373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Сложносочиненные  предложения , между частями которых запятая </a:t>
            </a:r>
            <a:r>
              <a:rPr lang="ru-RU" sz="4800" b="1">
                <a:solidFill>
                  <a:srgbClr val="2B4A76"/>
                </a:solidFill>
                <a:latin typeface="Century Schoolbook"/>
              </a:rPr>
              <a:t>не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 ставится: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2B4A76"/>
                </a:solidFill>
                <a:latin typeface="Century Schoolbook"/>
              </a:rPr>
              <a:t> За окном 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кричали петухи  и  лаяли собаки.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FF0000"/>
                </a:solidFill>
                <a:latin typeface="Century Schoolbook"/>
              </a:rPr>
              <a:t> </a:t>
            </a:r>
            <a:r>
              <a:rPr lang="ru-RU" sz="3600" b="1">
                <a:solidFill>
                  <a:srgbClr val="2B4A76"/>
                </a:solidFill>
                <a:latin typeface="Century Schoolbook"/>
              </a:rPr>
              <a:t>Для счастья 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людям нужен мир и не нужна война.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FF0000"/>
                </a:solidFill>
                <a:latin typeface="Century Schoolbook"/>
              </a:rPr>
              <a:t> </a:t>
            </a:r>
            <a:r>
              <a:rPr lang="ru-RU" sz="3600" b="1">
                <a:solidFill>
                  <a:srgbClr val="2B4A76"/>
                </a:solidFill>
                <a:latin typeface="Century Schoolbook"/>
              </a:rPr>
              <a:t>Землю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 подсушил мороз и запорошило первым нежным снегом.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Выделенные слова являются </a:t>
            </a:r>
            <a:r>
              <a:rPr lang="ru-RU" sz="2400" b="1" u="sng">
                <a:solidFill>
                  <a:srgbClr val="000000"/>
                </a:solidFill>
                <a:latin typeface="Century Schoolbook"/>
              </a:rPr>
              <a:t>ОБЩИМ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 второстепенным членом предложения.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16. 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Обособление причастных и деепричастных оборотов</a:t>
            </a:r>
            <a:endParaRPr/>
          </a:p>
        </p:txBody>
      </p:sp>
      <p:sp>
        <p:nvSpPr>
          <p:cNvPr id="286" name="TextShape 2"/>
          <p:cNvSpPr txBox="1"/>
          <p:nvPr/>
        </p:nvSpPr>
        <p:spPr>
          <a:xfrm>
            <a:off x="457200" y="1428840"/>
            <a:ext cx="8229240" cy="5214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1.Причастные обороты обособляются , если стоят после определяемого существительного.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2. Деепричастные обороты ( в т.ч. одиночные деепричастия) обособляются всегда.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                                   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287" name="Table 3"/>
          <p:cNvGraphicFramePr/>
          <p:nvPr/>
        </p:nvGraphicFramePr>
        <p:xfrm>
          <a:off x="571320" y="4229640"/>
          <a:ext cx="7786440" cy="2377080"/>
        </p:xfrm>
        <a:graphic>
          <a:graphicData uri="http://schemas.openxmlformats.org/drawingml/2006/table">
            <a:tbl>
              <a:tblPr/>
              <a:tblGrid>
                <a:gridCol w="3993840"/>
                <a:gridCol w="3792600"/>
              </a:tblGrid>
              <a:tr h="1370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Century Schoolbook"/>
                        </a:rPr>
                        <a:t>Суффиксы причастий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>
                          <a:solidFill>
                            <a:srgbClr val="FFFFFF"/>
                          </a:solidFill>
                          <a:latin typeface="Century Schoolbook"/>
                        </a:rPr>
                        <a:t>Суффиксы деепричастий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</a:tr>
              <a:tr h="1006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entury Schoolbook"/>
                        </a:rPr>
                        <a:t>-ащ,-ящ, -ущ, -ющ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entury Schoolbook"/>
                        </a:rPr>
                        <a:t>-вш, ш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entury Schoolbook"/>
                        </a:rPr>
                        <a:t>-енн, нн(н),-т, -ем, -им, -ом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entury Schoolbook"/>
                        </a:rPr>
                        <a:t>-а , -я, -вши, -ши, -в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Shape 1"/>
          <p:cNvSpPr txBox="1"/>
          <p:nvPr/>
        </p:nvSpPr>
        <p:spPr>
          <a:xfrm>
            <a:off x="357120" y="500040"/>
            <a:ext cx="8229240" cy="52146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17.</a:t>
            </a:r>
            <a:r>
              <a:rPr lang="ru-RU" sz="3000" dirty="0" smtClean="0">
                <a:solidFill>
                  <a:srgbClr val="FF0000"/>
                </a:solidFill>
                <a:latin typeface="Century Schoolbook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Знаки препинания при вводных словах 
</a:t>
            </a:r>
            <a:r>
              <a:rPr lang="ru-RU" b="1" dirty="0">
                <a:solidFill>
                  <a:srgbClr val="000000"/>
                </a:solidFill>
                <a:latin typeface="Century Schoolbook"/>
              </a:rPr>
              <a:t>Трудности возникают  при разграничении омонимичных форм – членов предложения.
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
Вы (1) верно (2) переведены сюда из Москвы?
Вы ( 3) верно  (4) перевели эти строки  с английского языка.
1) 1,2                                                               3) 1,3
2) 3,4                                                               4) 1,4               
</a:t>
            </a:r>
            <a:r>
              <a:rPr lang="ru-RU" sz="2800" b="1" dirty="0">
                <a:solidFill>
                  <a:srgbClr val="000000"/>
                </a:solidFill>
                <a:latin typeface="Century Schoolbook"/>
              </a:rPr>
              <a:t>
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Shape 1"/>
          <p:cNvSpPr txBox="1"/>
          <p:nvPr/>
        </p:nvSpPr>
        <p:spPr>
          <a:xfrm>
            <a:off x="457200" y="274680"/>
            <a:ext cx="8229240" cy="5108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343434"/>
                </a:solidFill>
                <a:latin typeface="Century Schoolbook"/>
              </a:rPr>
              <a:t>Слова, которые не являются вводными</a:t>
            </a:r>
            <a:endParaRPr/>
          </a:p>
        </p:txBody>
      </p:sp>
      <p:sp>
        <p:nvSpPr>
          <p:cNvPr id="290" name="TextShape 2"/>
          <p:cNvSpPr txBox="1"/>
          <p:nvPr/>
        </p:nvSpPr>
        <p:spPr>
          <a:xfrm>
            <a:off x="285840" y="785880"/>
            <a:ext cx="8643600" cy="5786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"/>
            </a:pPr>
            <a:r>
              <a:rPr lang="ru-RU" sz="2400" b="1">
                <a:solidFill>
                  <a:srgbClr val="343434"/>
                </a:solidFill>
                <a:latin typeface="Century Schoolbook"/>
              </a:rPr>
              <a:t>Авось, большей частью, будто, будто бы, вдобавок, вдруг, ведь, весьма, в конечном счёте, вот, вообще, вряд ли , всё же , всё равно, все – таки , в сущности, в частности, даже, едва ли , единственно, именно, иногда, исключительно, как будто, как бы , как раз , к тому же , лишь , между тем , на редкость , непременно , неужели , однако ж , определённо, особенно, отчасти, по замыслу, по крайней мере, поистине, пока, положительно, по-прежнему, почти, приблизительно, примерно, притом, пока, положительно, по-прежнему, почти, приблизительно, примерно, притом, при этом, просто, пускай, пусть, разве, решительно, словно, тем не менее, только, якобы.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Shape 1"/>
          <p:cNvSpPr txBox="1"/>
          <p:nvPr/>
        </p:nvSpPr>
        <p:spPr>
          <a:xfrm>
            <a:off x="457200" y="274680"/>
            <a:ext cx="4543200" cy="5821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Омонимичные слова  </a:t>
            </a:r>
            <a:endParaRPr/>
          </a:p>
        </p:txBody>
      </p:sp>
      <p:sp>
        <p:nvSpPr>
          <p:cNvPr id="292" name="TextShape 2"/>
          <p:cNvSpPr txBox="1"/>
          <p:nvPr/>
        </p:nvSpPr>
        <p:spPr>
          <a:xfrm>
            <a:off x="457200" y="1000080"/>
            <a:ext cx="7467120" cy="5473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Попробуйте «убрать» слово  из предложения . Получилось – оно вводное!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000" b="1">
                <a:solidFill>
                  <a:srgbClr val="000000"/>
                </a:solidFill>
                <a:latin typeface="Century Schoolbook"/>
              </a:rPr>
              <a:t>Всё казалось прочно слаженным.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000" b="1">
                <a:solidFill>
                  <a:srgbClr val="000000"/>
                </a:solidFill>
                <a:latin typeface="Century Schoolbook"/>
              </a:rPr>
              <a:t>Она</a:t>
            </a:r>
            <a:r>
              <a:rPr lang="ru-RU" sz="4000" b="1">
                <a:solidFill>
                  <a:srgbClr val="FF0000"/>
                </a:solidFill>
                <a:latin typeface="Century Schoolbook"/>
              </a:rPr>
              <a:t>, казалось, </a:t>
            </a:r>
            <a:r>
              <a:rPr lang="ru-RU" sz="4000" b="1">
                <a:solidFill>
                  <a:srgbClr val="000000"/>
                </a:solidFill>
                <a:latin typeface="Century Schoolbook"/>
              </a:rPr>
              <a:t>ждала ответа.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274680"/>
            <a:ext cx="7467120" cy="5108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2800" b="1" smtClean="0">
                <a:solidFill>
                  <a:srgbClr val="343434"/>
                </a:solidFill>
                <a:latin typeface="Century Schoolbook"/>
              </a:rPr>
              <a:t>1. </a:t>
            </a:r>
            <a:r>
              <a:rPr lang="ru-RU" sz="2800" b="1" dirty="0">
                <a:solidFill>
                  <a:srgbClr val="343434"/>
                </a:solidFill>
                <a:latin typeface="Century Schoolbook"/>
              </a:rPr>
              <a:t>Попробуем прочитать правильно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500034" y="1000108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 Вечер началсЯ. ЖалюзИ были опущены, свет включЁн.На столах стояли тОрты и откУпоренные бутылки вина. В зале стали появляться завсегдАтаи клуба, которые по срЕдам проводили здесь свой досУг: джЕнтльмены  в щегольскИх костюмах, дамы в декольтИрОванных платьях, украшенных шАрфами и бАнтами.       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                   БезУдержный смех то и дело наполнял зал , один только грустный бАрмен у стойки рассеянно переставлял бокалы. И вот появилась она. В лиловой тунИке из атлАса, с крупными Ирисами  в руках, эта танцОвщица  была красИвее всех. Влюблённый юноша мечтал о том, как они закрУжатся вдвоём, но девушка, избалОванная мужским вниманием, даже мЕльком не взглянула на него.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FF0000"/>
                </a:solidFill>
                <a:latin typeface="Century Schoolbook"/>
              </a:rPr>
              <a:t>18. </a:t>
            </a:r>
            <a:r>
              <a:rPr lang="ru-RU" sz="3100" b="1" dirty="0">
                <a:solidFill>
                  <a:srgbClr val="232323"/>
                </a:solidFill>
                <a:latin typeface="Century Schoolbook"/>
              </a:rPr>
              <a:t>Сложноподчиненное предложение со словом который</a:t>
            </a:r>
            <a:endParaRPr/>
          </a:p>
        </p:txBody>
      </p:sp>
      <p:sp>
        <p:nvSpPr>
          <p:cNvPr id="301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dirty="0">
                <a:solidFill>
                  <a:srgbClr val="000000"/>
                </a:solidFill>
                <a:latin typeface="Century Schoolbook"/>
              </a:rPr>
              <a:t>Не всегда запятая ставится прямо перед словом 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КОТОРЫЙ !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Может быть и так: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Перед глазами путника расстилалась река</a:t>
            </a:r>
            <a:r>
              <a:rPr lang="ru-RU" sz="4000" b="1" dirty="0">
                <a:solidFill>
                  <a:srgbClr val="FF0000"/>
                </a:solidFill>
                <a:latin typeface="Century Schoolbook"/>
              </a:rPr>
              <a:t>, </a:t>
            </a:r>
            <a:r>
              <a:rPr lang="ru-RU" sz="2400" b="1" dirty="0">
                <a:solidFill>
                  <a:srgbClr val="FF0000"/>
                </a:solidFill>
                <a:latin typeface="Century Schoolbook"/>
              </a:rPr>
              <a:t>по </a:t>
            </a:r>
            <a:r>
              <a:rPr lang="ru-RU" sz="2400" b="1" dirty="0" smtClean="0">
                <a:solidFill>
                  <a:srgbClr val="FF0000"/>
                </a:solidFill>
                <a:latin typeface="Century Schoolbook"/>
              </a:rPr>
              <a:t>обеим </a:t>
            </a:r>
            <a:r>
              <a:rPr lang="ru-RU" sz="2400" b="1" dirty="0">
                <a:solidFill>
                  <a:srgbClr val="FF0000"/>
                </a:solidFill>
                <a:latin typeface="Century Schoolbook"/>
              </a:rPr>
              <a:t>берегам  которой 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теснились маленькие домики.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extShape 1"/>
          <p:cNvSpPr txBox="1"/>
          <p:nvPr/>
        </p:nvSpPr>
        <p:spPr>
          <a:xfrm>
            <a:off x="457200" y="274680"/>
            <a:ext cx="7114680" cy="6537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 dirty="0" smtClean="0">
                <a:solidFill>
                  <a:srgbClr val="FF0000"/>
                </a:solidFill>
                <a:latin typeface="Century Schoolbook"/>
              </a:rPr>
              <a:t>19</a:t>
            </a:r>
            <a:r>
              <a:rPr lang="ru-RU" sz="2000" b="1" dirty="0" smtClean="0">
                <a:solidFill>
                  <a:srgbClr val="0D0D0D"/>
                </a:solidFill>
                <a:latin typeface="Century Schoolbook"/>
              </a:rPr>
              <a:t>Предложения </a:t>
            </a:r>
            <a:r>
              <a:rPr lang="ru-RU" sz="2000" b="1" dirty="0">
                <a:solidFill>
                  <a:srgbClr val="0D0D0D"/>
                </a:solidFill>
                <a:latin typeface="Century Schoolbook"/>
              </a:rPr>
              <a:t>с разными видами связей</a:t>
            </a:r>
            <a:endParaRPr/>
          </a:p>
        </p:txBody>
      </p:sp>
      <p:sp>
        <p:nvSpPr>
          <p:cNvPr id="303" name="TextShape 2"/>
          <p:cNvSpPr txBox="1"/>
          <p:nvPr/>
        </p:nvSpPr>
        <p:spPr>
          <a:xfrm>
            <a:off x="457200" y="1214280"/>
            <a:ext cx="7829280" cy="5259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dirty="0">
                <a:solidFill>
                  <a:srgbClr val="000000"/>
                </a:solidFill>
                <a:latin typeface="Century Schoolbook"/>
              </a:rPr>
              <a:t>Обратить внимание нужно </a:t>
            </a:r>
            <a:r>
              <a:rPr lang="ru-RU" sz="2400" dirty="0">
                <a:solidFill>
                  <a:srgbClr val="FF0000"/>
                </a:solidFill>
                <a:latin typeface="Century Schoolbook"/>
              </a:rPr>
              <a:t>на два </a:t>
            </a:r>
            <a:r>
              <a:rPr lang="ru-RU" sz="2400" dirty="0">
                <a:solidFill>
                  <a:srgbClr val="000000"/>
                </a:solidFill>
                <a:latin typeface="Century Schoolbook"/>
              </a:rPr>
              <a:t>союза, стоящих вместе, например: 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и когда</a:t>
            </a:r>
            <a:r>
              <a:rPr lang="ru-RU" sz="2400" dirty="0">
                <a:solidFill>
                  <a:srgbClr val="000000"/>
                </a:solidFill>
                <a:latin typeface="Century Schoolbook"/>
              </a:rPr>
              <a:t>, </a:t>
            </a:r>
            <a:r>
              <a:rPr lang="ru-RU" sz="2400" b="1" dirty="0">
                <a:solidFill>
                  <a:srgbClr val="0D0D0D"/>
                </a:solidFill>
                <a:latin typeface="Century Schoolbook"/>
              </a:rPr>
              <a:t>и если, что если…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D0D0D"/>
                </a:solidFill>
                <a:latin typeface="Century Schoolbook"/>
              </a:rPr>
              <a:t>                                   ПРАВИЛО 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D0D0D"/>
                </a:solidFill>
                <a:latin typeface="Century Schoolbook"/>
              </a:rPr>
              <a:t>Если в предложении есть  вторая часть союза</a:t>
            </a:r>
            <a:r>
              <a:rPr lang="ru-RU" sz="2400" b="1" dirty="0">
                <a:solidFill>
                  <a:srgbClr val="FF0000"/>
                </a:solidFill>
                <a:latin typeface="Century Schoolbook"/>
              </a:rPr>
              <a:t> </a:t>
            </a:r>
            <a:r>
              <a:rPr lang="ru-RU" sz="2400" b="1" u="sng" dirty="0">
                <a:solidFill>
                  <a:srgbClr val="FF0000"/>
                </a:solidFill>
                <a:latin typeface="Century Schoolbook"/>
              </a:rPr>
              <a:t>ТО</a:t>
            </a:r>
            <a:r>
              <a:rPr lang="ru-RU" sz="2400" b="1" dirty="0">
                <a:solidFill>
                  <a:srgbClr val="FF0000"/>
                </a:solidFill>
                <a:latin typeface="Century Schoolbook"/>
              </a:rPr>
              <a:t>  , </a:t>
            </a: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запятая между  союзами:</a:t>
            </a:r>
            <a:r>
              <a:rPr lang="ru-RU" sz="2400" b="1" dirty="0">
                <a:solidFill>
                  <a:srgbClr val="FF0000"/>
                </a:solidFill>
                <a:latin typeface="Century Schoolbook"/>
              </a:rPr>
              <a:t> </a:t>
            </a:r>
            <a:r>
              <a:rPr lang="ru-RU" sz="4000" b="1" dirty="0">
                <a:solidFill>
                  <a:srgbClr val="000000"/>
                </a:solidFill>
                <a:latin typeface="Century Schoolbook"/>
              </a:rPr>
              <a:t>и когда </a:t>
            </a:r>
            <a:r>
              <a:rPr lang="ru-RU" sz="2400" b="1" dirty="0">
                <a:solidFill>
                  <a:srgbClr val="FF0000"/>
                </a:solidFill>
                <a:latin typeface="Century Schoolbook"/>
              </a:rPr>
              <a:t> ( и др.)НЕ ставится!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TextShape 1"/>
          <p:cNvSpPr txBox="1"/>
          <p:nvPr/>
        </p:nvSpPr>
        <p:spPr>
          <a:xfrm>
            <a:off x="428760" y="428760"/>
            <a:ext cx="8229240" cy="8568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464646"/>
                </a:solidFill>
                <a:latin typeface="Century Schoolbook"/>
              </a:rPr>
              <a:t>23.  </a:t>
            </a:r>
            <a:r>
              <a:rPr lang="ru-RU" sz="2700" b="1" dirty="0">
                <a:solidFill>
                  <a:srgbClr val="002060"/>
                </a:solidFill>
                <a:latin typeface="Century Schoolbook"/>
              </a:rPr>
              <a:t>Средства связи предложений в тексте.</a:t>
            </a:r>
            <a:r>
              <a:rPr lang="ru-RU" sz="3600" b="1" dirty="0">
                <a:solidFill>
                  <a:srgbClr val="002060"/>
                </a:solidFill>
                <a:latin typeface="Century Schoolbook"/>
              </a:rPr>
              <a:t>
</a:t>
            </a:r>
            <a:endParaRPr/>
          </a:p>
        </p:txBody>
      </p:sp>
      <p:sp>
        <p:nvSpPr>
          <p:cNvPr id="360" name="TextShape 2"/>
          <p:cNvSpPr txBox="1"/>
          <p:nvPr/>
        </p:nvSpPr>
        <p:spPr>
          <a:xfrm>
            <a:off x="457200" y="1714320"/>
            <a:ext cx="8229240" cy="4411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>
                <a:solidFill>
                  <a:srgbClr val="FF0066"/>
                </a:solidFill>
                <a:latin typeface="Century Schoolbook"/>
              </a:rPr>
              <a:t>                      </a:t>
            </a:r>
            <a:r>
              <a:rPr lang="ru-RU" sz="2800" b="1">
                <a:solidFill>
                  <a:srgbClr val="FF0066"/>
                </a:solidFill>
                <a:latin typeface="Century Schoolbook"/>
              </a:rPr>
              <a:t>Предупреждение: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>
                <a:solidFill>
                  <a:srgbClr val="000000"/>
                </a:solidFill>
                <a:latin typeface="Century Schoolbook"/>
              </a:rPr>
              <a:t>слова, связывающие предложение с предыдущим могут НЕ НАХОДИТЬСЯ В САМОМ НАЧАЛЕ!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800">
                <a:solidFill>
                  <a:srgbClr val="000000"/>
                </a:solidFill>
                <a:latin typeface="Century Schoolbook"/>
              </a:rPr>
              <a:t>обязательно прочитайте предложенные предложения полностью: есть вариант найти предложение  за счёт повторов, синонимов, однокоренных слов.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extShape 1"/>
          <p:cNvSpPr txBox="1"/>
          <p:nvPr/>
        </p:nvSpPr>
        <p:spPr>
          <a:xfrm>
            <a:off x="457200" y="274680"/>
            <a:ext cx="7472160" cy="5108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rgbClr val="000000"/>
                </a:solidFill>
                <a:latin typeface="Century Schoolbook"/>
              </a:rPr>
              <a:t> 
</a:t>
            </a:r>
            <a:r>
              <a:rPr lang="ru-RU" sz="2800" b="1" dirty="0" smtClean="0">
                <a:solidFill>
                  <a:srgbClr val="000000"/>
                </a:solidFill>
                <a:latin typeface="Century Schoolbook"/>
              </a:rPr>
              <a:t>24. </a:t>
            </a:r>
            <a:r>
              <a:rPr lang="ru-RU" sz="2800" b="1" dirty="0">
                <a:solidFill>
                  <a:srgbClr val="000000"/>
                </a:solidFill>
                <a:latin typeface="Century Schoolbook"/>
              </a:rPr>
              <a:t>(4 балла) </a:t>
            </a:r>
            <a:endParaRPr/>
          </a:p>
        </p:txBody>
      </p:sp>
      <p:sp>
        <p:nvSpPr>
          <p:cNvPr id="362" name="TextShape 2"/>
          <p:cNvSpPr txBox="1"/>
          <p:nvPr/>
        </p:nvSpPr>
        <p:spPr>
          <a:xfrm>
            <a:off x="457200" y="1214280"/>
            <a:ext cx="3657240" cy="4957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  Анафора-  повторение элемента в начале строк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Антитеза- противопоставление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Антонимы-слова с противоположным значением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Гипербола- преувеличение</a:t>
            </a:r>
            <a:endParaRPr/>
          </a:p>
        </p:txBody>
      </p:sp>
      <p:sp>
        <p:nvSpPr>
          <p:cNvPr id="363" name="TextShape 3"/>
          <p:cNvSpPr txBox="1"/>
          <p:nvPr/>
        </p:nvSpPr>
        <p:spPr>
          <a:xfrm>
            <a:off x="4270320" y="1214280"/>
            <a:ext cx="3657240" cy="49575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1200">
                <a:solidFill>
                  <a:srgbClr val="000000"/>
                </a:solidFill>
                <a:latin typeface="Century Schoolbook"/>
              </a:rPr>
              <a:t>Градация –   усиление ( Я победил его, разгромил, уничтожил)</a:t>
            </a:r>
            <a:endParaRPr/>
          </a:p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1200">
                <a:solidFill>
                  <a:srgbClr val="000000"/>
                </a:solidFill>
                <a:latin typeface="Century Schoolbook"/>
              </a:rPr>
              <a:t>Инверсия- особый порядок слов( Раму мыла мама)</a:t>
            </a:r>
            <a:endParaRPr/>
          </a:p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1200">
                <a:solidFill>
                  <a:srgbClr val="000000"/>
                </a:solidFill>
                <a:latin typeface="Century Schoolbook"/>
              </a:rPr>
              <a:t>Ирония- насмешка</a:t>
            </a:r>
            <a:endParaRPr/>
          </a:p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1200">
                <a:solidFill>
                  <a:srgbClr val="000000"/>
                </a:solidFill>
                <a:latin typeface="Century Schoolbook"/>
              </a:rPr>
              <a:t>Литота-  преуменьшение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TextShape 1"/>
          <p:cNvSpPr txBox="1"/>
          <p:nvPr/>
        </p:nvSpPr>
        <p:spPr>
          <a:xfrm>
            <a:off x="7858080" y="274680"/>
            <a:ext cx="828360" cy="6537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>
                <a:solidFill>
                  <a:srgbClr val="FF0066"/>
                </a:solidFill>
                <a:latin typeface="Century Schoolbook"/>
              </a:rPr>
              <a:t>В8</a:t>
            </a:r>
            <a:endParaRPr/>
          </a:p>
        </p:txBody>
      </p:sp>
      <p:sp>
        <p:nvSpPr>
          <p:cNvPr id="365" name="TextShape 2"/>
          <p:cNvSpPr txBox="1"/>
          <p:nvPr/>
        </p:nvSpPr>
        <p:spPr>
          <a:xfrm>
            <a:off x="457200" y="285840"/>
            <a:ext cx="4038120" cy="5839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Метафора- сходное сравнение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Метонимия – название одного предмета вместо другого( Ну скушай же ещё ТАРЕЛОЧКУ ..)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Оксюморон- два понятия исключают друг друга( горячий снег)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Олицетворение- неодушевленный предмет с человеческим характером</a:t>
            </a:r>
            <a:endParaRPr/>
          </a:p>
        </p:txBody>
      </p:sp>
      <p:sp>
        <p:nvSpPr>
          <p:cNvPr id="366" name="TextShape 3"/>
          <p:cNvSpPr txBox="1"/>
          <p:nvPr/>
        </p:nvSpPr>
        <p:spPr>
          <a:xfrm>
            <a:off x="4648320" y="285840"/>
            <a:ext cx="4038120" cy="5839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1200">
                <a:solidFill>
                  <a:srgbClr val="000000"/>
                </a:solidFill>
                <a:latin typeface="Century Schoolbook"/>
              </a:rPr>
              <a:t>Параллелизм- одинаковое синтаксическое построение ( Пусть всегда будет…)</a:t>
            </a:r>
            <a:endParaRPr/>
          </a:p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1200">
                <a:solidFill>
                  <a:srgbClr val="000000"/>
                </a:solidFill>
                <a:latin typeface="Century Schoolbook"/>
              </a:rPr>
              <a:t>Паронимы- однокоренные, но  не «родня»</a:t>
            </a:r>
            <a:endParaRPr/>
          </a:p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1200">
                <a:solidFill>
                  <a:srgbClr val="000000"/>
                </a:solidFill>
                <a:latin typeface="Century Schoolbook"/>
              </a:rPr>
              <a:t>Парцелляция- членение предложения( У девушки беда тут стряслась. Большая)</a:t>
            </a:r>
            <a:endParaRPr/>
          </a:p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1200">
                <a:solidFill>
                  <a:srgbClr val="000000"/>
                </a:solidFill>
                <a:latin typeface="Century Schoolbook"/>
              </a:rPr>
              <a:t>Плеоназм-излишество(отступить назад)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TextShape 1"/>
          <p:cNvSpPr txBox="1"/>
          <p:nvPr/>
        </p:nvSpPr>
        <p:spPr>
          <a:xfrm>
            <a:off x="428760" y="500040"/>
            <a:ext cx="4038120" cy="6357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Риторический вопрос- вопрос , на который не жди ответа.( О, Русь, куда несёшься ты?)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Риторическое обращение ( см. предыдущий пример)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Сравнение – сравнение  2-х предметов на основе общего признака.</a:t>
            </a:r>
            <a:endParaRPr/>
          </a:p>
        </p:txBody>
      </p:sp>
      <p:sp>
        <p:nvSpPr>
          <p:cNvPr id="368" name="TextShape 2"/>
          <p:cNvSpPr txBox="1"/>
          <p:nvPr/>
        </p:nvSpPr>
        <p:spPr>
          <a:xfrm>
            <a:off x="4786200" y="642960"/>
            <a:ext cx="4038120" cy="52146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1200">
                <a:solidFill>
                  <a:srgbClr val="464646"/>
                </a:solidFill>
                <a:latin typeface="Century Schoolbook"/>
              </a:rPr>
              <a:t>Эпитет- образное определение(чёрная тоска)</a:t>
            </a:r>
            <a:endParaRPr/>
          </a:p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1200">
                <a:solidFill>
                  <a:srgbClr val="464646"/>
                </a:solidFill>
                <a:latin typeface="Century Schoolbook"/>
              </a:rPr>
              <a:t>Логическая неоднородность( то ли семечек пошелкать, то ли замуж выйти…)</a:t>
            </a:r>
            <a:endParaRPr/>
          </a:p>
          <a:p>
            <a:pPr algn="r"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1200">
                <a:solidFill>
                  <a:srgbClr val="464646"/>
                </a:solidFill>
                <a:latin typeface="Century Schoolbook"/>
              </a:rPr>
              <a:t>Ряды однородных членов- перечисление предметов и т.д. группами.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TextShape 1"/>
          <p:cNvSpPr txBox="1"/>
          <p:nvPr/>
        </p:nvSpPr>
        <p:spPr>
          <a:xfrm>
            <a:off x="357120" y="274680"/>
            <a:ext cx="8214840" cy="4392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entury Schoolbook"/>
              </a:rPr>
              <a:t>Добавь в словарь нужные  тебе термины</a:t>
            </a:r>
            <a:endParaRPr/>
          </a:p>
        </p:txBody>
      </p:sp>
      <p:sp>
        <p:nvSpPr>
          <p:cNvPr id="370" name="TextShape 2"/>
          <p:cNvSpPr txBox="1"/>
          <p:nvPr/>
        </p:nvSpPr>
        <p:spPr>
          <a:xfrm>
            <a:off x="457200" y="1285920"/>
            <a:ext cx="7467120" cy="5187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u="sng">
                <a:solidFill>
                  <a:srgbClr val="1C314E"/>
                </a:solidFill>
                <a:latin typeface="Century Schoolbook"/>
              </a:rPr>
              <a:t>Памятка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Помни, что  только от тебя зависит , сколько баллов ты наберёшь на экзамене по русскому языку!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>
                <a:solidFill>
                  <a:srgbClr val="000000"/>
                </a:solidFill>
                <a:latin typeface="Century Schoolbook"/>
              </a:rPr>
              <a:t>Не следует пренебрегать  </a:t>
            </a:r>
            <a:r>
              <a:rPr lang="ru-RU" sz="3600" b="1">
                <a:solidFill>
                  <a:srgbClr val="000000"/>
                </a:solidFill>
                <a:latin typeface="Century Schoolbook"/>
              </a:rPr>
              <a:t>учебниками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 и решением тестов!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TextShape 1"/>
          <p:cNvSpPr txBox="1"/>
          <p:nvPr/>
        </p:nvSpPr>
        <p:spPr>
          <a:xfrm>
            <a:off x="914760" y="428604"/>
            <a:ext cx="8229240" cy="6537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2700" b="1" dirty="0">
                <a:solidFill>
                  <a:srgbClr val="000000"/>
                </a:solidFill>
                <a:latin typeface="Century Schoolbook"/>
              </a:rPr>
              <a:t>Художественные средства в сфере задания </a:t>
            </a:r>
            <a:r>
              <a:rPr lang="ru-RU" sz="3200" b="1" dirty="0" smtClean="0">
                <a:solidFill>
                  <a:srgbClr val="464646"/>
                </a:solidFill>
                <a:latin typeface="Century Schoolbook"/>
              </a:rPr>
              <a:t>24.</a:t>
            </a:r>
            <a:endParaRPr/>
          </a:p>
        </p:txBody>
      </p:sp>
      <p:sp>
        <p:nvSpPr>
          <p:cNvPr id="372" name="TextShape 2"/>
          <p:cNvSpPr txBox="1"/>
          <p:nvPr/>
        </p:nvSpPr>
        <p:spPr>
          <a:xfrm>
            <a:off x="457200" y="1785960"/>
            <a:ext cx="8229240" cy="4285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 Тропы (набор)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Эпитет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 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: грустная береза, задумчивый шелест, яркая речь ( прилагательное!)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Сравнение:…, как смола; сверкнула молнией; похож , подобен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Метафора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: взрыв эмоций(существительное)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МетонИмия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 : съел две 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тарелки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;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 Москва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 встречает гостей, читать 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Гоголя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СинЕкдоха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: что волнует 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зрителя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(ей) ? И слышно было до рассвета, как ликовал </a:t>
            </a:r>
            <a:r>
              <a:rPr lang="ru-RU" sz="2400" b="1">
                <a:solidFill>
                  <a:srgbClr val="000000"/>
                </a:solidFill>
                <a:latin typeface="Century Schoolbook"/>
              </a:rPr>
              <a:t>француз</a:t>
            </a:r>
            <a:r>
              <a:rPr lang="ru-RU" sz="2400">
                <a:solidFill>
                  <a:srgbClr val="000000"/>
                </a:solidFill>
                <a:latin typeface="Century Schoolbook"/>
              </a:rPr>
              <a:t>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TextShape 1"/>
          <p:cNvSpPr txBox="1"/>
          <p:nvPr/>
        </p:nvSpPr>
        <p:spPr>
          <a:xfrm>
            <a:off x="457200" y="274680"/>
            <a:ext cx="8229240" cy="5821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2400" b="1">
                <a:solidFill>
                  <a:srgbClr val="000000"/>
                </a:solidFill>
                <a:latin typeface="Century Schoolbook"/>
              </a:rPr>
              <a:t>Художественные средства в сфере заданий В8  ( примеры) </a:t>
            </a:r>
            <a:endParaRPr/>
          </a:p>
        </p:txBody>
      </p:sp>
      <p:sp>
        <p:nvSpPr>
          <p:cNvPr id="376" name="TextShape 2"/>
          <p:cNvSpPr txBox="1"/>
          <p:nvPr/>
        </p:nvSpPr>
        <p:spPr>
          <a:xfrm>
            <a:off x="457200" y="1071720"/>
            <a:ext cx="8229240" cy="5285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0" b="1" dirty="0">
                <a:solidFill>
                  <a:srgbClr val="000000"/>
                </a:solidFill>
                <a:latin typeface="Century Schoolbook"/>
              </a:rPr>
              <a:t>    Синтаксические средства (набор)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000" b="1" dirty="0">
                <a:solidFill>
                  <a:srgbClr val="000000"/>
                </a:solidFill>
                <a:latin typeface="Century Schoolbook"/>
              </a:rPr>
              <a:t>Инверсия: вот нахмурил царь брови чёрные</a:t>
            </a:r>
            <a:endParaRPr/>
          </a:p>
          <a:p>
            <a:pPr>
              <a:lnSpc>
                <a:spcPct val="100000"/>
              </a:lnSpc>
            </a:pPr>
            <a:r>
              <a:rPr lang="ru-RU" sz="4000" b="1" dirty="0">
                <a:solidFill>
                  <a:srgbClr val="000000"/>
                </a:solidFill>
                <a:latin typeface="Century Schoolbook"/>
              </a:rPr>
              <a:t>( чёрные брови)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000" b="1" dirty="0">
                <a:solidFill>
                  <a:srgbClr val="000000"/>
                </a:solidFill>
                <a:latin typeface="Century Schoolbook"/>
              </a:rPr>
              <a:t>Параллелизм: привяжите руку к туловищу - она отсохнет. Лишите человека возможности верить - высохнет его душа.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000" b="1" dirty="0">
                <a:solidFill>
                  <a:srgbClr val="000000"/>
                </a:solidFill>
                <a:latin typeface="Century Schoolbook"/>
              </a:rPr>
              <a:t>Анафора: пусть всегда….пусть всегда…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000" b="1" dirty="0">
                <a:solidFill>
                  <a:srgbClr val="000000"/>
                </a:solidFill>
                <a:latin typeface="Century Schoolbook"/>
              </a:rPr>
              <a:t>Эпифора: делать то, чего я хочу, как я хочу…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000" b="1" dirty="0">
                <a:solidFill>
                  <a:srgbClr val="000000"/>
                </a:solidFill>
                <a:latin typeface="Century Schoolbook"/>
              </a:rPr>
              <a:t>Антитеза: национализм-это слабость нации, а не её сила.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000" b="1" dirty="0">
                <a:solidFill>
                  <a:srgbClr val="000000"/>
                </a:solidFill>
                <a:latin typeface="Century Schoolbook"/>
              </a:rPr>
              <a:t>Градация: большинство носило усики, усы и даже усища.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4000" b="1" dirty="0">
                <a:solidFill>
                  <a:srgbClr val="000000"/>
                </a:solidFill>
                <a:latin typeface="Century Schoolbook"/>
              </a:rPr>
              <a:t>Парцелляция: Я. Приходил. К тебе. Вчера.</a:t>
            </a:r>
            <a:endParaRPr/>
          </a:p>
          <a:p>
            <a:pPr>
              <a:lnSpc>
                <a:spcPct val="100000"/>
              </a:lnSpc>
            </a:pPr>
            <a:r>
              <a:rPr lang="ru-RU" sz="4000" b="1" dirty="0">
                <a:solidFill>
                  <a:srgbClr val="000000"/>
                </a:solidFill>
                <a:latin typeface="Century Schoolbook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extShape 1"/>
          <p:cNvSpPr txBox="1"/>
          <p:nvPr/>
        </p:nvSpPr>
        <p:spPr>
          <a:xfrm>
            <a:off x="500040" y="274680"/>
            <a:ext cx="999720" cy="7250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dirty="0" smtClean="0">
                <a:solidFill>
                  <a:srgbClr val="FF0000"/>
                </a:solidFill>
                <a:latin typeface="Century Schoolbook"/>
              </a:rPr>
              <a:t>24.</a:t>
            </a:r>
            <a:endParaRPr/>
          </a:p>
        </p:txBody>
      </p:sp>
      <p:sp>
        <p:nvSpPr>
          <p:cNvPr id="378" name="TextShape 2"/>
          <p:cNvSpPr txBox="1"/>
          <p:nvPr/>
        </p:nvSpPr>
        <p:spPr>
          <a:xfrm>
            <a:off x="457200" y="857160"/>
            <a:ext cx="8229240" cy="5268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Эллипсис ( пропуск  для передачи движения):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                     Татьяна – в лес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                  Медведь - за ней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Умолчание: с родителями я жила , ни о чём 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не  тужила. А здесь…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Бессоюзие ( для скорости): швед, русский колет, рубит, режет…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Многосоюзие(для замедления речи):и пращ, и стрела, и лукавый кинжал щадят победителя годы.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Риторические (вопросы, восклицания, обращения):разве мы не просиживаем перед телевизорами иногда часами?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Вопросно-ответная форма изложения: что плохо в насмешливом взгляде? Всё плохо!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dirty="0">
                <a:solidFill>
                  <a:srgbClr val="000000"/>
                </a:solidFill>
                <a:latin typeface="Century Schoolbook"/>
              </a:rPr>
              <a:t>Ряды однородных членов: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57200" y="428760"/>
            <a:ext cx="7467120" cy="9885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Century Schoolbook"/>
              </a:rPr>
              <a:t>4.Орфоэпические </a:t>
            </a:r>
            <a:r>
              <a:rPr lang="ru-RU" sz="3200" b="1" dirty="0">
                <a:solidFill>
                  <a:srgbClr val="002060"/>
                </a:solidFill>
                <a:latin typeface="Century Schoolbook"/>
              </a:rPr>
              <a:t>нормы. </a:t>
            </a:r>
            <a:r>
              <a:rPr lang="ru-RU" sz="3100" b="1" dirty="0">
                <a:solidFill>
                  <a:srgbClr val="002060"/>
                </a:solidFill>
                <a:latin typeface="Century Schoolbook"/>
              </a:rPr>
              <a:t>Правильный вариант произношения</a:t>
            </a:r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457200" y="1600200"/>
            <a:ext cx="797220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i="1" dirty="0" err="1">
                <a:solidFill>
                  <a:srgbClr val="000000"/>
                </a:solidFill>
                <a:latin typeface="Calibri"/>
                <a:ea typeface="Calibri"/>
              </a:rPr>
              <a:t>ЕретИк,экспЕрт,навралА</a:t>
            </a:r>
            <a:r>
              <a:rPr lang="ru-RU" sz="2400" b="1" i="1" dirty="0">
                <a:solidFill>
                  <a:srgbClr val="000000"/>
                </a:solidFill>
                <a:latin typeface="Calibri"/>
                <a:ea typeface="Calibri"/>
              </a:rPr>
              <a:t>,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b="1" i="1" dirty="0" err="1">
                <a:solidFill>
                  <a:srgbClr val="000000"/>
                </a:solidFill>
                <a:latin typeface="Calibri"/>
                <a:ea typeface="Calibri"/>
              </a:rPr>
              <a:t>ходАтайство,закУпорить,Ирис</a:t>
            </a:r>
            <a:r>
              <a:rPr lang="ru-RU" sz="2400" b="1" i="1" dirty="0">
                <a:solidFill>
                  <a:srgbClr val="000000"/>
                </a:solidFill>
                <a:latin typeface="Calibri"/>
                <a:ea typeface="Calibri"/>
              </a:rPr>
              <a:t>,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b="1" i="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latin typeface="Calibri"/>
                <a:ea typeface="Calibri"/>
              </a:rPr>
              <a:t>дозИровать,балОванный,звонИт,квартАл</a:t>
            </a:r>
            <a:r>
              <a:rPr lang="ru-RU" sz="2400" b="1" i="1" dirty="0">
                <a:solidFill>
                  <a:srgbClr val="000000"/>
                </a:solidFill>
                <a:latin typeface="Calibri"/>
                <a:ea typeface="Calibri"/>
              </a:rPr>
              <a:t>,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b="1" i="1" dirty="0" err="1">
                <a:solidFill>
                  <a:srgbClr val="000000"/>
                </a:solidFill>
                <a:latin typeface="Calibri"/>
                <a:ea typeface="Calibri"/>
              </a:rPr>
              <a:t>каталОг,украИнский,премировАть</a:t>
            </a:r>
            <a:r>
              <a:rPr lang="ru-RU" sz="2400" b="1" i="1" dirty="0">
                <a:solidFill>
                  <a:srgbClr val="000000"/>
                </a:solidFill>
                <a:latin typeface="Calibri"/>
                <a:ea typeface="Calibri"/>
              </a:rPr>
              <a:t>,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b="1" i="1" dirty="0" err="1">
                <a:solidFill>
                  <a:srgbClr val="000000"/>
                </a:solidFill>
                <a:latin typeface="Calibri"/>
                <a:ea typeface="Calibri"/>
              </a:rPr>
              <a:t>нефтепровОд,газопровОд,магнитопрОвод</a:t>
            </a:r>
            <a:r>
              <a:rPr lang="ru-RU" sz="2400" b="1" i="1" dirty="0">
                <a:solidFill>
                  <a:srgbClr val="000000"/>
                </a:solidFill>
                <a:latin typeface="Calibri"/>
                <a:ea typeface="Calibri"/>
              </a:rPr>
              <a:t>,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i="1" dirty="0" err="1">
                <a:solidFill>
                  <a:srgbClr val="000000"/>
                </a:solidFill>
                <a:latin typeface="Calibri"/>
                <a:ea typeface="Calibri"/>
              </a:rPr>
              <a:t>путепровОд</a:t>
            </a:r>
            <a:r>
              <a:rPr lang="ru-RU" sz="2400" b="1" i="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ru-RU" sz="2400" b="1" i="1" dirty="0" err="1">
                <a:solidFill>
                  <a:srgbClr val="000000"/>
                </a:solidFill>
                <a:latin typeface="Calibri"/>
                <a:ea typeface="Calibri"/>
              </a:rPr>
              <a:t>намЕрение,кУхонный</a:t>
            </a:r>
            <a:r>
              <a:rPr lang="ru-RU" sz="2400" b="1" i="1" dirty="0">
                <a:solidFill>
                  <a:srgbClr val="000000"/>
                </a:solidFill>
                <a:latin typeface="Calibri"/>
                <a:ea typeface="Calibri"/>
              </a:rPr>
              <a:t>,</a:t>
            </a:r>
            <a:r>
              <a:rPr lang="ru-RU" sz="2400" b="1" i="1" dirty="0">
                <a:solidFill>
                  <a:srgbClr val="000000"/>
                </a:solidFill>
                <a:latin typeface="Century Schoolbook"/>
                <a:ea typeface="Calibri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latin typeface="Century Schoolbook"/>
                <a:ea typeface="Calibri"/>
              </a:rPr>
              <a:t>оптОвый,Иконопись,кладовАя</a:t>
            </a:r>
            <a:r>
              <a:rPr lang="ru-RU" sz="2000" b="1" i="1" dirty="0">
                <a:solidFill>
                  <a:srgbClr val="000000"/>
                </a:solidFill>
                <a:latin typeface="Century Schoolbook"/>
                <a:ea typeface="Calibri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Century Schoolbook"/>
                <a:ea typeface="Calibri"/>
              </a:rPr>
              <a:t>апострОф,асимметрИя,баловАть</a:t>
            </a:r>
            <a:r>
              <a:rPr lang="ru-RU" sz="2000" b="1" i="1" dirty="0">
                <a:solidFill>
                  <a:srgbClr val="000000"/>
                </a:solidFill>
                <a:latin typeface="Century Schoolbook"/>
                <a:ea typeface="Calibri"/>
              </a:rPr>
              <a:t>,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000" b="1" i="1" dirty="0" err="1">
                <a:solidFill>
                  <a:srgbClr val="000000"/>
                </a:solidFill>
                <a:latin typeface="Century Schoolbook"/>
                <a:ea typeface="Calibri"/>
              </a:rPr>
              <a:t>блАговест,знАмение,кАшлянуть,от-ключИт,пЕрчить,прИбывший</a:t>
            </a:r>
            <a:r>
              <a:rPr lang="ru-RU" sz="2000" b="1" i="1" dirty="0">
                <a:solidFill>
                  <a:srgbClr val="000000"/>
                </a:solidFill>
                <a:latin typeface="Century Schoolbook"/>
                <a:ea typeface="Calibri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Century Schoolbook"/>
                <a:ea typeface="Calibri"/>
              </a:rPr>
              <a:t>принУдить</a:t>
            </a:r>
            <a:r>
              <a:rPr lang="ru-RU" sz="2000" b="1" i="1" dirty="0">
                <a:solidFill>
                  <a:srgbClr val="000000"/>
                </a:solidFill>
                <a:latin typeface="Century Schoolbook"/>
                <a:ea typeface="Calibri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latin typeface="Century Schoolbook"/>
                <a:ea typeface="Calibri"/>
              </a:rPr>
              <a:t>приручИт</a:t>
            </a:r>
            <a:r>
              <a:rPr lang="ru-RU" sz="2000" b="1" i="1" dirty="0">
                <a:solidFill>
                  <a:srgbClr val="000000"/>
                </a:solidFill>
                <a:latin typeface="Century Schoolbook"/>
                <a:ea typeface="Calibri"/>
              </a:rPr>
              <a:t>, 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3000" b="1">
                <a:solidFill>
                  <a:srgbClr val="000000"/>
                </a:solidFill>
                <a:latin typeface="Century Schoolbook"/>
              </a:rPr>
              <a:t>Добавьте слова из  словаря</a:t>
            </a:r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ru-RU" sz="2400" b="1" i="1" dirty="0">
                <a:solidFill>
                  <a:srgbClr val="343434"/>
                </a:solidFill>
                <a:latin typeface="Century Schoolbook"/>
              </a:rPr>
              <a:t> </a:t>
            </a:r>
            <a:r>
              <a:rPr lang="ru-RU" sz="2400" b="1" i="1" dirty="0" err="1">
                <a:solidFill>
                  <a:srgbClr val="343434"/>
                </a:solidFill>
                <a:latin typeface="Century Schoolbook"/>
              </a:rPr>
              <a:t>чЕрпать</a:t>
            </a:r>
            <a:r>
              <a:rPr lang="ru-RU" sz="2400" b="1" i="1" dirty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>
                <a:solidFill>
                  <a:srgbClr val="343434"/>
                </a:solidFill>
                <a:latin typeface="Century Schoolbook"/>
              </a:rPr>
              <a:t>слИвовый</a:t>
            </a:r>
            <a:r>
              <a:rPr lang="ru-RU" sz="2400" b="1" i="1" dirty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>
                <a:solidFill>
                  <a:srgbClr val="343434"/>
                </a:solidFill>
                <a:latin typeface="Century Schoolbook"/>
              </a:rPr>
              <a:t>факсИмиле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гЕнезис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повестЕй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 </a:t>
            </a:r>
            <a:r>
              <a:rPr lang="ru-RU" sz="2400" b="1" i="1" dirty="0" err="1">
                <a:solidFill>
                  <a:srgbClr val="343434"/>
                </a:solidFill>
                <a:latin typeface="Century Schoolbook"/>
              </a:rPr>
              <a:t>мЕстностей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тОрты</a:t>
            </a:r>
            <a:r>
              <a:rPr lang="ru-RU" sz="2400" b="1" i="1" dirty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вОры</a:t>
            </a:r>
            <a:r>
              <a:rPr lang="ru-RU" sz="2400" b="1" i="1" dirty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>
                <a:solidFill>
                  <a:srgbClr val="343434"/>
                </a:solidFill>
                <a:latin typeface="Century Schoolbook"/>
              </a:rPr>
              <a:t>бАнты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молодА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втрИдорога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тУфля</a:t>
            </a:r>
            <a:r>
              <a:rPr lang="ru-RU" sz="2400" b="1" i="1" dirty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>
                <a:solidFill>
                  <a:srgbClr val="343434"/>
                </a:solidFill>
                <a:latin typeface="Century Schoolbook"/>
              </a:rPr>
              <a:t>христианИн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облегчИть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правА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гордА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начатА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принятА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поднятА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понялА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звалА</a:t>
            </a:r>
            <a:r>
              <a:rPr lang="ru-RU" sz="2400" b="1" i="1" dirty="0" smtClean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 smtClean="0">
                <a:solidFill>
                  <a:srgbClr val="343434"/>
                </a:solidFill>
                <a:latin typeface="Century Schoolbook"/>
              </a:rPr>
              <a:t>началА</a:t>
            </a:r>
            <a:r>
              <a:rPr lang="ru-RU" sz="2400" b="1" i="1" dirty="0">
                <a:solidFill>
                  <a:srgbClr val="343434"/>
                </a:solidFill>
                <a:latin typeface="Century Schoolbook"/>
              </a:rPr>
              <a:t>, </a:t>
            </a:r>
            <a:r>
              <a:rPr lang="ru-RU" sz="2400" b="1" i="1" dirty="0" err="1">
                <a:solidFill>
                  <a:srgbClr val="343434"/>
                </a:solidFill>
                <a:latin typeface="Century Schoolbook"/>
              </a:rPr>
              <a:t>цепОчка</a:t>
            </a:r>
            <a:r>
              <a:rPr lang="ru-RU" sz="2400" b="1" i="1" dirty="0">
                <a:solidFill>
                  <a:srgbClr val="343434"/>
                </a:solidFill>
                <a:latin typeface="Century Schoolbook"/>
              </a:rPr>
              <a:t>…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2756</Words>
  <Application>Microsoft Office PowerPoint</Application>
  <PresentationFormat>Экран (4:3)</PresentationFormat>
  <Paragraphs>418</Paragraphs>
  <Slides>59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7</cp:revision>
  <dcterms:created xsi:type="dcterms:W3CDTF">2014-11-07T18:03:02Z</dcterms:created>
  <dcterms:modified xsi:type="dcterms:W3CDTF">2014-11-08T16:03:31Z</dcterms:modified>
</cp:coreProperties>
</file>