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1" r:id="rId2"/>
    <p:sldId id="288" r:id="rId3"/>
    <p:sldId id="261" r:id="rId4"/>
    <p:sldId id="284" r:id="rId5"/>
    <p:sldId id="280" r:id="rId6"/>
    <p:sldId id="265" r:id="rId7"/>
    <p:sldId id="282" r:id="rId8"/>
    <p:sldId id="283" r:id="rId9"/>
    <p:sldId id="267" r:id="rId10"/>
    <p:sldId id="268" r:id="rId11"/>
    <p:sldId id="285" r:id="rId12"/>
    <p:sldId id="269" r:id="rId13"/>
    <p:sldId id="270" r:id="rId14"/>
    <p:sldId id="272" r:id="rId15"/>
    <p:sldId id="277" r:id="rId16"/>
    <p:sldId id="286" r:id="rId17"/>
    <p:sldId id="274" r:id="rId18"/>
  </p:sldIdLst>
  <p:sldSz cx="9144000" cy="6858000" type="screen4x3"/>
  <p:notesSz cx="6858000" cy="9144000"/>
  <p:custShowLst>
    <p:custShow name="Произвольный показ 1,4,5,3,2" id="0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F804FD-F8E6-4150-9A62-28CB361A677F}" type="datetimeFigureOut">
              <a:rPr lang="ru-RU" smtClean="0"/>
              <a:t>15.12.2013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4955264-117B-4C02-8151-F026BE3D39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90032" y="3987560"/>
            <a:ext cx="7772400" cy="895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12776"/>
            <a:ext cx="6417734" cy="5112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Муниципальное бюджетное общеобразовательное учреждение 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Основная  общеобразовательная школа </a:t>
            </a:r>
            <a:r>
              <a:rPr lang="ru-RU" sz="2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с.Мальбагуш</a:t>
            </a:r>
            <a:endParaRPr lang="ru-RU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Русский язык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 класс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Сказуемое.</a:t>
            </a:r>
          </a:p>
          <a:p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Простое глагольное сказуемое</a:t>
            </a:r>
          </a:p>
          <a:p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Комбинированный урок</a:t>
            </a:r>
          </a:p>
          <a:p>
            <a:r>
              <a:rPr lang="ru-RU" sz="3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Иргашева</a:t>
            </a:r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Руза </a:t>
            </a:r>
            <a:r>
              <a:rPr lang="ru-RU" sz="32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Габидулеевна</a:t>
            </a:r>
            <a:endParaRPr lang="ru-RU" sz="32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2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1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Честь 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ум </a:t>
            </a:r>
            <a:r>
              <a:rPr lang="ru-RU" sz="4100" u="sng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рождает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1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1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Добрый 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человек в добре </a:t>
            </a:r>
            <a:r>
              <a:rPr lang="ru-RU" sz="4100" u="sng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проживает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 свой век.</a:t>
            </a:r>
            <a:endParaRPr lang="ru-RU" sz="41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Доброго </a:t>
            </a:r>
            <a:r>
              <a:rPr lang="ru-RU" sz="4100" u="sng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не бойся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, а худого </a:t>
            </a:r>
            <a:r>
              <a:rPr lang="ru-RU" sz="4100" u="sng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не твори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1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Добрая слава при дорожке </a:t>
            </a:r>
            <a:r>
              <a:rPr lang="ru-RU" sz="4100" u="sng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лежит</a:t>
            </a:r>
            <a:r>
              <a:rPr lang="ru-RU" sz="41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, а худая слава по дорожке </a:t>
            </a:r>
            <a:r>
              <a:rPr lang="ru-RU" sz="4100" u="sng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бежит</a:t>
            </a:r>
            <a:r>
              <a:rPr lang="ru-RU" sz="4100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4100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-274320">
              <a:lnSpc>
                <a:spcPct val="115000"/>
              </a:lnSpc>
              <a:spcBef>
                <a:spcPct val="20000"/>
              </a:spcBef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Задание </a:t>
            </a:r>
            <a:r>
              <a:rPr lang="ru-RU" sz="2800" b="1" dirty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.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Подчеркните 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глаголы – сказуемые. Определите их наклонение и время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. Какие это сказуемые?</a:t>
            </a:r>
            <a:r>
              <a:rPr lang="ru-RU" sz="36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Рождает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- (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изъявит.наклон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н</a:t>
            </a:r>
            <a:r>
              <a:rPr lang="ru-RU" sz="2900" dirty="0" err="1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астоящ</a:t>
            </a: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в</a:t>
            </a: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рем.)</a:t>
            </a:r>
            <a:endParaRPr lang="ru-RU" sz="2900" dirty="0">
              <a:solidFill>
                <a:srgbClr val="C6E7FC">
                  <a:lumMod val="1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Проживает -(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изъявит.наклон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настоящ</a:t>
            </a: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в</a:t>
            </a: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рем.)</a:t>
            </a:r>
            <a:endParaRPr lang="ru-RU" sz="2900" dirty="0">
              <a:solidFill>
                <a:srgbClr val="C6E7FC">
                  <a:lumMod val="10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бойся -( повелит. наклон.)</a:t>
            </a:r>
          </a:p>
          <a:p>
            <a:pPr marL="0"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Н</a:t>
            </a: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е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твори -( повелит. наклон.)</a:t>
            </a:r>
            <a:endParaRPr lang="ru-RU" sz="2900" dirty="0">
              <a:solidFill>
                <a:srgbClr val="C6E7FC">
                  <a:lumMod val="10000"/>
                </a:srgbClr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Лежит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- (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изъявит.наклон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настоящ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врем.)</a:t>
            </a:r>
          </a:p>
          <a:p>
            <a:pPr marL="0"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2900" dirty="0" smtClean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Бежит 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-(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изъявит.наклон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2900" dirty="0" err="1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настоящ</a:t>
            </a:r>
            <a:r>
              <a:rPr lang="ru-RU" sz="2900" dirty="0">
                <a:solidFill>
                  <a:srgbClr val="C6E7FC">
                    <a:lumMod val="10000"/>
                  </a:srgbClr>
                </a:solidFill>
                <a:latin typeface="Times New Roman"/>
                <a:ea typeface="Calibri"/>
                <a:cs typeface="Times New Roman"/>
              </a:rPr>
              <a:t>. врем.)</a:t>
            </a:r>
          </a:p>
          <a:p>
            <a:pPr lvl="0">
              <a:lnSpc>
                <a:spcPct val="115000"/>
              </a:lnSpc>
              <a:buClr>
                <a:srgbClr val="31B6FD"/>
              </a:buClr>
            </a:pPr>
            <a:endParaRPr lang="ru-RU" sz="2900" dirty="0">
              <a:solidFill>
                <a:srgbClr val="C6E7FC">
                  <a:lumMod val="10000"/>
                </a:srgbClr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Это простое глагольное сказуемое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4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00808"/>
            <a:ext cx="7632848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    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Мать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… Больно мне становится сейчас, когда я </a:t>
            </a:r>
            <a:r>
              <a:rPr lang="ru-RU" sz="2600" b="1" i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вспомина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.., 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как в годы детства и отрочества чем-то – пусть незначительным – огорчил свою маму, принёс ей бессонную ночь, добавил ей седины…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    И чем дальше в глубину отрочества и ранней юности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отодвига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..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ся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те мгновения, когда я чем-то огорчил мать, тем острее, ярче всё 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это </a:t>
            </a:r>
            <a:r>
              <a:rPr lang="ru-RU" sz="2600" b="1" i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вспомина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..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ся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, тем глубже </a:t>
            </a:r>
            <a:r>
              <a:rPr lang="ru-RU" sz="2600" b="1" i="1" dirty="0" err="1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пережива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.. угрызения 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совести. 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У меня уже седая голова, а перед матерью я чувству.. себя ребёнком, и, чем старше 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становлюсь</a:t>
            </a: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, тем в большей мере чувству.. себя ребёнком.                   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6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u-RU" sz="26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                                                          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(</a:t>
            </a:r>
            <a:r>
              <a:rPr lang="ru-RU" sz="2600" b="1" dirty="0" err="1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В.Сухомлинский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)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212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Задание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ea typeface="Calibri"/>
                <a:cs typeface="Times New Roman"/>
              </a:rPr>
              <a:t>2.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+mn-lt"/>
                <a:ea typeface="Calibri"/>
                <a:cs typeface="Times New Roman"/>
              </a:rPr>
              <a:t>Спишите текст, </a:t>
            </a:r>
            <a:r>
              <a:rPr lang="ru-RU" sz="2400" b="1" dirty="0" err="1" smtClean="0">
                <a:solidFill>
                  <a:srgbClr val="FFC000"/>
                </a:solidFill>
                <a:latin typeface="+mn-lt"/>
                <a:ea typeface="Calibri"/>
                <a:cs typeface="Times New Roman"/>
              </a:rPr>
              <a:t>согласуя</a:t>
            </a:r>
            <a:r>
              <a:rPr lang="ru-RU" sz="2400" b="1" dirty="0" smtClean="0">
                <a:solidFill>
                  <a:srgbClr val="FFC000"/>
                </a:solidFill>
                <a:latin typeface="+mn-lt"/>
                <a:ea typeface="Calibri"/>
                <a:cs typeface="Times New Roman"/>
              </a:rPr>
              <a:t> сказуемые с подлежащими и дописывая нужные окончания. Укажите их общие грамматические значения.</a:t>
            </a:r>
            <a:endParaRPr lang="ru-RU" sz="2400" b="1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01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4680520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rgbClr val="002060"/>
                </a:solidFill>
                <a:ea typeface="Calibri"/>
                <a:cs typeface="Times New Roman"/>
              </a:rPr>
              <a:t>     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Мать… Больно мне становится сейчас, когда я вспомин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аю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, как в годы детства и отрочества чем-то – пусть незначительным – огорчил свою маму, принёс ей бессонную ночь, добавил ей седины…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     И чем дальше в глубину отрочества и ранней юности отодвига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ют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ся те мгновения, когда я чем-то огорчил мать, тем острее, ярче всё это вспомина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ет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ся, тем глубже пережива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ю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 угрызения совести. У меня уже седая голова, а перед матерью я чувству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ю 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себя ребёнком, и, чем старше становлюсь, тем в большей мере чувству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ea typeface="Calibri"/>
                <a:cs typeface="Times New Roman"/>
              </a:rPr>
              <a:t>ю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 себя ребёнком.                                                                                               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                                                           (</a:t>
            </a:r>
            <a:r>
              <a:rPr lang="ru-RU" sz="2000" b="1" i="1" dirty="0" err="1" smtClean="0">
                <a:solidFill>
                  <a:srgbClr val="002060"/>
                </a:solidFill>
                <a:ea typeface="Calibri"/>
                <a:cs typeface="Times New Roman"/>
              </a:rPr>
              <a:t>В.Сухомлинский</a:t>
            </a:r>
            <a:r>
              <a:rPr lang="ru-RU" sz="2000" b="1" i="1" dirty="0" smtClean="0">
                <a:solidFill>
                  <a:srgbClr val="002060"/>
                </a:solidFill>
                <a:ea typeface="Calibri"/>
                <a:cs typeface="Times New Roman"/>
              </a:rPr>
              <a:t>)</a:t>
            </a:r>
            <a:endParaRPr lang="ru-RU" sz="2000" b="1" i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Проверим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Я вспоминаю. (1-е л.,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ед.ч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Мгновения отодвигаются. (3-е л.,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мн.ч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Всё это вспоминается. (3-е л.,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ед.ч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Переживаю. (1-е л.,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ед.ч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.)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Сказуемые согласуются </a:t>
            </a:r>
            <a:r>
              <a:rPr lang="ru-RU" sz="3600" b="1" dirty="0">
                <a:solidFill>
                  <a:srgbClr val="FFC000"/>
                </a:solidFill>
              </a:rPr>
              <a:t>с </a:t>
            </a:r>
            <a:r>
              <a:rPr lang="ru-RU" sz="3600" b="1" dirty="0" smtClean="0">
                <a:solidFill>
                  <a:srgbClr val="FFC000"/>
                </a:solidFill>
              </a:rPr>
              <a:t>подлежащими в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3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Сказуемое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выраженное одним глаголом в форме какого-либо наклонения (изъявительного, повелительного, условного), называется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простым 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глагольным сказуемым.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94421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Подведём итог. Какое сказуемое называется простым глагольным сказуемым?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Русский язык/Учебник для 8 </a:t>
            </a:r>
            <a:r>
              <a:rPr lang="ru-RU" dirty="0" err="1" smtClean="0"/>
              <a:t>кл</a:t>
            </a:r>
            <a:r>
              <a:rPr lang="ru-RU" dirty="0" smtClean="0"/>
              <a:t>. татар. сред. </a:t>
            </a:r>
            <a:r>
              <a:rPr lang="ru-RU" dirty="0" err="1"/>
              <a:t>о</a:t>
            </a:r>
            <a:r>
              <a:rPr lang="ru-RU" dirty="0" err="1" smtClean="0"/>
              <a:t>бщеобразоват</a:t>
            </a:r>
            <a:r>
              <a:rPr lang="ru-RU" dirty="0" smtClean="0"/>
              <a:t>. </a:t>
            </a:r>
            <a:r>
              <a:rPr lang="ru-RU" dirty="0" err="1"/>
              <a:t>ш</a:t>
            </a:r>
            <a:r>
              <a:rPr lang="ru-RU" dirty="0" err="1" smtClean="0"/>
              <a:t>к</a:t>
            </a:r>
            <a:r>
              <a:rPr lang="ru-RU" dirty="0" smtClean="0"/>
              <a:t>. Под ред. </a:t>
            </a:r>
            <a:r>
              <a:rPr lang="ru-RU" dirty="0" err="1" smtClean="0"/>
              <a:t>Л.З.Шакировой</a:t>
            </a:r>
            <a:r>
              <a:rPr lang="ru-RU" dirty="0" smtClean="0"/>
              <a:t> – Казань: </a:t>
            </a:r>
            <a:r>
              <a:rPr lang="ru-RU" dirty="0" err="1" smtClean="0"/>
              <a:t>Магариф</a:t>
            </a:r>
            <a:r>
              <a:rPr lang="ru-RU" dirty="0" smtClean="0"/>
              <a:t>, 2007г.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Литература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СПАСИБО!</a:t>
            </a:r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8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1. Уточнить понятие о сказуемом, научить восьмиклассников разграничивать лексическое и грамматическое значения в сказуемом;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2.Развивать умения в определении простого глагольного сказуемого в предложении, определять лексическое и грамматическое значения сказуемого;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3.Воспитывать у учащихся нравственные качества через тексты и высказывания известных писателей.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Цель урока: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475206"/>
              </p:ext>
            </p:extLst>
          </p:nvPr>
        </p:nvGraphicFramePr>
        <p:xfrm>
          <a:off x="755576" y="1556793"/>
          <a:ext cx="7407276" cy="490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092"/>
                <a:gridCol w="2469092"/>
                <a:gridCol w="2469092"/>
              </a:tblGrid>
              <a:tr h="16572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1.Простое глагольное сказуемое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2.Составное глагольное сказуемое (состоит из 2-х глаголов вспом.</a:t>
                      </a:r>
                      <a:r>
                        <a:rPr lang="ru-RU" dirty="0" err="1" smtClean="0">
                          <a:solidFill>
                            <a:srgbClr val="7030A0"/>
                          </a:solidFill>
                        </a:rPr>
                        <a:t>гл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.+</a:t>
                      </a:r>
                      <a:r>
                        <a:rPr lang="ru-RU" dirty="0" err="1" smtClean="0">
                          <a:solidFill>
                            <a:srgbClr val="7030A0"/>
                          </a:solidFill>
                        </a:rPr>
                        <a:t>инфин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.)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3.Составное именное сказуемое (состоит из глаг. связки +имя)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167284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Правда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требует </a:t>
                      </a:r>
                      <a:r>
                        <a:rPr lang="ru-RU" baseline="0" dirty="0" smtClean="0"/>
                        <a:t>стойкости.</a:t>
                      </a:r>
                    </a:p>
                    <a:p>
                      <a:r>
                        <a:rPr lang="ru-RU" baseline="0" dirty="0" smtClean="0"/>
                        <a:t>(</a:t>
                      </a:r>
                      <a:r>
                        <a:rPr lang="ru-RU" baseline="0" dirty="0" err="1" smtClean="0"/>
                        <a:t>М.Пришвин</a:t>
                      </a:r>
                      <a:r>
                        <a:rPr lang="ru-RU" baseline="0" dirty="0" smtClean="0"/>
                        <a:t>)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Научись</a:t>
                      </a:r>
                      <a:r>
                        <a:rPr lang="ru-RU" baseline="0" dirty="0" smtClean="0"/>
                        <a:t> сперва добрым нравам, а затем мудрости.</a:t>
                      </a:r>
                    </a:p>
                    <a:p>
                      <a:r>
                        <a:rPr lang="ru-RU" baseline="0" dirty="0" smtClean="0"/>
                        <a:t>(Сенека)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Истинная честь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может терпеть </a:t>
                      </a:r>
                      <a:r>
                        <a:rPr lang="ru-RU" dirty="0" smtClean="0"/>
                        <a:t>неправду.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Человек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должен желать</a:t>
                      </a:r>
                      <a:r>
                        <a:rPr lang="ru-RU" dirty="0" smtClean="0"/>
                        <a:t> хорошего и великого. (</a:t>
                      </a:r>
                      <a:r>
                        <a:rPr lang="ru-RU" dirty="0" err="1" smtClean="0"/>
                        <a:t>М.Горький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Честность</a:t>
                      </a:r>
                      <a:r>
                        <a:rPr lang="ru-RU" baseline="0" dirty="0" smtClean="0"/>
                        <a:t>  -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украшение </a:t>
                      </a:r>
                      <a:r>
                        <a:rPr lang="ru-RU" baseline="0" dirty="0" smtClean="0"/>
                        <a:t>любого звания.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Жизнь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прекрасна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и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удивительна</a:t>
                      </a:r>
                      <a:r>
                        <a:rPr lang="ru-RU" baseline="0" dirty="0" smtClean="0"/>
                        <a:t>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В.Маяковский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3872" y="332656"/>
            <a:ext cx="8229600" cy="1252728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Сказуемое бывает: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4000" b="1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900" dirty="0" smtClean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Правда</a:t>
            </a:r>
            <a:r>
              <a:rPr lang="ru-RU" sz="2900" dirty="0" smtClean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90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требует </a:t>
            </a:r>
            <a: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стойкости.</a:t>
            </a:r>
            <a:b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ru-RU" sz="2900" dirty="0" err="1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М.Пришвин</a:t>
            </a:r>
            <a: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) </a:t>
            </a:r>
            <a:r>
              <a:rPr lang="ru-RU" sz="2900" dirty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2900" dirty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90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Научись</a:t>
            </a:r>
            <a: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 сперва добрым нравам, а затем мудрости.</a:t>
            </a:r>
            <a:b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900" dirty="0">
                <a:solidFill>
                  <a:srgbClr val="4584D3">
                    <a:lumMod val="50000"/>
                  </a:srgbClr>
                </a:solidFill>
                <a:latin typeface="Arial" pitchFamily="34" charset="0"/>
                <a:ea typeface="+mj-ea"/>
                <a:cs typeface="Arial" pitchFamily="34" charset="0"/>
              </a:rPr>
              <a:t>(Сенека)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58661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Arial" pitchFamily="34" charset="0"/>
                <a:ea typeface="+mn-ea"/>
                <a:cs typeface="Arial" pitchFamily="34" charset="0"/>
              </a:rPr>
              <a:t>Чем выражено </a:t>
            </a:r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ea typeface="+mn-ea"/>
                <a:cs typeface="Arial" pitchFamily="34" charset="0"/>
              </a:rPr>
              <a:t>сказуемое в предложениях первого столбика?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48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052736"/>
            <a:ext cx="7772400" cy="29348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Сказуемое</a:t>
            </a:r>
            <a:r>
              <a:rPr lang="ru-RU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выражено: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Правда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требует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стойкости.</a:t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М.Пришвин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зъявител.накл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., наст. врем.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Научись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сперва добрым нравам, а затем мудрости.</a:t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(Сенека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 повелит. накл.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6417734" cy="2376264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554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Определим грамматическое значение сказуемого в предложениях</a:t>
            </a:r>
            <a:endParaRPr lang="ru-RU" sz="2800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484784"/>
            <a:ext cx="3822192" cy="1833092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1556792"/>
            <a:ext cx="3820055" cy="456937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Девочка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читает. </a:t>
            </a:r>
            <a:r>
              <a:rPr lang="ru-RU" sz="2400" dirty="0" smtClean="0">
                <a:ea typeface="Calibri"/>
                <a:cs typeface="Times New Roman"/>
              </a:rPr>
              <a:t>(</a:t>
            </a:r>
            <a:r>
              <a:rPr lang="ru-RU" sz="2400" dirty="0" err="1"/>
              <a:t>изъявит.наклон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/>
              <a:t>настоящ</a:t>
            </a:r>
            <a:r>
              <a:rPr lang="ru-RU" sz="2400" dirty="0" smtClean="0"/>
              <a:t>.)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/>
              <a:t> 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Девочка    </a:t>
            </a:r>
            <a:r>
              <a:rPr lang="ru-RU" sz="2400" b="1" dirty="0">
                <a:latin typeface="Times New Roman"/>
                <a:ea typeface="Calibri"/>
                <a:cs typeface="Times New Roman"/>
              </a:rPr>
              <a:t>читала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cs typeface="Arial" pitchFamily="34" charset="0"/>
              </a:rPr>
              <a:t>  (</a:t>
            </a:r>
            <a:r>
              <a:rPr lang="ru-RU" sz="2400" dirty="0" err="1" smtClean="0">
                <a:cs typeface="Arial" pitchFamily="34" charset="0"/>
              </a:rPr>
              <a:t>изъявит.наклон</a:t>
            </a:r>
            <a:r>
              <a:rPr lang="ru-RU" sz="2400" dirty="0" smtClean="0">
                <a:cs typeface="Arial" pitchFamily="34" charset="0"/>
              </a:rPr>
              <a:t>., </a:t>
            </a:r>
            <a:r>
              <a:rPr lang="ru-RU" sz="2400" dirty="0" err="1" smtClean="0">
                <a:cs typeface="Arial" pitchFamily="34" charset="0"/>
              </a:rPr>
              <a:t>прошед</a:t>
            </a:r>
            <a:r>
              <a:rPr lang="ru-RU" sz="2400" dirty="0" smtClean="0">
                <a:cs typeface="Arial" pitchFamily="34" charset="0"/>
              </a:rPr>
              <a:t>. врем.)</a:t>
            </a:r>
            <a:endParaRPr lang="ru-RU" sz="2400" dirty="0"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Девочка будет читать</a:t>
            </a:r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cs typeface="Arial" pitchFamily="34" charset="0"/>
              </a:rPr>
              <a:t>   (</a:t>
            </a:r>
            <a:r>
              <a:rPr lang="ru-RU" sz="2400" dirty="0" err="1" smtClean="0">
                <a:cs typeface="Arial" pitchFamily="34" charset="0"/>
              </a:rPr>
              <a:t>изъявит.наклон</a:t>
            </a:r>
            <a:r>
              <a:rPr lang="ru-RU" sz="2400" dirty="0" smtClean="0">
                <a:cs typeface="Arial" pitchFamily="34" charset="0"/>
              </a:rPr>
              <a:t>., </a:t>
            </a:r>
            <a:r>
              <a:rPr lang="ru-RU" sz="2400" dirty="0" err="1" smtClean="0">
                <a:cs typeface="Arial" pitchFamily="34" charset="0"/>
              </a:rPr>
              <a:t>будущ</a:t>
            </a:r>
            <a:r>
              <a:rPr lang="ru-RU" sz="2400" dirty="0" smtClean="0">
                <a:cs typeface="Arial" pitchFamily="34" charset="0"/>
              </a:rPr>
              <a:t>. </a:t>
            </a:r>
            <a:r>
              <a:rPr lang="ru-RU" sz="2400" dirty="0">
                <a:cs typeface="Arial" pitchFamily="34" charset="0"/>
              </a:rPr>
              <a:t>в</a:t>
            </a:r>
            <a:r>
              <a:rPr lang="ru-RU" sz="2400" dirty="0" smtClean="0">
                <a:cs typeface="Arial" pitchFamily="34" charset="0"/>
              </a:rPr>
              <a:t>рем.)</a:t>
            </a:r>
            <a:endParaRPr lang="ru-RU" sz="2400" dirty="0">
              <a:ea typeface="Calibri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484784"/>
            <a:ext cx="3822192" cy="1656184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3822192" cy="4641379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latin typeface="Times New Roman"/>
              <a:ea typeface="Calibri"/>
              <a:cs typeface="Times New Roman"/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 sz="2400" b="1" dirty="0">
                <a:solidFill>
                  <a:srgbClr val="073E87"/>
                </a:solidFill>
              </a:rPr>
              <a:t>Сказуемое выражено одним глаголом в 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2400" b="1" dirty="0">
                <a:solidFill>
                  <a:srgbClr val="073E87"/>
                </a:solidFill>
              </a:rPr>
              <a:t>изъявительном наклонении  </a:t>
            </a:r>
            <a:r>
              <a:rPr lang="ru-RU" sz="2400" dirty="0">
                <a:solidFill>
                  <a:srgbClr val="073E87"/>
                </a:solidFill>
              </a:rPr>
              <a:t>и </a:t>
            </a:r>
            <a:r>
              <a:rPr lang="ru-RU" sz="2400" dirty="0">
                <a:solidFill>
                  <a:srgbClr val="C6E7FC">
                    <a:lumMod val="25000"/>
                  </a:srgbClr>
                </a:solidFill>
              </a:rPr>
              <a:t>показывает действия, которые происходят на самом деле т.е. </a:t>
            </a:r>
            <a:r>
              <a:rPr lang="ru-RU" sz="2400" b="1" dirty="0">
                <a:solidFill>
                  <a:srgbClr val="073E87"/>
                </a:solidFill>
              </a:rPr>
              <a:t>обозначает реальные действия</a:t>
            </a:r>
            <a:r>
              <a:rPr lang="ru-RU" sz="2400" dirty="0">
                <a:solidFill>
                  <a:srgbClr val="073E87"/>
                </a:solidFill>
              </a:rPr>
              <a:t>. </a:t>
            </a:r>
          </a:p>
          <a:p>
            <a:pPr marL="0" lvl="0" indent="0">
              <a:buNone/>
            </a:pPr>
            <a:endParaRPr lang="ru-RU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7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C000"/>
                </a:solidFill>
                <a:latin typeface="Arial Black" pitchFamily="34" charset="0"/>
              </a:rPr>
              <a:t>Определим грамматическое значение </a:t>
            </a:r>
            <a:r>
              <a:rPr lang="ru-RU" sz="2800" dirty="0" smtClean="0">
                <a:solidFill>
                  <a:srgbClr val="FFC000"/>
                </a:solidFill>
                <a:latin typeface="Arial Black" pitchFamily="34" charset="0"/>
              </a:rPr>
              <a:t>сказуемого </a:t>
            </a:r>
            <a:r>
              <a:rPr lang="ru-RU" sz="2800" dirty="0">
                <a:solidFill>
                  <a:srgbClr val="FFC000"/>
                </a:solidFill>
                <a:latin typeface="Arial Black" pitchFamily="34" charset="0"/>
              </a:rPr>
              <a:t>в предложениях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Девочка читала бы.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ru-RU" dirty="0"/>
              <a:t>  (</a:t>
            </a:r>
            <a:r>
              <a:rPr lang="ru-RU" dirty="0" err="1"/>
              <a:t>условн.наклон</a:t>
            </a:r>
            <a:r>
              <a:rPr lang="ru-RU" dirty="0"/>
              <a:t>.)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Times New Roman"/>
              </a:rPr>
              <a:t>   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Пусть девочка читает.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/>
              <a:t> ( повелит. наклон.)</a:t>
            </a:r>
          </a:p>
          <a:p>
            <a:pPr marL="0" lvl="0" indent="0">
              <a:buNone/>
            </a:pP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484784"/>
            <a:ext cx="3822192" cy="4641696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Сказуемое выражено одним глаголом в 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dirty="0">
                <a:solidFill>
                  <a:srgbClr val="073E87"/>
                </a:solidFill>
              </a:rPr>
              <a:t>в  </a:t>
            </a:r>
            <a:r>
              <a:rPr lang="ru-RU" b="1" dirty="0">
                <a:solidFill>
                  <a:srgbClr val="073E87"/>
                </a:solidFill>
              </a:rPr>
              <a:t>условном и повелительном наклонении </a:t>
            </a:r>
            <a:r>
              <a:rPr lang="ru-RU" dirty="0">
                <a:solidFill>
                  <a:srgbClr val="073E87"/>
                </a:solidFill>
              </a:rPr>
              <a:t> и выражает не действительное событие, а </a:t>
            </a:r>
            <a:r>
              <a:rPr lang="ru-RU" b="1" dirty="0">
                <a:solidFill>
                  <a:srgbClr val="073E87"/>
                </a:solidFill>
              </a:rPr>
              <a:t>идеальное</a:t>
            </a:r>
            <a:r>
              <a:rPr lang="ru-RU" dirty="0">
                <a:solidFill>
                  <a:srgbClr val="073E87"/>
                </a:solidFill>
              </a:rPr>
              <a:t>, то есть представляемое существует только в мысли говорящего. Такие глаголы не имеют значения времени.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5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4584D3">
                    <a:lumMod val="50000"/>
                  </a:srgbClr>
                </a:solidFill>
                <a:latin typeface="Arial"/>
                <a:ea typeface="+mj-ea"/>
                <a:cs typeface="+mj-cs"/>
              </a:rPr>
              <a:t>Формы наклонения глагола передают различное отношение действия к действительности.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7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52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690336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+mj-lt"/>
              </a:rPr>
              <a:t>   </a:t>
            </a:r>
            <a:r>
              <a:rPr lang="ru-RU" sz="2800" b="1" i="1" dirty="0" smtClean="0">
                <a:solidFill>
                  <a:srgbClr val="002060"/>
                </a:solidFill>
                <a:latin typeface="+mj-lt"/>
              </a:rPr>
              <a:t>Сказуемое</a:t>
            </a:r>
            <a:r>
              <a:rPr lang="ru-RU" sz="2800" b="1" i="1" dirty="0">
                <a:solidFill>
                  <a:srgbClr val="002060"/>
                </a:solidFill>
                <a:latin typeface="+mj-lt"/>
              </a:rPr>
              <a:t>, </a:t>
            </a:r>
            <a:endParaRPr lang="ru-RU" sz="2800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+mj-lt"/>
              </a:rPr>
              <a:t>выраженное </a:t>
            </a:r>
            <a:r>
              <a:rPr lang="ru-RU" sz="2800" b="1" i="1" dirty="0">
                <a:solidFill>
                  <a:srgbClr val="002060"/>
                </a:solidFill>
                <a:latin typeface="+mj-lt"/>
              </a:rPr>
              <a:t>одним глаголом в форме какого-либо наклонения (изъявительного, повелительного, условного), называется </a:t>
            </a:r>
            <a:endParaRPr lang="ru-RU" sz="2800" b="1" i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+mj-lt"/>
              </a:rPr>
              <a:t>простым </a:t>
            </a:r>
            <a:r>
              <a:rPr lang="ru-RU" sz="2800" b="1" i="1" dirty="0">
                <a:solidFill>
                  <a:srgbClr val="C00000"/>
                </a:solidFill>
                <a:latin typeface="+mj-lt"/>
              </a:rPr>
              <a:t>глагольным </a:t>
            </a:r>
            <a:r>
              <a:rPr lang="ru-RU" sz="2800" b="1" i="1" dirty="0" smtClean="0">
                <a:solidFill>
                  <a:srgbClr val="C00000"/>
                </a:solidFill>
                <a:latin typeface="+mj-lt"/>
              </a:rPr>
              <a:t>сказуемым</a:t>
            </a:r>
            <a:endParaRPr lang="ru-RU" sz="2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7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815</TotalTime>
  <Words>740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  <vt:variant>
        <vt:lpstr>Произвольные показы</vt:lpstr>
      </vt:variant>
      <vt:variant>
        <vt:i4>1</vt:i4>
      </vt:variant>
    </vt:vector>
  </HeadingPairs>
  <TitlesOfParts>
    <vt:vector size="19" baseType="lpstr">
      <vt:lpstr>Волна</vt:lpstr>
      <vt:lpstr>Презентация PowerPoint</vt:lpstr>
      <vt:lpstr>Цель урока:</vt:lpstr>
      <vt:lpstr>Сказуемое бывает:</vt:lpstr>
      <vt:lpstr>Чем выражено сказуемое в предложениях первого столбика?</vt:lpstr>
      <vt:lpstr> Сказуемое выражено:  Правда требует стойкости. (М.Пришвин)  - изъявител.накл., наст. врем.  Научись сперва добрым нравам, а затем мудрости. (Сенека) - повелит. накл. </vt:lpstr>
      <vt:lpstr>Определим грамматическое значение сказуемого в предложениях</vt:lpstr>
      <vt:lpstr>Определим грамматическое значение сказуемого в предложениях</vt:lpstr>
      <vt:lpstr>Презентация PowerPoint</vt:lpstr>
      <vt:lpstr>Презентация PowerPoint</vt:lpstr>
      <vt:lpstr>  Задание 1. Подчеркните  глаголы – сказуемые. Определите их наклонение и время. Какие это сказуемые? </vt:lpstr>
      <vt:lpstr>Это простое глагольное сказуемое</vt:lpstr>
      <vt:lpstr>Задание 2. Спишите текст, согласуя сказуемые с подлежащими и дописывая нужные окончания. Укажите их общие грамматические значения.</vt:lpstr>
      <vt:lpstr>Проверим</vt:lpstr>
      <vt:lpstr>Сказуемые согласуются с подлежащими в</vt:lpstr>
      <vt:lpstr>Подведём итог. Какое сказуемое называется простым глагольным сказуемым?</vt:lpstr>
      <vt:lpstr>Литература</vt:lpstr>
      <vt:lpstr>Презентация PowerPoint</vt:lpstr>
      <vt:lpstr>Произвольный показ 1,4,5,3,2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User</dc:creator>
  <cp:lastModifiedBy>User</cp:lastModifiedBy>
  <cp:revision>67</cp:revision>
  <dcterms:created xsi:type="dcterms:W3CDTF">2013-10-20T05:23:23Z</dcterms:created>
  <dcterms:modified xsi:type="dcterms:W3CDTF">2013-12-15T09:55:04Z</dcterms:modified>
</cp:coreProperties>
</file>