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7" r:id="rId2"/>
    <p:sldId id="268" r:id="rId3"/>
    <p:sldId id="263" r:id="rId4"/>
    <p:sldId id="257" r:id="rId5"/>
    <p:sldId id="258" r:id="rId6"/>
    <p:sldId id="259" r:id="rId7"/>
    <p:sldId id="270" r:id="rId8"/>
    <p:sldId id="260" r:id="rId9"/>
    <p:sldId id="261" r:id="rId10"/>
    <p:sldId id="265" r:id="rId11"/>
    <p:sldId id="266" r:id="rId12"/>
    <p:sldId id="269" r:id="rId13"/>
    <p:sldId id="262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7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A90611-1459-4FDD-B449-6EEB9B5FC661}" type="datetimeFigureOut">
              <a:rPr lang="ru-RU"/>
              <a:pPr>
                <a:defRPr/>
              </a:pPr>
              <a:t>07.02.2013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15DAFB1-61AF-44D0-BCA4-733B2CED45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5C3E2-908F-484A-B17E-59F871D89304}" type="datetimeFigureOut">
              <a:rPr lang="ru-RU"/>
              <a:pPr>
                <a:defRPr/>
              </a:pPr>
              <a:t>07.02.2013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B767B-BFBA-4AC5-B6E0-6A5A68C0C5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FD3C-A4AE-4D4B-92A6-6966D684A82E}" type="datetimeFigureOut">
              <a:rPr lang="ru-RU"/>
              <a:pPr>
                <a:defRPr/>
              </a:pPr>
              <a:t>07.02.2013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D05F8-A4A9-4F87-AB99-8DD6E3DAD2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F411F-8C62-4C29-9A07-1560CE746ED7}" type="datetimeFigureOut">
              <a:rPr lang="ru-RU"/>
              <a:pPr>
                <a:defRPr/>
              </a:pPr>
              <a:t>07.02.2013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AE8D-8ADF-4361-B9E4-F9261AF218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FA9220-827A-4CFF-907B-FDBA16905B2C}" type="datetimeFigureOut">
              <a:rPr lang="ru-RU"/>
              <a:pPr>
                <a:defRPr/>
              </a:pPr>
              <a:t>07.02.2013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734E69-B432-4B8F-BD7A-5F8DFAF93B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798969-88A3-4708-B2FE-450B25AC8685}" type="datetimeFigureOut">
              <a:rPr lang="ru-RU"/>
              <a:pPr>
                <a:defRPr/>
              </a:pPr>
              <a:t>07.02.2013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6D48FA-12F6-430D-BA0F-C5A2E3C3F7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4F6E4F-0B97-4BC0-8FFD-CADFB767084F}" type="datetimeFigureOut">
              <a:rPr lang="ru-RU"/>
              <a:pPr>
                <a:defRPr/>
              </a:pPr>
              <a:t>07.02.2013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EABD1F-19CE-4DFD-B211-FBC3F93819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216946-2EC9-4A9E-9E77-38C155430E2A}" type="datetimeFigureOut">
              <a:rPr lang="ru-RU"/>
              <a:pPr>
                <a:defRPr/>
              </a:pPr>
              <a:t>07.02.2013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22CBFD-C34E-493C-BDAD-71D84C2F0D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15B82-AB0F-4E6C-A503-D616432B8F3F}" type="datetimeFigureOut">
              <a:rPr lang="ru-RU"/>
              <a:pPr>
                <a:defRPr/>
              </a:pPr>
              <a:t>07.02.2013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FDD44-9598-4AA7-B40E-1AE144A004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F0EDDC-C4A2-48D5-A584-059EFEE0E30D}" type="datetimeFigureOut">
              <a:rPr lang="ru-RU"/>
              <a:pPr>
                <a:defRPr/>
              </a:pPr>
              <a:t>07.02.2013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B0862C-6267-467C-AC47-BD63CA2BF6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076899-2656-4BC6-9672-5FF95EB77D85}" type="datetimeFigureOut">
              <a:rPr lang="ru-RU"/>
              <a:pPr>
                <a:defRPr/>
              </a:pPr>
              <a:t>07.02.2013</a:t>
            </a:fld>
            <a:endParaRPr lang="ru-RU" dirty="0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8CD5A91-318F-472B-9A15-12F2014761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10A8156-FEA4-4FC0-94E4-81B77D95E22F}" type="datetimeFigureOut">
              <a:rPr lang="ru-RU"/>
              <a:pPr>
                <a:defRPr/>
              </a:pPr>
              <a:t>07.02.2013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7CDF60-C5A6-4884-AE68-2AE2EA4377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30" r:id="rId4"/>
    <p:sldLayoutId id="2147483831" r:id="rId5"/>
    <p:sldLayoutId id="2147483832" r:id="rId6"/>
    <p:sldLayoutId id="2147483826" r:id="rId7"/>
    <p:sldLayoutId id="2147483833" r:id="rId8"/>
    <p:sldLayoutId id="2147483834" r:id="rId9"/>
    <p:sldLayoutId id="2147483825" r:id="rId10"/>
    <p:sldLayoutId id="214748382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3314" name="Содержимое 3" descr="6a00e551497e0b883400e553e6eef28834-800wi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6000" smtClean="0"/>
              <a:t>Самый надежный способ воспитания – это убеждение.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u="sng" dirty="0" smtClean="0"/>
              <a:t>Вывод:</a:t>
            </a:r>
            <a:endParaRPr lang="ru-RU" sz="7200" u="sng" dirty="0"/>
          </a:p>
        </p:txBody>
      </p:sp>
      <p:pic>
        <p:nvPicPr>
          <p:cNvPr id="24580" name="Рисунок 3" descr="400_F_14258220_R1hTAMmxCYrw0mxVgigeAgKqLBTDhzH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4572000"/>
            <a:ext cx="228600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Рисунок 4" descr="7222572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4649788"/>
            <a:ext cx="2357437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Рисунок 5" descr="1098286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429125"/>
            <a:ext cx="306387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4000" dirty="0" smtClean="0"/>
              <a:t>                       разговаривайте со своим ребенком, ищите примеры подтверждения своих мыслей, будьте тактичны, убеждая его в неправоте. Тогда ваши мысли станут его мыслями, ваши стремления станут его стремлениями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 </a:t>
            </a:r>
            <a:r>
              <a:rPr lang="ru-RU" sz="7200" dirty="0" smtClean="0"/>
              <a:t>Для этого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9600" smtClean="0"/>
              <a:t> Спасибо за внимание.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00660"/>
          </a:xfrm>
        </p:spPr>
        <p:txBody>
          <a:bodyPr numCol="2"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1508" name="Рисунок 3" descr="0906282bd7028a37da051f57a491a8a3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3714750"/>
            <a:ext cx="2500313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40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8229600" cy="7858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3556" name="Picture 4" descr="Frangipani Flow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3500438"/>
            <a:ext cx="3816350" cy="2862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dirty="0" smtClean="0"/>
              <a:t>Поощрение и наказание</a:t>
            </a:r>
            <a:endParaRPr lang="ru-RU" sz="9600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ru-RU" sz="4000" smtClean="0"/>
          </a:p>
          <a:p>
            <a:pPr>
              <a:buFont typeface="Wingdings" pitchFamily="2" charset="2"/>
              <a:buChar char="v"/>
            </a:pPr>
            <a:r>
              <a:rPr lang="ru-RU" sz="4000" smtClean="0"/>
              <a:t>Без корня и трава не растет.</a:t>
            </a:r>
          </a:p>
          <a:p>
            <a:pPr>
              <a:buFont typeface="Wingdings" pitchFamily="2" charset="2"/>
              <a:buNone/>
            </a:pPr>
            <a:endParaRPr lang="ru-RU" sz="4000" smtClean="0"/>
          </a:p>
          <a:p>
            <a:pPr>
              <a:buFont typeface="Wingdings" pitchFamily="2" charset="2"/>
              <a:buChar char="v"/>
            </a:pPr>
            <a:r>
              <a:rPr lang="ru-RU" sz="4000" smtClean="0"/>
              <a:t>Не мы на детей похожи, а они на нас. </a:t>
            </a:r>
          </a:p>
          <a:p>
            <a:pPr algn="just">
              <a:buFont typeface="Wingdings 3" pitchFamily="18" charset="2"/>
              <a:buNone/>
            </a:pPr>
            <a:endParaRPr lang="ru-RU" sz="40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2532" name="Рисунок 4" descr="ьло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60350"/>
            <a:ext cx="223202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ru-RU" sz="4400" smtClean="0"/>
              <a:t>-за учебу;</a:t>
            </a:r>
          </a:p>
          <a:p>
            <a:pPr>
              <a:buFont typeface="Wingdings 3" pitchFamily="18" charset="2"/>
              <a:buNone/>
            </a:pPr>
            <a:r>
              <a:rPr lang="ru-RU" sz="4400" smtClean="0"/>
              <a:t>-за домашнюю работу;</a:t>
            </a:r>
          </a:p>
          <a:p>
            <a:pPr>
              <a:buFont typeface="Wingdings 3" pitchFamily="18" charset="2"/>
              <a:buNone/>
            </a:pPr>
            <a:r>
              <a:rPr lang="ru-RU" sz="4400" smtClean="0"/>
              <a:t>-за хорошие поступки;</a:t>
            </a:r>
          </a:p>
          <a:p>
            <a:pPr>
              <a:buFont typeface="Wingdings 3" pitchFamily="18" charset="2"/>
              <a:buNone/>
            </a:pPr>
            <a:r>
              <a:rPr lang="ru-RU" sz="4400" smtClean="0"/>
              <a:t>-за выполнение поручений;</a:t>
            </a:r>
          </a:p>
          <a:p>
            <a:pPr>
              <a:buFont typeface="Wingdings 3" pitchFamily="18" charset="2"/>
              <a:buNone/>
            </a:pPr>
            <a:r>
              <a:rPr lang="ru-RU" sz="4400" smtClean="0"/>
              <a:t>-за то, что похвалил учитель…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u="sng" dirty="0" smtClean="0">
                <a:solidFill>
                  <a:schemeClr val="tx1"/>
                </a:solidFill>
              </a:rPr>
              <a:t>За что мы поощряем ребенка?</a:t>
            </a:r>
            <a:endParaRPr lang="ru-RU" sz="40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48237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5400" dirty="0" smtClean="0"/>
              <a:t>-добрым словом;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5400" dirty="0" smtClean="0"/>
              <a:t>-подарком;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5400" dirty="0" smtClean="0"/>
              <a:t>-деньгами;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5400" dirty="0" smtClean="0"/>
              <a:t>-разрешением запретного для этого возраста. 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u="sng" dirty="0" smtClean="0">
                <a:solidFill>
                  <a:schemeClr val="tx1"/>
                </a:solidFill>
              </a:rPr>
              <a:t>Как можно поощрить ребенка?</a:t>
            </a:r>
            <a:endParaRPr lang="ru-RU" sz="4000" u="sng" dirty="0">
              <a:solidFill>
                <a:schemeClr val="tx1"/>
              </a:solidFill>
            </a:endParaRPr>
          </a:p>
        </p:txBody>
      </p:sp>
      <p:pic>
        <p:nvPicPr>
          <p:cNvPr id="16388" name="Рисунок 3" descr="child-vosp-03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2214563"/>
            <a:ext cx="2668587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478631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Благодарят     68%</a:t>
            </a:r>
          </a:p>
          <a:p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Хвалят, одобряют    16%</a:t>
            </a:r>
          </a:p>
          <a:p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Дарят подарки   56%</a:t>
            </a:r>
          </a:p>
          <a:p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Дают деньги    28%</a:t>
            </a:r>
          </a:p>
          <a:p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Компьютер  20%</a:t>
            </a:r>
          </a:p>
          <a:p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Общение с друзьями  8%</a:t>
            </a:r>
          </a:p>
          <a:p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Разрешают гулять 16%</a:t>
            </a:r>
          </a:p>
          <a:p>
            <a:pPr>
              <a:buFont typeface="Wingdings 3" pitchFamily="18" charset="2"/>
              <a:buNone/>
            </a:pPr>
            <a:endParaRPr lang="ru-RU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ru-RU" sz="24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ru-RU" sz="24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325" y="339725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solidFill>
                  <a:schemeClr val="tx1"/>
                </a:solidFill>
              </a:rPr>
              <a:t>Из анкеты ваших детей:</a:t>
            </a:r>
            <a:endParaRPr lang="ru-RU" u="sng" dirty="0">
              <a:solidFill>
                <a:schemeClr val="tx1"/>
              </a:solidFill>
            </a:endParaRPr>
          </a:p>
        </p:txBody>
      </p:sp>
      <p:pic>
        <p:nvPicPr>
          <p:cNvPr id="17412" name="Рисунок 3" descr="rubric_issue_1572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4714875"/>
            <a:ext cx="2357438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4" descr="0_b430_49fb3b77_XL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4572000"/>
            <a:ext cx="25717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5" descr="full_1_1_1_1_1_1_1_1_1_Krizi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4286250"/>
            <a:ext cx="2714625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u="sng" dirty="0" smtClean="0"/>
              <a:t>Вывод</a:t>
            </a:r>
            <a:r>
              <a:rPr lang="ru-RU" sz="6000" b="1" dirty="0" smtClean="0"/>
              <a:t> : надежный способ поощрения – одобрение, похвала.</a:t>
            </a:r>
            <a:r>
              <a:rPr lang="ru-RU" sz="6000" dirty="0" smtClean="0"/>
              <a:t> </a:t>
            </a:r>
          </a:p>
          <a:p>
            <a:endParaRPr lang="ru-RU" sz="6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6000" smtClean="0"/>
              <a:t>- за плохую учебу;</a:t>
            </a:r>
          </a:p>
          <a:p>
            <a:pPr>
              <a:buFont typeface="Wingdings 3" pitchFamily="18" charset="2"/>
              <a:buNone/>
            </a:pPr>
            <a:r>
              <a:rPr lang="ru-RU" sz="6000" smtClean="0"/>
              <a:t>-за невыполненную</a:t>
            </a:r>
          </a:p>
          <a:p>
            <a:pPr>
              <a:buFont typeface="Wingdings 3" pitchFamily="18" charset="2"/>
              <a:buNone/>
            </a:pPr>
            <a:r>
              <a:rPr lang="ru-RU" sz="6000" smtClean="0"/>
              <a:t>  работу; </a:t>
            </a:r>
          </a:p>
          <a:p>
            <a:pPr>
              <a:buFont typeface="Wingdings 3" pitchFamily="18" charset="2"/>
              <a:buNone/>
            </a:pPr>
            <a:r>
              <a:rPr lang="ru-RU" sz="6000" smtClean="0"/>
              <a:t>- за проступки.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solidFill>
                  <a:schemeClr val="tx1"/>
                </a:solidFill>
              </a:rPr>
              <a:t>За что наказываем ребенка?</a:t>
            </a:r>
            <a:endParaRPr lang="ru-RU" u="sng" dirty="0">
              <a:solidFill>
                <a:schemeClr val="tx1"/>
              </a:solidFill>
            </a:endParaRPr>
          </a:p>
        </p:txBody>
      </p:sp>
      <p:pic>
        <p:nvPicPr>
          <p:cNvPr id="19460" name="Рисунок 3" descr="punishmen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3571875"/>
            <a:ext cx="2238375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>
              <a:buClrTx/>
              <a:buFont typeface="Arial" charset="0"/>
              <a:buChar char="•"/>
            </a:pPr>
            <a:r>
              <a:rPr lang="ru-RU" sz="2800" smtClean="0"/>
              <a:t>Запрет игры на компьютере  60%</a:t>
            </a:r>
          </a:p>
          <a:p>
            <a:pPr>
              <a:buClrTx/>
              <a:buFont typeface="Arial" charset="0"/>
              <a:buChar char="•"/>
            </a:pPr>
            <a:r>
              <a:rPr lang="ru-RU" sz="2800" smtClean="0"/>
              <a:t>Запрет на прогулки  44%</a:t>
            </a:r>
          </a:p>
          <a:p>
            <a:pPr>
              <a:buClrTx/>
              <a:buFont typeface="Arial" charset="0"/>
              <a:buChar char="•"/>
            </a:pPr>
            <a:r>
              <a:rPr lang="ru-RU" sz="2800" smtClean="0"/>
              <a:t>Ругают 32%</a:t>
            </a:r>
          </a:p>
          <a:p>
            <a:pPr>
              <a:buClrTx/>
              <a:buFont typeface="Arial" charset="0"/>
              <a:buChar char="•"/>
            </a:pPr>
            <a:r>
              <a:rPr lang="ru-RU" sz="2800" smtClean="0"/>
              <a:t>Беседа с ребенком  12% </a:t>
            </a:r>
          </a:p>
          <a:p>
            <a:pPr>
              <a:buClrTx/>
              <a:buFont typeface="Arial" charset="0"/>
              <a:buChar char="•"/>
            </a:pPr>
            <a:r>
              <a:rPr lang="ru-RU" sz="2800" smtClean="0"/>
              <a:t>Укоризненный взгляд  12%</a:t>
            </a:r>
          </a:p>
          <a:p>
            <a:pPr>
              <a:buClrTx/>
              <a:buFont typeface="Arial" charset="0"/>
              <a:buChar char="•"/>
            </a:pPr>
            <a:r>
              <a:rPr lang="ru-RU" sz="2800" smtClean="0"/>
              <a:t>Молчание родителей  12%</a:t>
            </a:r>
          </a:p>
          <a:p>
            <a:pPr>
              <a:buClrTx/>
              <a:buFont typeface="Arial" charset="0"/>
              <a:buChar char="•"/>
            </a:pPr>
            <a:r>
              <a:rPr lang="ru-RU" sz="2800" smtClean="0"/>
              <a:t>Физическое наказание 8%</a:t>
            </a:r>
          </a:p>
          <a:p>
            <a:pPr>
              <a:buClrTx/>
              <a:buFont typeface="Arial" charset="0"/>
              <a:buChar char="•"/>
            </a:pPr>
            <a:r>
              <a:rPr lang="ru-RU" sz="2800" smtClean="0"/>
              <a:t>Трудом  16%</a:t>
            </a:r>
          </a:p>
          <a:p>
            <a:pPr>
              <a:buClrTx/>
              <a:buFont typeface="Arial" charset="0"/>
              <a:buNone/>
            </a:pPr>
            <a:endParaRPr lang="ru-RU" sz="28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solidFill>
                  <a:schemeClr val="tx1"/>
                </a:solidFill>
              </a:rPr>
              <a:t>Как можно наказать ребенка?</a:t>
            </a:r>
            <a:endParaRPr lang="ru-RU" u="sng" dirty="0">
              <a:solidFill>
                <a:schemeClr val="tx1"/>
              </a:solidFill>
            </a:endParaRPr>
          </a:p>
        </p:txBody>
      </p:sp>
      <p:pic>
        <p:nvPicPr>
          <p:cNvPr id="20484" name="Рисунок 3" descr="1280899772_1280817608_67062_image_lar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4595813"/>
            <a:ext cx="3394075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4" descr="__-________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1052513"/>
            <a:ext cx="227488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Рисунок 5" descr="149193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4217988"/>
            <a:ext cx="3286125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229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Презентация PowerPoint</vt:lpstr>
      <vt:lpstr>Поощрение и наказание</vt:lpstr>
      <vt:lpstr>Презентация PowerPoint</vt:lpstr>
      <vt:lpstr>За что мы поощряем ребенка?</vt:lpstr>
      <vt:lpstr>Как можно поощрить ребенка?</vt:lpstr>
      <vt:lpstr>Из анкеты ваших детей:</vt:lpstr>
      <vt:lpstr>Презентация PowerPoint</vt:lpstr>
      <vt:lpstr>За что наказываем ребенка?</vt:lpstr>
      <vt:lpstr>Как можно наказать ребенка?</vt:lpstr>
      <vt:lpstr>Вывод:</vt:lpstr>
      <vt:lpstr> Для этого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Поощрение и наказание</dc:title>
  <dc:creator>0110</dc:creator>
  <cp:lastModifiedBy>user</cp:lastModifiedBy>
  <cp:revision>34</cp:revision>
  <dcterms:created xsi:type="dcterms:W3CDTF">2011-02-13T03:23:51Z</dcterms:created>
  <dcterms:modified xsi:type="dcterms:W3CDTF">2013-02-07T11:10:08Z</dcterms:modified>
</cp:coreProperties>
</file>