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988D0-3595-4918-AA86-835040B32A32}" type="datetimeFigureOut">
              <a:rPr lang="ru-RU" smtClean="0"/>
              <a:t>01.11.2014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7FDD7F-98D0-460D-BD30-45A1C4B4C77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CFD96BC-F925-46C4-BBDE-162FAEA84688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57313"/>
            <a:ext cx="8229600" cy="10001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Педсовет: «Влияние мирового культурного пространства на воспитание учащихся»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50" y="2571750"/>
            <a:ext cx="8401050" cy="3554413"/>
          </a:xfrm>
        </p:spPr>
        <p:txBody>
          <a:bodyPr rtlCol="0">
            <a:normAutofit fontScale="92500" lnSpcReduction="10000"/>
          </a:bodyPr>
          <a:lstStyle/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Школа - святыня и надежда народа. В школе учат не только читать, писать, думать, познавать окружающий мир и богатства науки и искусства. В школе учат жить. В школе учатся жить. Школа - это духовная колыбель народа. Без школы у народа нет будущего. Чем больше мудрости, тем блистательнее его будущее. В школе живет многовековая культура нации. Школа всегда будет важнейшим очагом мудрости народа", - писал В.А. Сухомлинский</a:t>
            </a:r>
            <a:r>
              <a:rPr lang="ru-RU" dirty="0" smtClean="0"/>
              <a:t>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2052" name="Рисунок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" y="285750"/>
            <a:ext cx="7786687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9" descr="D:\Documents and Settings\МаксиМ\Мои документы\Мои рисунки\Изображение\Изображение 0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1002199">
            <a:off x="6019800" y="3736975"/>
            <a:ext cx="1560513" cy="185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Рисунок 8" descr="D:\Documents and Settings\МаксиМ\Мои документы\Мои рисунки\Изображение\Изображение 05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1944785">
            <a:off x="1004888" y="3952875"/>
            <a:ext cx="1485900" cy="205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Заголовок 1"/>
          <p:cNvSpPr>
            <a:spLocks noGrp="1"/>
          </p:cNvSpPr>
          <p:nvPr>
            <p:ph type="title"/>
          </p:nvPr>
        </p:nvSpPr>
        <p:spPr>
          <a:xfrm>
            <a:off x="214313" y="274638"/>
            <a:ext cx="3643312" cy="3511550"/>
          </a:xfrm>
        </p:spPr>
        <p:txBody>
          <a:bodyPr/>
          <a:lstStyle/>
          <a:p>
            <a:pPr algn="just" eaLnBrk="1" hangingPunct="1"/>
            <a:r>
              <a:rPr lang="ru-RU" sz="2000" i="1" smtClean="0">
                <a:latin typeface="Times New Roman" pitchFamily="18" charset="0"/>
                <a:cs typeface="Times New Roman" pitchFamily="18" charset="0"/>
              </a:rPr>
              <a:t>2.Экологическое</a:t>
            </a:r>
            <a:br>
              <a:rPr lang="ru-RU" sz="2000" i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smtClean="0">
                <a:latin typeface="Times New Roman" pitchFamily="18" charset="0"/>
                <a:cs typeface="Times New Roman" pitchFamily="18" charset="0"/>
              </a:rPr>
              <a:t>просвещение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- разработка мероприятий, способствующих распространению знаний о природе и необходимости её охраны. В этом направлении предполагается работа  над рефератами, сообщениями по различным темам на уроке, выпуске различного рода листовок.</a:t>
            </a:r>
          </a:p>
        </p:txBody>
      </p:sp>
      <p:sp>
        <p:nvSpPr>
          <p:cNvPr id="11269" name="Содержимое 2"/>
          <p:cNvSpPr>
            <a:spLocks noGrp="1"/>
          </p:cNvSpPr>
          <p:nvPr>
            <p:ph idx="1"/>
          </p:nvPr>
        </p:nvSpPr>
        <p:spPr>
          <a:xfrm>
            <a:off x="3786188" y="357188"/>
            <a:ext cx="4900612" cy="5768975"/>
          </a:xfrm>
        </p:spPr>
        <p:txBody>
          <a:bodyPr/>
          <a:lstStyle/>
          <a:p>
            <a:pPr algn="just" eaLnBrk="1" hangingPunct="1">
              <a:buFont typeface="Arial" charset="0"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     «Значение диких животных Тульской области и их охрана», «Среда обитания и здоровье населения Тульской области», «Влияние экологических факторов на население Тульской области», «Промышленные предприятия города Тулы и экология», «Лекарственные растения Тульской области» и др.</a:t>
            </a:r>
          </a:p>
        </p:txBody>
      </p:sp>
      <p:pic>
        <p:nvPicPr>
          <p:cNvPr id="11270" name="Рисунок 5" descr="D:\Documents and Settings\МаксиМ\Мои документы\Мои рисунки\Изображение\Изображение 05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14500" y="3929063"/>
            <a:ext cx="1500188" cy="199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Рисунок 6" descr="D:\Documents and Settings\МаксиМ\Мои документы\Мои рисунки\Изображение\Изображение 05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118023">
            <a:off x="6983413" y="4060825"/>
            <a:ext cx="1589087" cy="194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Рисунок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57625" y="3357563"/>
            <a:ext cx="1924050" cy="195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Documents and Settings\МаксиМ\Мои документы\Мои рисунки\Изображение\Изображение 0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38" y="2000250"/>
            <a:ext cx="2428875" cy="232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Содержимое 4" descr="D:\Documents and Settings\МаксиМ\Мои документы\Мои рисунки\Изображение\Изображение 047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929188" y="357188"/>
            <a:ext cx="3786187" cy="250031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114675" cy="3011487"/>
          </a:xfrm>
        </p:spPr>
        <p:txBody>
          <a:bodyPr rtlCol="0">
            <a:normAutofit fontScale="90000"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уроках биологии</a:t>
            </a:r>
            <a:b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мы практикуем выпуск медицинских листовок при изучении таких тем, как иммунитет в 8 классе,</a:t>
            </a:r>
            <a:b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бактерии в 6, на уроках </a:t>
            </a:r>
            <a:b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природоведения ребята оформляют листовки в защиту природы.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2293" name="Рисунок 3" descr="D:\Documents and Settings\МаксиМ\Мои документы\Мои рисунки\Изображение\Изображение 0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8" y="3929063"/>
            <a:ext cx="3286125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3" descr="D:\Documents and Settings\МаксиМ\Мои документы\Мои рисунки\Изображение\Изображение 04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99025" y="3205163"/>
            <a:ext cx="4005263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114675" cy="2297112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2643188"/>
            <a:ext cx="5972175" cy="3482975"/>
          </a:xfrm>
        </p:spPr>
        <p:txBody>
          <a:bodyPr rtlCol="0">
            <a:normAutofit fontScale="25000" lnSpcReduction="20000"/>
          </a:bodyPr>
          <a:lstStyle/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8000" i="1" dirty="0" smtClean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8000" i="1" dirty="0" smtClean="0">
                <a:latin typeface="Times New Roman" pitchFamily="18" charset="0"/>
                <a:cs typeface="Times New Roman" pitchFamily="18" charset="0"/>
              </a:rPr>
              <a:t>     3.Учебно-исследовательская деятельность 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детей на уроках. В 6 классе программный материал предполагает достаточно большое количество лабораторных работ по изучению условий и сроков прорастания семян, определения их всхожести, строение корня. Стебля корневищ, развитие почек и др. В 7 классе дети изучают экологию животных различных систематических групп, а в  старших классах - изучают биотические и абиотические факторы среды обитания, дают описание экологических систем, определяют антропогенный фактор.</a:t>
            </a:r>
            <a:endParaRPr lang="ru-RU" sz="8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8625" y="285750"/>
            <a:ext cx="3143250" cy="2286000"/>
          </a:xfrm>
        </p:spPr>
      </p:pic>
      <p:pic>
        <p:nvPicPr>
          <p:cNvPr id="13317" name="Рисунок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25" y="3286125"/>
            <a:ext cx="1928813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Рисунок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688" y="285750"/>
            <a:ext cx="200025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Рисунок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3" y="928688"/>
            <a:ext cx="942975" cy="14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75" y="274638"/>
            <a:ext cx="6829425" cy="1654175"/>
          </a:xfrm>
        </p:spPr>
        <p:txBody>
          <a:bodyPr rtlCol="0">
            <a:normAutofit fontScale="90000"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«Экологическая культура – одно из условий формирования зрелой личности учащихся»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Курошина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Е.Н., учитель биологии</a:t>
            </a:r>
            <a:endParaRPr lang="ru-RU" sz="2800" dirty="0"/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457200" y="2500313"/>
            <a:ext cx="8229600" cy="3625850"/>
          </a:xfrm>
        </p:spPr>
        <p:txBody>
          <a:bodyPr/>
          <a:lstStyle/>
          <a:p>
            <a:pPr algn="just" eaLnBrk="1" hangingPunct="1">
              <a:buFont typeface="Arial" charset="0"/>
              <a:buNone/>
            </a:pPr>
            <a:r>
              <a:rPr lang="ru-RU" sz="2600" smtClean="0">
                <a:latin typeface="Times New Roman" pitchFamily="18" charset="0"/>
                <a:cs typeface="Times New Roman" pitchFamily="18" charset="0"/>
              </a:rPr>
              <a:t>   «Нынешнее состояние любого государства, общества, нации – это, прежде всего, его экологическое состояние. Так оно и есть, тем более, если под экологией понимать не только состояние среды обитания природной, но среды и общественной, и государственной. Общество создает личность, а личность создает общество»</a:t>
            </a:r>
          </a:p>
          <a:p>
            <a:pPr algn="just" eaLnBrk="1" hangingPunct="1">
              <a:buFont typeface="Arial" charset="0"/>
              <a:buNone/>
            </a:pPr>
            <a:r>
              <a:rPr lang="ru-RU" sz="2600" smtClean="0">
                <a:latin typeface="Times New Roman" pitchFamily="18" charset="0"/>
                <a:cs typeface="Times New Roman" pitchFamily="18" charset="0"/>
              </a:rPr>
              <a:t>                                                        Сергей Залыгин </a:t>
            </a:r>
          </a:p>
          <a:p>
            <a:pPr eaLnBrk="1" hangingPunct="1"/>
            <a:endParaRPr lang="ru-RU" smtClean="0"/>
          </a:p>
        </p:txBody>
      </p:sp>
      <p:pic>
        <p:nvPicPr>
          <p:cNvPr id="3076" name="Рисунок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500063"/>
            <a:ext cx="16764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457200" y="500063"/>
            <a:ext cx="8229600" cy="2143125"/>
          </a:xfrm>
        </p:spPr>
        <p:txBody>
          <a:bodyPr/>
          <a:lstStyle/>
          <a:p>
            <a:pPr eaLnBrk="1" hangingPunct="1"/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"Человек, овладевший экологической культурой, подчиняет все виды своей деятельности требованиям рационального природопользования, заботится об улучшении окружающей среды, не допуская её разрушения и загрязнения…”                                                     </a:t>
            </a:r>
            <a:br>
              <a:rPr lang="ru-RU" sz="24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А.А.Плешаков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71750"/>
            <a:ext cx="5900738" cy="3554413"/>
          </a:xfrm>
        </p:spPr>
        <p:txBody>
          <a:bodyPr rtlCol="0">
            <a:normAutofit fontScale="85000" lnSpcReduction="10000"/>
          </a:bodyPr>
          <a:lstStyle/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  Тот или иной уровень экологической культуры – есть результат воспитания, главной функцией которого является подготовка подрастающего поколения к жизни в этом мире, а для этого оно (подрастающее поколение) должно  знать этот мир, овладеть системой нравственных норм по отношению к нему, в том числе и к природе. Воспитание экологической культуры учащихся - сейчас одна из важнейших задач общества и образования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Рисунок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50" y="3500438"/>
            <a:ext cx="1666875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1571625" y="142875"/>
            <a:ext cx="5786438" cy="142875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71688"/>
            <a:ext cx="8229600" cy="4054475"/>
          </a:xfrm>
        </p:spPr>
        <p:txBody>
          <a:bodyPr rtlCol="0">
            <a:normAutofit fontScale="25000" lnSpcReduction="20000"/>
          </a:bodyPr>
          <a:lstStyle/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9600" i="1" dirty="0" smtClean="0">
                <a:latin typeface="Times New Roman" pitchFamily="18" charset="0"/>
                <a:cs typeface="Times New Roman" pitchFamily="18" charset="0"/>
              </a:rPr>
              <a:t>Цель формирования экологической 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культуры школьников состоит в воспитании  разносторонне развитой, нравственно зрелой, творческой личности учащегося, формировании у него ответственного, бережного отношения к природе. Участвуя в формировании экологической культуры учащихся, мы с вами вносим посильный вклад в воспитание граждански зрелой личности. А что подразумевается под этим, наверное, нам в общих чертах понятно. Мы содействуем воспитанию человека, сознающего свою личную ответственность за среду обитания, за все ее составляющие от малого ручейка, впадающего в реку </a:t>
            </a:r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Упа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или Воронка,  до известного во всем мире озера Байкал, от березовой рощицы в </a:t>
            </a:r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Белоусовском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парке  до заповедников созданных на нашей планете.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sz="8000" dirty="0" smtClean="0">
                <a:latin typeface="Times New Roman" pitchFamily="18" charset="0"/>
                <a:cs typeface="Times New Roman" pitchFamily="18" charset="0"/>
              </a:rPr>
            </a:br>
            <a:endParaRPr lang="ru-RU" sz="8000" dirty="0"/>
          </a:p>
        </p:txBody>
      </p:sp>
      <p:pic>
        <p:nvPicPr>
          <p:cNvPr id="5124" name="Рисунок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63" y="214313"/>
            <a:ext cx="7358062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428625" y="2143125"/>
            <a:ext cx="2471738" cy="27146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14688" y="642938"/>
            <a:ext cx="5472112" cy="5483225"/>
          </a:xfrm>
        </p:spPr>
        <p:txBody>
          <a:bodyPr rtlCol="0">
            <a:normAutofit fontScale="85000" lnSpcReduction="20000"/>
          </a:bodyPr>
          <a:lstStyle/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Мы содействуем воспитанию человека, который каждый день проживает так, чтобы завтра не исправлять содеянного сегодня, чтобы планета Земля в недалеком будущем не превратилась в свалку и мертвый пустырь; человека, который приобретенные знания умеет приложить на практике, активно включается в природоохранные акции.  Особое внимание при этом должно быть уделено формированию и закреплению такого качества личности как экологическая ответственность.</a:t>
            </a:r>
            <a:endParaRPr lang="ru-RU" dirty="0"/>
          </a:p>
        </p:txBody>
      </p:sp>
      <p:pic>
        <p:nvPicPr>
          <p:cNvPr id="6148" name="Рисунок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1285875"/>
            <a:ext cx="2643187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 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   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Деятельность по становлению и </a:t>
            </a:r>
            <a:r>
              <a:rPr lang="ru-RU" sz="2700" smtClean="0">
                <a:latin typeface="Times New Roman" pitchFamily="18" charset="0"/>
                <a:cs typeface="Times New Roman" pitchFamily="18" charset="0"/>
              </a:rPr>
              <a:t>развитию экологической культуры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в школе осуществляется по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следующимнаправлениям</a:t>
            </a:r>
            <a:r>
              <a:rPr lang="ru-RU" dirty="0" smtClean="0"/>
              <a:t>: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717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0063" y="285750"/>
            <a:ext cx="8143875" cy="6215063"/>
          </a:xfrm>
        </p:spPr>
      </p:pic>
      <p:sp>
        <p:nvSpPr>
          <p:cNvPr id="5" name="Прямоугольник 4"/>
          <p:cNvSpPr/>
          <p:nvPr/>
        </p:nvSpPr>
        <p:spPr>
          <a:xfrm>
            <a:off x="1214438" y="1000125"/>
            <a:ext cx="6786562" cy="52625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Человека, который каждый день проживает так, чтобы завтра не исправлять содеянного сегодня, чтобы планета Земля в недалеком будущем не превратилась в свалку и мертвый пустырь. Человека, который приобретенные знания умеет приложить на практике, активно включается в природоохранные акции.  Особое внимание при этом должно быть уделено формированию и закреплению такого качества личности как экологическая ответственность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 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   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Деятельность по становлению и развитию экологической культуры в школе осуществляется по следующим направлениям: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819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7188" y="1428750"/>
            <a:ext cx="8286750" cy="5000625"/>
          </a:xfrm>
        </p:spPr>
      </p:pic>
      <p:sp>
        <p:nvSpPr>
          <p:cNvPr id="5" name="Прямоугольник 4"/>
          <p:cNvSpPr/>
          <p:nvPr/>
        </p:nvSpPr>
        <p:spPr>
          <a:xfrm>
            <a:off x="2286000" y="1582738"/>
            <a:ext cx="6357938" cy="41544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Экологическая пропаганда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разработка лозунгов, плакатов, эмблем, призывающих к сохранению окружающей среды, пропаганде здорового образа жизни  для воздействия на широкие массы и в первую очередь на учащихся школ. У нас есть положительные результаты данного вида деятельности, правда,  в последнее время мы стали меньше обращаться к этой стороне экологической работы. Пожалуй, следует вернуться к этой практике заново.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Documents and Settings\МаксиМ\Мои документы\Мои рисунки\Изображение\Изображение 06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 rot="288590">
            <a:off x="357188" y="1214438"/>
            <a:ext cx="2446337" cy="325755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Плакаты, изготовленные учащимися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0" name="Рисунок 9" descr="D:\Documents and Settings\МаксиМ\Мои документы\Мои рисунки\Изображение\Изображение 0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69798">
            <a:off x="365125" y="3621088"/>
            <a:ext cx="2419350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Рисунок 10" descr="D:\Documents and Settings\МаксиМ\Мои документы\Мои рисунки\Изображение\Изображение 0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01353">
            <a:off x="2857500" y="1643063"/>
            <a:ext cx="2324100" cy="293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3" descr="D:\Documents and Settings\МаксиМ\Мои документы\Мои рисунки\Изображение\Изображение 06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5009349">
            <a:off x="5822156" y="678657"/>
            <a:ext cx="2428875" cy="364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4" descr="D:\Documents and Settings\МаксиМ\Мои документы\Мои рисунки\Изображение\Изображение 07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791236">
            <a:off x="5031582" y="3183731"/>
            <a:ext cx="2735262" cy="394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6" descr="D:\Documents and Settings\МаксиМ\Мои документы\Мои рисунки\Изображение\Изображение 07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 rot="5768676">
            <a:off x="1174750" y="636588"/>
            <a:ext cx="2536825" cy="3638550"/>
          </a:xfrm>
        </p:spPr>
      </p:pic>
      <p:sp>
        <p:nvSpPr>
          <p:cNvPr id="10243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400425" cy="939800"/>
          </a:xfrm>
        </p:spPr>
        <p:txBody>
          <a:bodyPr/>
          <a:lstStyle/>
          <a:p>
            <a:pPr eaLnBrk="1" hangingPunct="1"/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Газеты, изготовленные учащимися</a:t>
            </a:r>
          </a:p>
        </p:txBody>
      </p:sp>
      <p:pic>
        <p:nvPicPr>
          <p:cNvPr id="10244" name="Picture 2" descr="D:\Documents and Settings\МаксиМ\Мои документы\Мои рисунки\Изображение\Изображение 0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5073109">
            <a:off x="5842794" y="3201194"/>
            <a:ext cx="2786062" cy="356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719748">
            <a:off x="5314950" y="-82550"/>
            <a:ext cx="3000375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5" descr="D:\Documents and Settings\МаксиМ\Мои документы\Мои рисунки\Изображение\Изображение 08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769605">
            <a:off x="1724820" y="3037681"/>
            <a:ext cx="3001962" cy="357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688</Words>
  <Application>Microsoft Office PowerPoint</Application>
  <PresentationFormat>Экран (4:3)</PresentationFormat>
  <Paragraphs>21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 Педсовет: «Влияние мирового культурного пространства на воспитание учащихся» </vt:lpstr>
      <vt:lpstr>«Экологическая культура – одно из условий формирования зрелой личности учащихся»                          Курошина Е.Н., учитель биологии</vt:lpstr>
      <vt:lpstr> "Человек, овладевший экологической культурой, подчиняет все виды своей деятельности требованиям рационального природопользования, заботится об улучшении окружающей среды, не допуская её разрушения и загрязнения…”                                                                                                                              А.А.Плешаков </vt:lpstr>
      <vt:lpstr>Слайд 4</vt:lpstr>
      <vt:lpstr>Слайд 5</vt:lpstr>
      <vt:lpstr>      Деятельность по становлению и развитию экологической культуры в школе осуществляется по следующимнаправлениям: </vt:lpstr>
      <vt:lpstr>      Деятельность по становлению и развитию экологической культуры в школе осуществляется по следующим направлениям: </vt:lpstr>
      <vt:lpstr>Плакаты, изготовленные учащимися</vt:lpstr>
      <vt:lpstr>Газеты, изготовленные учащимися</vt:lpstr>
      <vt:lpstr>2.Экологическое просвещение - разработка мероприятий, способствующих распространению знаний о природе и необходимости её охраны. В этом направлении предполагается работа  над рефератами, сообщениями по различным темам на уроке, выпуске различного рода листовок.</vt:lpstr>
      <vt:lpstr> На уроках биологии  мы практикуем выпуск медицинских листовок при изучении таких тем, как иммунитет в 8 классе,  бактерии в 6, на уроках  природоведения ребята оформляют листовки в защиту природы.  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Педсовет: «Влияние мирового культурного пространства на воспитание учащихся» </dc:title>
  <dc:creator>максим</dc:creator>
  <cp:lastModifiedBy>максим</cp:lastModifiedBy>
  <cp:revision>1</cp:revision>
  <dcterms:created xsi:type="dcterms:W3CDTF">2014-11-01T15:50:02Z</dcterms:created>
  <dcterms:modified xsi:type="dcterms:W3CDTF">2014-11-01T15:53:10Z</dcterms:modified>
</cp:coreProperties>
</file>