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88" r:id="rId2"/>
  </p:sldMasterIdLst>
  <p:notesMasterIdLst>
    <p:notesMasterId r:id="rId18"/>
  </p:notesMasterIdLst>
  <p:sldIdLst>
    <p:sldId id="273" r:id="rId3"/>
    <p:sldId id="296" r:id="rId4"/>
    <p:sldId id="319" r:id="rId5"/>
    <p:sldId id="306" r:id="rId6"/>
    <p:sldId id="298" r:id="rId7"/>
    <p:sldId id="307" r:id="rId8"/>
    <p:sldId id="305" r:id="rId9"/>
    <p:sldId id="308" r:id="rId10"/>
    <p:sldId id="315" r:id="rId11"/>
    <p:sldId id="317" r:id="rId12"/>
    <p:sldId id="309" r:id="rId13"/>
    <p:sldId id="304" r:id="rId14"/>
    <p:sldId id="313" r:id="rId15"/>
    <p:sldId id="312" r:id="rId16"/>
    <p:sldId id="31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DAE0FE"/>
    <a:srgbClr val="DDDDDD"/>
    <a:srgbClr val="9999FF"/>
    <a:srgbClr val="C0C0C0"/>
    <a:srgbClr val="B2B2B2"/>
    <a:srgbClr val="FF3300"/>
    <a:srgbClr val="0F4524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>
        <p:scale>
          <a:sx n="70" d="100"/>
          <a:sy n="70" d="100"/>
        </p:scale>
        <p:origin x="-1572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EAC7B07-206B-4A93-85A1-C762D12AA603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5142B9-16C7-441B-B7C6-834A2B27B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66B17-5310-4158-AB36-93CED0CDD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CE07-0E43-4422-BAB6-C55622CEC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81B2-A7D1-4A4D-9868-FC3BA9D4A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98647-AF75-4D30-8BA2-D37E0FECB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C26BF-9993-4D85-9233-49A6BA7F3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E1DC-96CF-4B55-A09A-B1896E3BB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546AC-9EE4-4635-B94B-18961F750983}" type="datetimeFigureOut">
              <a:rPr lang="ru-RU" smtClean="0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B52F-66B8-43C3-A7B8-B73DC2F00A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24B7F9-CD00-49ED-B344-06EFE8999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1" r:id="rId2"/>
    <p:sldLayoutId id="2147483773" r:id="rId3"/>
    <p:sldLayoutId id="2147483760" r:id="rId4"/>
    <p:sldLayoutId id="2147483774" r:id="rId5"/>
    <p:sldLayoutId id="2147483759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424B7F9-CD00-49ED-B344-06EFE8999C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1506" name="Лента лицом вверх 3"/>
          <p:cNvSpPr>
            <a:spLocks noChangeArrowheads="1"/>
          </p:cNvSpPr>
          <p:nvPr/>
        </p:nvSpPr>
        <p:spPr bwMode="auto">
          <a:xfrm>
            <a:off x="152400" y="152400"/>
            <a:ext cx="8763000" cy="16002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u="sng">
                <a:solidFill>
                  <a:srgbClr val="FFFFFF"/>
                </a:solidFill>
                <a:latin typeface="Times New Roman" pitchFamily="18" charset="0"/>
              </a:rPr>
              <a:t>ОГБОУ СПО ТЕХНОЛОГИЧЕСКИЙ ТЕХНИКУМ В Р.П.РАДИЩЕВО </a:t>
            </a:r>
          </a:p>
          <a:p>
            <a:pPr algn="ctr"/>
            <a:endParaRPr lang="ru-RU" sz="2000" u="sng">
              <a:solidFill>
                <a:srgbClr val="FFFFFF"/>
              </a:solidFill>
              <a:latin typeface="Times New Roman" pitchFamily="18" charset="0"/>
            </a:endParaRPr>
          </a:p>
          <a:p>
            <a:pPr algn="ctr"/>
            <a:endParaRPr lang="ru-RU" sz="2000" u="sng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524000"/>
            <a:ext cx="8839200" cy="3657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u="sng" dirty="0">
                <a:solidFill>
                  <a:srgbClr val="FFFFFF"/>
                </a:solidFill>
                <a:latin typeface="Times New Roman" pitchFamily="18" charset="0"/>
              </a:rPr>
              <a:t>ПЕДАГОГИЧЕСКИЙ ПРОЕКТ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ru-RU" sz="1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3600" u="sng" dirty="0">
                <a:solidFill>
                  <a:schemeClr val="bg1"/>
                </a:solidFill>
                <a:latin typeface="Times New Roman" pitchFamily="18" charset="0"/>
              </a:rPr>
              <a:t>«Формирование профессиональных компетенций у обучающихся  на учебных занятиях по профессии «Повар» </a:t>
            </a:r>
          </a:p>
          <a:p>
            <a:pPr algn="ctr">
              <a:defRPr/>
            </a:pPr>
            <a:r>
              <a:rPr lang="ru-RU" sz="3600" u="sng" dirty="0">
                <a:solidFill>
                  <a:schemeClr val="bg1"/>
                </a:solidFill>
                <a:latin typeface="Times New Roman" pitchFamily="18" charset="0"/>
              </a:rPr>
              <a:t>через игровые методы.»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1000" y="5257800"/>
            <a:ext cx="8458200" cy="12954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АВТОР: БИККИНЯЕВА РАМИЛЯ АБДРЯКИПОВНА</a:t>
            </a:r>
          </a:p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ПРЕПОДАВАТЕЛЬ УЧЕБНЫХ ДИСЦИПЛИН ПРОФЕССИОНАЛЬНОГО ЦИКЛА</a:t>
            </a:r>
            <a:br>
              <a:rPr lang="ru-RU" sz="1400">
                <a:solidFill>
                  <a:srgbClr val="FFFFFF"/>
                </a:solidFill>
                <a:latin typeface="Times New Roman" pitchFamily="18" charset="0"/>
              </a:rPr>
            </a:b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 ПЕРВОЙ КВАЛИФИКАЦИОННОЙ КАТЕГОРИИ</a:t>
            </a:r>
          </a:p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2014 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0722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14400"/>
            <a:ext cx="91440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Профессиональные компетенции обучающихся при изучении учебных дисциплин по профессии «Повар»- это: </a:t>
            </a:r>
          </a:p>
          <a:p>
            <a:pPr marL="457200" indent="-457200">
              <a:defRPr/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ПК 3.1.- Составлять однодневный и перспективный заказ на продукты в соответствии с потребностями, проживающих в сельской усадьбе; </a:t>
            </a:r>
          </a:p>
          <a:p>
            <a:pPr marL="457200" indent="-457200">
              <a:defRPr/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ПК3.5.-Порционировать и подготавливать блюда для подачи .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1746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4800" y="914400"/>
            <a:ext cx="88392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3600" b="1">
                <a:solidFill>
                  <a:schemeClr val="tx1"/>
                </a:solidFill>
                <a:latin typeface="Times New Roman" pitchFamily="18" charset="0"/>
              </a:rPr>
              <a:t>Трудности в ходе реализации проекта</a:t>
            </a: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  <a:p>
            <a:pPr marL="457200" indent="-457200">
              <a:defRPr/>
            </a:pPr>
            <a:endParaRPr lang="ru-RU" sz="360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-включение всех обучающихся в работу; </a:t>
            </a:r>
          </a:p>
          <a:p>
            <a:pPr marL="457200" indent="-457200"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-низкая мотивация обучающихся к получению знаний; </a:t>
            </a:r>
          </a:p>
          <a:p>
            <a:pPr marL="457200" indent="-457200"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-несовершенство системы педагогической оценки.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18792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90600"/>
            <a:ext cx="8839200" cy="4191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Динамика «качества знаний» по промежуточной аттестации по учебным дисциплинам профессионального модуля по профессии «Повар» , группа №4-11-15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8794" name="Rectangle 7"/>
          <p:cNvSpPr>
            <a:spLocks noChangeArrowheads="1"/>
          </p:cNvSpPr>
          <p:nvPr/>
        </p:nvSpPr>
        <p:spPr bwMode="auto">
          <a:xfrm>
            <a:off x="0" y="2243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790" name="Object 6"/>
          <p:cNvGraphicFramePr>
            <a:graphicFrameLocks/>
          </p:cNvGraphicFramePr>
          <p:nvPr/>
        </p:nvGraphicFramePr>
        <p:xfrm>
          <a:off x="0" y="2286000"/>
          <a:ext cx="9144000" cy="4572000"/>
        </p:xfrm>
        <a:graphic>
          <a:graphicData uri="http://schemas.openxmlformats.org/presentationml/2006/ole">
            <p:oleObj spid="_x0000_s118790" name="Диаграмма" r:id="rId3" imgW="5695950" imgH="2228850" progId="Excel.Chart.8">
              <p:embed/>
            </p:oleObj>
          </a:graphicData>
        </a:graphic>
      </p:graphicFrame>
      <p:sp>
        <p:nvSpPr>
          <p:cNvPr id="118795" name="Rectangle 8"/>
          <p:cNvSpPr>
            <a:spLocks noChangeArrowheads="1"/>
          </p:cNvSpPr>
          <p:nvPr/>
        </p:nvSpPr>
        <p:spPr bwMode="auto">
          <a:xfrm>
            <a:off x="0" y="4614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-304800" y="0"/>
            <a:ext cx="9677400" cy="7086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>
                <a:solidFill>
                  <a:schemeClr val="tx1"/>
                </a:solidFill>
                <a:latin typeface="Times New Roman" pitchFamily="18" charset="0"/>
              </a:rPr>
              <a:t>Ожидаемые результаты и социальный эффект</a:t>
            </a: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В процессе личностно-ориентированного обучения у обучающихся формируются: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1.Устойчивая внутренняя мотивация к развитию познавательных способностей обучающихся и самообразованию (регулярные выставки, участие в конкурсах, фестивалях, мотивируют на выполнение работ высокого качества и активной жизненной позиции).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2.Сознательные профессиональные знания и умения, усвоенные системно, на длительный срок (использование современных знаний по кулинарному приготовлению пищи приводит их к пониманию и умению создавать блюда, при этом удовлетворяются экономически выгодные потребности обучающихся).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3.Самостоятельное применение  технологий оформительного направления, умение их выбирать и объединять в одном блюде, приводит к развитию эстетического вкуса и логического мышления.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4.Социальные компетентности, развивается социальный опыт обучающихся(участие в коллективных делах способствует  осознанию  важности и ответственности за  выполнение работы, необходимости доводить действия до конечного результата). 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5.Адекватное    самоопределение      обучающихся      и   определенная  профессиональная адаптация. 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6.Сохранение    здоровья обучающихся.</a:t>
            </a:r>
          </a:p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Times New Roman" pitchFamily="18" charset="0"/>
              </a:rPr>
              <a:t>7.Обеспечение качества образовательного процесса.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400" y="0"/>
            <a:ext cx="8686800" cy="6858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Оценка эффективности реализации проекта. 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Преподаватель должен: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-диагностировать исходный уровень наличия профессиональных компетенций;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-формулировать цель обучения, ориентируясь на конечный результат – уровень сформированности того или иного вида профессиональной компетенции;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-определять содержание образовательной программы для формирования или развития профессиональных компетенций;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 -выделять методы активизации образовательного процесса и реализации заявленного содержания  обучения, адекватно организовывать учебно- познавательную  и трудовую деятельность обучающихся;</a:t>
            </a: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 pitchFamily="18" charset="0"/>
              </a:rPr>
              <a:t>-оценивать конечные итоги и качество обучения, фиксируя уровень сформированности профессиональных компетенций.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21858" name="Лента лицом вверх 3"/>
          <p:cNvSpPr>
            <a:spLocks noChangeArrowheads="1"/>
          </p:cNvSpPr>
          <p:nvPr/>
        </p:nvSpPr>
        <p:spPr bwMode="auto">
          <a:xfrm>
            <a:off x="152400" y="152400"/>
            <a:ext cx="8763000" cy="16002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u="sng">
                <a:solidFill>
                  <a:srgbClr val="FFFFFF"/>
                </a:solidFill>
                <a:latin typeface="Times New Roman" pitchFamily="18" charset="0"/>
              </a:rPr>
              <a:t>ОГБОУ СПО ТЕХНОЛОГИЧЕСКИЙ ТЕХНИКУМ </a:t>
            </a:r>
          </a:p>
          <a:p>
            <a:pPr algn="ctr"/>
            <a:r>
              <a:rPr lang="ru-RU" sz="2000" u="sng">
                <a:solidFill>
                  <a:srgbClr val="FFFFFF"/>
                </a:solidFill>
                <a:latin typeface="Times New Roman" pitchFamily="18" charset="0"/>
              </a:rPr>
              <a:t>В Р.П.РАДИЩЕВО </a:t>
            </a:r>
          </a:p>
          <a:p>
            <a:pPr algn="ctr"/>
            <a:endParaRPr lang="ru-RU" sz="2000" u="sng">
              <a:solidFill>
                <a:srgbClr val="FFFFFF"/>
              </a:solidFill>
              <a:latin typeface="Times New Roman" pitchFamily="18" charset="0"/>
            </a:endParaRPr>
          </a:p>
          <a:p>
            <a:pPr algn="ctr"/>
            <a:endParaRPr lang="ru-RU" sz="2000" u="sng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524000"/>
            <a:ext cx="8839200" cy="3657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u="sng">
                <a:solidFill>
                  <a:srgbClr val="FFFFFF"/>
                </a:solidFill>
                <a:latin typeface="Times New Roman" pitchFamily="18" charset="0"/>
              </a:rPr>
              <a:t>ПЕДАГОГИЧЕСКИЙ ПРОЕКТ</a:t>
            </a:r>
            <a:r>
              <a:rPr lang="ru-RU" sz="180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endParaRPr lang="ru-RU" sz="18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3600" u="sng">
                <a:solidFill>
                  <a:schemeClr val="tx1"/>
                </a:solidFill>
                <a:latin typeface="Times New Roman" pitchFamily="18" charset="0"/>
              </a:rPr>
              <a:t>«Формирование профессиональных компетенций у обучающихся  на учебных занятиях по профессии «Повар» </a:t>
            </a:r>
          </a:p>
          <a:p>
            <a:pPr algn="ctr">
              <a:defRPr/>
            </a:pPr>
            <a:r>
              <a:rPr lang="ru-RU" sz="3600" u="sng">
                <a:solidFill>
                  <a:schemeClr val="tx1"/>
                </a:solidFill>
                <a:latin typeface="Times New Roman" pitchFamily="18" charset="0"/>
              </a:rPr>
              <a:t>через игровые методы.»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1000" y="5257800"/>
            <a:ext cx="8458200" cy="12954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АВТОР: БИККИНЯЕВА РАМИЛЯ АБДРЯКИПОВНА</a:t>
            </a:r>
          </a:p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ПРЕПОДАВАТЕЛЬ УЧЕБНЫХ ДИСЦИПЛИН ПРОФЕССИОНАЛЬНОГО ЦИКЛА</a:t>
            </a:r>
            <a:br>
              <a:rPr lang="ru-RU" sz="1400">
                <a:solidFill>
                  <a:srgbClr val="FFFFFF"/>
                </a:solidFill>
                <a:latin typeface="Times New Roman" pitchFamily="18" charset="0"/>
              </a:rPr>
            </a:b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 ПЕРВОЙ КВАЛИФИКАЦИОННОЙ КАТЕГОРИИ</a:t>
            </a:r>
          </a:p>
          <a:p>
            <a:pPr algn="ctr">
              <a:defRPr/>
            </a:pPr>
            <a:r>
              <a:rPr lang="ru-RU" sz="1400">
                <a:solidFill>
                  <a:srgbClr val="FFFFFF"/>
                </a:solidFill>
                <a:latin typeface="Times New Roman" pitchFamily="18" charset="0"/>
              </a:rPr>
              <a:t>2014 Г</a:t>
            </a:r>
          </a:p>
        </p:txBody>
      </p:sp>
      <p:sp>
        <p:nvSpPr>
          <p:cNvPr id="2" name="Облако 2"/>
          <p:cNvSpPr/>
          <p:nvPr/>
        </p:nvSpPr>
        <p:spPr>
          <a:xfrm>
            <a:off x="0" y="1219200"/>
            <a:ext cx="9144000" cy="3962400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>
                <a:latin typeface="Times New Roman" pitchFamily="18" charset="0"/>
              </a:rPr>
              <a:t>СПАСИБО ЗА  ВНИМАНИЕ</a:t>
            </a:r>
            <a:endParaRPr lang="ru-RU" sz="6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2530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524000"/>
            <a:ext cx="8839200" cy="3657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u="sng">
                <a:solidFill>
                  <a:schemeClr val="tx1"/>
                </a:solidFill>
              </a:rPr>
              <a:t>«Мы слишком часто даем детям ответы, а не ставим перед ними проблемы, которые надо решать».</a:t>
            </a:r>
          </a:p>
          <a:p>
            <a:pPr algn="r">
              <a:defRPr/>
            </a:pPr>
            <a:r>
              <a:rPr lang="ru-RU" sz="3600" u="sng">
                <a:solidFill>
                  <a:schemeClr val="tx1"/>
                </a:solidFill>
              </a:rPr>
              <a:t>Роджер Левин.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2530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524000"/>
            <a:ext cx="8839200" cy="3657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3600" u="sng" dirty="0" smtClean="0"/>
              <a:t>Цель проекта:</a:t>
            </a:r>
          </a:p>
          <a:p>
            <a:r>
              <a:rPr lang="ru-RU" sz="3600" u="sng" dirty="0" smtClean="0"/>
              <a:t>Формирование профессиональных компетенций на учебных занятиях профессионального цикла по профессии «Повар» через игровые методы.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4578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905000"/>
            <a:ext cx="9144000" cy="4191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Объект  проекта: учебный    процесс  на  учебных занятиях профессионального цикла по профессии «Повар», обучающиеся группы «Повар». </a:t>
            </a:r>
          </a:p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Предмет   проекта: учебные дисциплины профессионального цикла по профессии «Повар».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146175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5602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-381000" y="914400"/>
            <a:ext cx="100584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Задачи проекта: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-проанализировать  методическую  литературу по данной проблеме;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 -изучить  опыт других педагогов в решении данной проблемы; 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-разработать, апробировать и внедрить банк заданий для формирования профессиональных компетенций;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-провести промежуточный мониторинг результатов деятельности;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-осуществить корректировку, в случае необходимости, дальнейшей деятельности в процессе преподавания учебных дисциплин;</a:t>
            </a:r>
          </a:p>
          <a:p>
            <a:pPr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-проанализировать эффективность внедрения проекта  в учебный процесс и рекомендовать использованию при разработке рабочих учебных программ на основе ФГОС.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612775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6626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90600"/>
            <a:ext cx="8839200" cy="58674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Актуальность проекта позволит:</a:t>
            </a:r>
          </a:p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− сменить пассивную позицию обучающегося на совместную деятельность, сотрудничество;</a:t>
            </a:r>
          </a:p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− обеспечить развитие у обучающихся более глубокого подхода к обучению;</a:t>
            </a:r>
          </a:p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− увеличить объем выполненных на учебном занятии заданий;</a:t>
            </a:r>
          </a:p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− расширить информационные потоки;</a:t>
            </a:r>
          </a:p>
          <a:p>
            <a:pPr>
              <a:defRPr/>
            </a:pPr>
            <a:r>
              <a:rPr lang="ru-RU" sz="3600">
                <a:solidFill>
                  <a:schemeClr val="tx1"/>
                </a:solidFill>
                <a:latin typeface="Times New Roman" pitchFamily="18" charset="0"/>
              </a:rPr>
              <a:t>− повысить качество образования.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7650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14400"/>
            <a:ext cx="91440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Стратегия достижения поставленной  цели:</a:t>
            </a:r>
            <a:endParaRPr lang="ru-RU" sz="2400" u="sng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>
              <a:defRPr/>
            </a:pPr>
            <a:r>
              <a:rPr lang="ru-RU" sz="2400" u="sng">
                <a:solidFill>
                  <a:schemeClr val="tx1"/>
                </a:solidFill>
                <a:latin typeface="Times New Roman" pitchFamily="18" charset="0"/>
              </a:rPr>
              <a:t>1 Этап – 2011-2012 г.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Сбор и анализ информации по теме, разработка банка заданий для формирования профессиональных компетенций, анализ существующей практики личностно-ориентированного обучения в профессиональном образовании, выбор путей и средств обеспечения определенного уровня профессиональной компетентности обучающегося.</a:t>
            </a:r>
            <a:endParaRPr lang="ru-RU" sz="2400" u="sng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>
              <a:defRPr/>
            </a:pPr>
            <a:r>
              <a:rPr lang="ru-RU" sz="2400" u="sng">
                <a:solidFill>
                  <a:schemeClr val="tx1"/>
                </a:solidFill>
                <a:latin typeface="Times New Roman" pitchFamily="18" charset="0"/>
              </a:rPr>
              <a:t>2 Этап – 2013-2014г.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Реализация проекта. Апробация и внедрение банка заданий для формирования профессиональных компетенций. Проведение промежуточного мониторинга результатов деятельности</a:t>
            </a:r>
          </a:p>
          <a:p>
            <a:pPr marL="457200" indent="-457200">
              <a:defRPr/>
            </a:pPr>
            <a:r>
              <a:rPr lang="ru-RU" sz="2400" u="sng">
                <a:solidFill>
                  <a:schemeClr val="tx1"/>
                </a:solidFill>
                <a:latin typeface="Times New Roman" pitchFamily="18" charset="0"/>
              </a:rPr>
              <a:t>3 Этап – 2015г.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Анализ эффективности внедрения проекта  в учебный процесс. Обобщение и распространение результатов работы.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8674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14400"/>
            <a:ext cx="91440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Профессиональная компетенция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 ‑ </a:t>
            </a:r>
          </a:p>
          <a:p>
            <a:pPr marL="457200" indent="-457200">
              <a:defRPr/>
            </a:pPr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способность успешно действовать на основе практического опыта, умения и знаний при решении задач профессионального рода, принимать эффективные решения при осуществлении профессиональной деятельности.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600" b="0" kern="1200" cap="all" dirty="0"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3600" b="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29698" name="Лента лицом вверх 3"/>
          <p:cNvSpPr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7EEA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ru-RU" sz="1800" u="sng">
              <a:solidFill>
                <a:srgbClr val="FFFFFF"/>
              </a:solidFill>
            </a:endParaRP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ОГБОУ СПО ТЕХНОЛОГИЧЕСКИЙ ТЕХНИКУМ </a:t>
            </a:r>
          </a:p>
          <a:p>
            <a:pPr algn="ctr"/>
            <a:r>
              <a:rPr lang="ru-RU" sz="1800" u="sng">
                <a:solidFill>
                  <a:srgbClr val="FFFFFF"/>
                </a:solidFill>
              </a:rPr>
              <a:t>В Р.П.РАДИЩЕВО </a:t>
            </a:r>
          </a:p>
          <a:p>
            <a:pPr algn="ctr"/>
            <a:endParaRPr lang="ru-RU" sz="2800" u="sng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914400"/>
            <a:ext cx="9144000" cy="59436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Профессиональные компетенции обучающихся - это: 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1. Готовность использовать в профессиональной деятельности знания.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2. Умение проводить анализ  современного рынка труда.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3.Способность использовать современное технологическое оборудование.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4. Высокое профессиональное мастерство и качество труда; 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5. Способность самостоятельно планировать, осуществлять и контролировать  свою трудовую деятельность; </a:t>
            </a:r>
          </a:p>
          <a:p>
            <a:pPr marL="457200" indent="-457200">
              <a:defRPr/>
            </a:pPr>
            <a:r>
              <a:rPr lang="ru-RU" sz="2600">
                <a:solidFill>
                  <a:schemeClr val="tx1"/>
                </a:solidFill>
                <a:latin typeface="Times New Roman" pitchFamily="18" charset="0"/>
              </a:rPr>
              <a:t> 6. Умение  самостоятельно  принимать  решения,  предвидеть  их  возможный  экономический       и   социальный результат,    нести    ответственность за  принимаемые решения и результаты своей деятельности.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855</Words>
  <Application>Microsoft Office PowerPoint</Application>
  <PresentationFormat>Экран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Трек</vt:lpstr>
      <vt:lpstr>Поток</vt:lpstr>
      <vt:lpstr>Диаграмма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176</cp:revision>
  <cp:lastPrinted>1601-01-01T00:00:00Z</cp:lastPrinted>
  <dcterms:created xsi:type="dcterms:W3CDTF">1601-01-01T00:00:00Z</dcterms:created>
  <dcterms:modified xsi:type="dcterms:W3CDTF">2014-06-10T04:24:51Z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