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040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7;&#1088;&#1075;&#1077;&#1081;\Desktop\&#1084;&#1091;&#1083;&#1100;&#1090;&#1090;&#1077;&#1088;&#1072;&#1087;&#1080;&#1103;\Klassicheskaya_Muzyka_Dlya_Detej_-_Volfgang_Amadej_Mocart_igry_dlya_detej_(get-tune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esktop\&#1084;&#1091;&#1083;&#1100;&#1090;&#1090;&#1077;&#1088;&#1072;&#1087;&#1080;&#1103;\&#1052;&#1091;&#1083;&#1100;&#1090;&#1080;&#1082;%202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8;&#1075;&#1077;&#1081;\Downloads\Detskie-pesni-Ulybka-iz-m-f--Kroshka-Enot-(muzofon.com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.gi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fotki.yandex.ru/get/5806/svetlera.3ed/0_63809_7145484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996952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Segoe Script" pitchFamily="34" charset="0"/>
              </a:rPr>
              <a:t>Проект </a:t>
            </a:r>
            <a:r>
              <a:rPr lang="ru-RU" sz="5400" dirty="0" err="1" smtClean="0">
                <a:latin typeface="Segoe Script" pitchFamily="34" charset="0"/>
              </a:rPr>
              <a:t>мульттерапия</a:t>
            </a:r>
            <a:endParaRPr lang="ru-RU" sz="5400" dirty="0">
              <a:latin typeface="Segoe Script" pitchFamily="34" charset="0"/>
            </a:endParaRPr>
          </a:p>
        </p:txBody>
      </p:sp>
      <p:pic>
        <p:nvPicPr>
          <p:cNvPr id="1030" name="Picture 6" descr="http://smayli.ru/data/smiles/babochki-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1428750" cy="1362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40466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Script" pitchFamily="34" charset="0"/>
              </a:rPr>
              <a:t>МАДОУ ЦРР детский сад № 10 «</a:t>
            </a:r>
            <a:r>
              <a:rPr lang="ru-RU" dirty="0" err="1" smtClean="0">
                <a:latin typeface="Segoe Script" pitchFamily="34" charset="0"/>
              </a:rPr>
              <a:t>Капитошка</a:t>
            </a:r>
            <a:r>
              <a:rPr lang="ru-RU" dirty="0" smtClean="0">
                <a:latin typeface="Segoe Script" pitchFamily="34" charset="0"/>
              </a:rPr>
              <a:t>»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94116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Выполнила: </a:t>
            </a:r>
          </a:p>
          <a:p>
            <a:r>
              <a:rPr lang="ru-RU" dirty="0" smtClean="0">
                <a:latin typeface="Segoe Script" pitchFamily="34" charset="0"/>
              </a:rPr>
              <a:t>воспитатель Митрофанова  Валерия Владимировна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13" name="Klassicheskaya_Muzyka_Dlya_Detej_-_Volfgang_Amadej_Mocart_igry_dlya_detej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45 0.07592 C 0.09098 0.07315 0.0915 0.07037 0.1007 0.05995 C 0.1099 0.04953 0.1066 0.00787 0.14566 0.01389 C 0.18473 0.01991 0.25313 0.10162 0.33525 0.09676 C 0.41736 0.0919 0.56372 -0.0331 0.63872 -0.01597 C 0.71372 0.00116 0.7691 0.11805 0.78525 0.2 C 0.80139 0.28194 0.7599 0.40393 0.73525 0.47592 C 0.71059 0.54791 0.64931 0.60995 0.63698 0.63217 C 0.62466 0.6544 0.65834 0.61203 0.66111 0.60926 " pathEditMode="relative" ptsTypes="aaaaaaaaA">
                                      <p:cBhvr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8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5806/svetlera.3ed/0_63809_7145484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69269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Script" pitchFamily="34" charset="0"/>
              </a:rPr>
              <a:t>Мультфильм, созданный ребенком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7" name="Picture 12" descr="http://nashimalyshi.ru/wp-content/uploads/2013/03/ba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0"/>
            <a:ext cx="1944216" cy="2041871"/>
          </a:xfrm>
          <a:prstGeom prst="rect">
            <a:avLst/>
          </a:prstGeom>
          <a:noFill/>
        </p:spPr>
      </p:pic>
      <p:pic>
        <p:nvPicPr>
          <p:cNvPr id="8" name="Мультик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3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5806/svetlera.3ed/0_63809_7145484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9087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Спасибо за внимание! 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6" name="Picture 12" descr="http://nashimalyshi.ru/wp-content/uploads/2013/03/ba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784" y="1484784"/>
            <a:ext cx="1944216" cy="2041871"/>
          </a:xfrm>
          <a:prstGeom prst="rect">
            <a:avLst/>
          </a:prstGeom>
          <a:noFill/>
        </p:spPr>
      </p:pic>
      <p:pic>
        <p:nvPicPr>
          <p:cNvPr id="7" name="Picture 6" descr="http://smayli.ru/data/smiles/babochki-1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22817">
            <a:off x="148765" y="1787061"/>
            <a:ext cx="1428750" cy="1362075"/>
          </a:xfrm>
          <a:prstGeom prst="rect">
            <a:avLst/>
          </a:prstGeom>
          <a:noFill/>
        </p:spPr>
      </p:pic>
      <p:pic>
        <p:nvPicPr>
          <p:cNvPr id="8" name="Picture 2" descr="http://forum.calorizator.ru/download/file.php?avatar=12824_132277989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0"/>
            <a:ext cx="1362075" cy="1428750"/>
          </a:xfrm>
          <a:prstGeom prst="rect">
            <a:avLst/>
          </a:prstGeom>
          <a:noFill/>
        </p:spPr>
      </p:pic>
      <p:pic>
        <p:nvPicPr>
          <p:cNvPr id="10" name="Detskie-pesni-Ulybka-iz-m-f--Kroshka-Enot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0039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C -0.04878 -0.02801 -0.09757 -0.05579 -0.1691 0.01134 C -0.24062 0.07824 -0.33472 0.36435 -0.42934 0.40231 C -0.52413 0.44028 -0.67743 0.33379 -0.73628 0.23912 C -0.79514 0.14444 -0.85382 -0.08009 -0.78281 -0.16551 C -0.7118 -0.25093 -0.44462 -0.3507 -0.31042 -0.27361 C -0.17621 -0.19653 -0.04861 0.29467 0.0224 0.29653 C 0.0934 0.29838 0.09931 -0.16783 0.11545 -0.26204 " pathEditMode="relative" ptsTypes="aaaaaaaA">
                                      <p:cBhvr>
                                        <p:cTn id="8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0.01893 0.08032 0.03785 0.16088 0.01545 0.25278 C -0.00694 0.34467 -0.20295 0.4706 -0.13472 0.55185 C -0.06632 0.6331 0.36806 0.76829 0.4257 0.74028 C 0.48368 0.71227 0.34775 0.54815 0.21181 0.38403 " pathEditMode="relative" ptsTypes="aaaaA">
                                      <p:cBhvr>
                                        <p:cTn id="9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00024 C 0.3158 0.18774 0.604 0.37524 0.67066 0.38172 C 0.73733 0.3882 0.5066 0.11482 0.42761 0.03936 C 0.34862 -0.03611 0.12813 -0.14351 0.19653 -0.07106 C 0.26494 0.00139 0.79566 0.47223 0.83785 0.47385 C 0.88004 0.47547 0.51494 0.02894 0.45 -0.0618 " pathEditMode="relative" rAng="0" ptsTypes="aaaaaA">
                                      <p:cBhvr>
                                        <p:cTn id="9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g-fotki.yandex.ru/get/5806/svetlera.3ed/0_63809_7145484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422108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Segoe Script" pitchFamily="34" charset="0"/>
              </a:rPr>
              <a:t>Что такое </a:t>
            </a:r>
            <a:r>
              <a:rPr lang="ru-RU" sz="4800" b="1" dirty="0" err="1" smtClean="0">
                <a:latin typeface="Segoe Script" pitchFamily="34" charset="0"/>
              </a:rPr>
              <a:t>мульттерапия</a:t>
            </a:r>
            <a:r>
              <a:rPr lang="ru-RU" sz="4800" b="1" dirty="0" smtClean="0">
                <a:latin typeface="Segoe Script" pitchFamily="34" charset="0"/>
              </a:rPr>
              <a:t>?</a:t>
            </a:r>
            <a:endParaRPr lang="ru-RU" sz="4800" b="1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0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Мультипликация является универсальным и удивительным инструментом, позволяющим раскрыть творческие способности ребенка, преодолевать испытания и приобрести уверенность в собственных силах.</a:t>
            </a:r>
            <a:endParaRPr lang="ru-RU" sz="2800" i="1" dirty="0"/>
          </a:p>
        </p:txBody>
      </p:sp>
      <p:pic>
        <p:nvPicPr>
          <p:cNvPr id="7" name="Picture 6" descr="http://smayli.ru/data/smiles/babochki-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2817">
            <a:off x="0" y="2564904"/>
            <a:ext cx="1428750" cy="13620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94 -0.01829 C 0.11667 -0.01898 0.11858 -0.01944 0.12014 -0.0206 C 0.12379 -0.02315 0.12657 -0.02778 0.13056 -0.02963 C 0.14185 -0.03472 0.15469 -0.04236 0.16667 -0.04352 C 0.17935 -0.04468 0.19202 -0.04514 0.20469 -0.04583 C 0.21511 -0.04815 0.22553 -0.04931 0.2356 -0.05278 C 0.24428 -0.06019 0.25174 -0.06134 0.26146 -0.06412 C 0.2731 -0.06759 0.28351 -0.07963 0.29601 -0.08032 C 0.32066 -0.08171 0.34549 -0.08194 0.37014 -0.08264 C 0.38716 -0.08843 0.37466 -0.08449 0.40816 -0.08958 C 0.41685 -0.09097 0.42553 -0.09444 0.43403 -0.0963 C 0.46823 -0.11204 0.51511 -0.09931 0.54428 -0.09861 C 0.56806 -0.09074 0.59011 -0.08889 0.61494 -0.08727 C 0.62691 -0.08449 0.63733 -0.08009 0.64948 -0.07801 C 0.65573 -0.07523 0.66841 -0.07107 0.66841 -0.07107 C 0.67778 -0.06273 0.68976 -0.06019 0.69948 -0.05278 C 0.70712 -0.04699 0.71198 -0.04028 0.72014 -0.03657 C 0.73178 -0.02107 0.71841 -0.03634 0.7323 -0.02732 C 0.74601 -0.01829 0.75764 -0.00394 0.77014 0.00718 C 0.77622 0.01898 0.78316 0.02986 0.78907 0.04167 C 0.78959 0.04537 0.79011 0.04931 0.7908 0.05301 C 0.79185 0.05764 0.79428 0.0669 0.79428 0.0669 C 0.79358 0.0838 0.79775 0.10324 0.7908 0.11736 C 0.78837 0.12222 0.7856 0.12731 0.7823 0.13125 C 0.77917 0.13495 0.77188 0.14051 0.77188 0.14051 C 0.75851 0.13866 0.74671 0.13634 0.73403 0.13125 C 0.73056 0.12986 0.72709 0.12824 0.72362 0.12662 C 0.72188 0.12593 0.71841 0.12431 0.71841 0.12431 C 0.70035 0.12662 0.69931 0.12338 0.6908 0.14051 C 0.69028 0.14352 0.68976 0.14653 0.68907 0.14954 C 0.68803 0.15417 0.6856 0.16343 0.6856 0.16343 C 0.68507 0.16806 0.68612 0.17338 0.68403 0.17708 C 0.68299 0.17893 0.68056 0.17593 0.67882 0.175 C 0.67639 0.17361 0.67396 0.17222 0.67188 0.17037 C 0.66441 0.16366 0.65782 0.15463 0.64948 0.14954 C 0.63872 0.14306 0.62761 0.14074 0.61667 0.13356 C 0.61077 0.12963 0.59775 0.12662 0.59775 0.12662 C 0.58994 0.11968 0.58126 0.11528 0.57188 0.11273 C 0.56146 0.10393 0.54341 0.10301 0.53056 0.09907 C 0.48941 0.08634 0.44862 0.0787 0.40643 0.07616 C 0.37952 0.07245 0.35435 0.06643 0.32709 0.06458 C 0.30365 0.05833 0.28455 0.05671 0.25973 0.05532 C 0.22987 0.04514 0.2507 0.05046 0.19601 0.05301 C 0.18316 0.05579 0.17066 0.05671 0.15816 0.06227 C 0.15469 0.06389 0.15122 0.06528 0.14775 0.0669 C 0.14601 0.06759 0.14254 0.06921 0.14254 0.06921 C 0.13907 0.08287 0.14341 0.06944 0.1356 0.08287 C 0.12778 0.0963 0.12205 0.1125 0.11494 0.12662 C 0.11112 0.13426 0.11181 0.1456 0.10973 0.15417 C 0.11181 0.20486 0.11146 0.18333 0.11146 0.21852 " pathEditMode="relative" ptsTypes="fffffffffffffffffffffffffffffffffffffffffffffffffA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5806/svetlera.3ed/0_63809_71454849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33265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Посредством коллективного создания  мультфильмов дети осознают и оживляют свои представления о мире, о счастье, они учатся взаимодействовать друг с другом и с взрослыми. А главное, обретают умение видеть красоту в обыденных вещах и событиях.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285293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Segoe Script" pitchFamily="34" charset="0"/>
              </a:rPr>
              <a:t>Мульттерапия</a:t>
            </a:r>
            <a:r>
              <a:rPr lang="ru-RU" sz="2400" b="1" dirty="0" smtClean="0">
                <a:latin typeface="Segoe Script" pitchFamily="34" charset="0"/>
              </a:rPr>
              <a:t> позволяет ребёнку:</a:t>
            </a:r>
            <a:endParaRPr lang="ru-RU" sz="2400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64502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облегчать кризисные состояния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0770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преодолевать страхи;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находить смысл жизни;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494116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наполнять творчеством и радостью жизнь ребенка;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55172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/>
              <a:t> и многое другое…</a:t>
            </a:r>
            <a:endParaRPr lang="ru-RU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5806/svetlera.3ed/0_63809_7145484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15370" name="Picture 10" descr="http://img-fotki.yandex.ru/get/4611/46375118.4f/0_92cb2_a8e23c8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33056"/>
            <a:ext cx="2444690" cy="26046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19872" y="332656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Мультфильм,</a:t>
            </a:r>
            <a:r>
              <a:rPr lang="ru-RU" sz="4400" dirty="0" smtClean="0">
                <a:latin typeface="Segoe Script" pitchFamily="34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Segoe Script" pitchFamily="34" charset="0"/>
              </a:rPr>
              <a:t>как</a:t>
            </a:r>
            <a:r>
              <a:rPr lang="ru-RU" sz="4400" dirty="0" smtClean="0">
                <a:latin typeface="Segoe Script" pitchFamily="34" charset="0"/>
              </a:rPr>
              <a:t>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видят</a:t>
            </a:r>
            <a:r>
              <a:rPr lang="ru-RU" sz="4400" dirty="0" smtClean="0">
                <a:latin typeface="Segoe Script" pitchFamily="34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Segoe Script" pitchFamily="34" charset="0"/>
              </a:rPr>
              <a:t>его</a:t>
            </a:r>
            <a:r>
              <a:rPr lang="ru-RU" sz="4400" dirty="0" smtClean="0">
                <a:latin typeface="Segoe Script" pitchFamily="34" charset="0"/>
              </a:rPr>
              <a:t>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дети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564904"/>
            <a:ext cx="5879579" cy="2960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-0.01135 C 0.19149 -0.10093 0.29514 -0.19005 0.26145 -0.26135 C 0.2276 -0.33264 -0.05539 -0.37732 -0.11424 -0.43889 C -0.17309 -0.50093 -0.12084 -0.56899 -0.09271 -0.63311 C -0.06459 -0.69746 0.00764 -0.78982 0.05434 -0.82431 C 0.10086 -0.85903 0.13871 -0.83843 0.18663 -0.84121 C 0.23472 -0.84399 0.31788 -0.83704 0.34305 -0.84121 C 0.3684 -0.84537 0.34218 -0.86158 0.33854 -0.86598 C 0.33489 -0.87061 0.32812 -0.86968 0.32152 -0.86875 " pathEditMode="relative" rAng="0" ptsTypes="aaaaaaaaA">
                                      <p:cBhvr>
                                        <p:cTn id="19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5806/svetlera.3ed/0_63809_7145484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328498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Мультфильм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40466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История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2849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Главные герои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486916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Реальность и вымысел</a:t>
            </a:r>
            <a:endParaRPr lang="ru-RU" sz="2800" b="1" dirty="0"/>
          </a:p>
        </p:txBody>
      </p:sp>
      <p:pic>
        <p:nvPicPr>
          <p:cNvPr id="17410" name="Picture 2" descr="http://multjashka.ucoz.ru/_si/0/92488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4714">
            <a:off x="3361930" y="1194322"/>
            <a:ext cx="1339234" cy="1831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39552" y="32129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Игра</a:t>
            </a:r>
            <a:endParaRPr lang="ru-RU" sz="2800" b="1" dirty="0"/>
          </a:p>
        </p:txBody>
      </p:sp>
      <p:pic>
        <p:nvPicPr>
          <p:cNvPr id="17412" name="Picture 4" descr="http://detki33.ru/published/publicdata/DETKI33WA/attachments/SC/products_pictures/%D1%80%D1%8F%D0%B1%D0%B01o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1584176" cy="2034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4" name="Picture 6" descr="http://shkolazhizni.ru/img/content/i102/102409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03185">
            <a:off x="6372200" y="4077072"/>
            <a:ext cx="2483900" cy="165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6" name="Picture 8" descr="http://ddt.minusa.ru/gallery/1239005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2978419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300192" y="3326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Script" pitchFamily="34" charset="0"/>
              </a:rPr>
              <a:t>Пример</a:t>
            </a: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img-fotki.yandex.ru/get/5806/svetlera.3ed/0_63809_7145484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Segoe Script" pitchFamily="34" charset="0"/>
              </a:rPr>
              <a:t>Почему дети любят мультфильмы?</a:t>
            </a:r>
            <a:endParaRPr lang="ru-RU" sz="2800" b="1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284984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sz="2400" b="1" dirty="0" smtClean="0"/>
              <a:t>Наличие ярких и запоминающихся образов;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Динамика. Частая смена образов и сюжетов;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Переплетение реальности и волшебства;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Все происходит понарошку, но воплощается в игре;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Наличие противостояния добра и зла;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Одушевленность предметов, которые в реальном мире являются неодушевленными. </a:t>
            </a:r>
            <a:endParaRPr lang="ru-RU" sz="2400" b="1" dirty="0"/>
          </a:p>
        </p:txBody>
      </p:sp>
      <p:pic>
        <p:nvPicPr>
          <p:cNvPr id="8" name="Picture 6" descr="http://smayli.ru/data/smiles/babochki-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2817">
            <a:off x="148765" y="1787061"/>
            <a:ext cx="1428750" cy="1362075"/>
          </a:xfrm>
          <a:prstGeom prst="rect">
            <a:avLst/>
          </a:prstGeom>
          <a:noFill/>
        </p:spPr>
      </p:pic>
      <p:pic>
        <p:nvPicPr>
          <p:cNvPr id="9" name="Picture 6" descr="http://smayli.ru/data/smiles/babochki-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2817">
            <a:off x="-247786" y="922964"/>
            <a:ext cx="1428750" cy="1362075"/>
          </a:xfrm>
          <a:prstGeom prst="rect">
            <a:avLst/>
          </a:prstGeom>
          <a:noFill/>
        </p:spPr>
      </p:pic>
      <p:pic>
        <p:nvPicPr>
          <p:cNvPr id="10" name="Picture 6" descr="http://smayli.ru/data/smiles/babochki-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2817">
            <a:off x="-103770" y="3083204"/>
            <a:ext cx="142875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4618 -0.03333 0.09254 -0.06644 0.13282 -0.06227 C 0.17309 -0.0581 0.18351 0.00718 0.2415 0.02523 C 0.29948 0.04329 0.39775 0.06181 0.48108 0.04583 C 0.56441 0.02986 0.67952 -0.16181 0.7415 -0.0713 C 0.80348 0.01921 0.85834 0.47662 0.85348 0.58843 C 0.84861 0.70023 0.73594 0.59815 0.71216 0.6 " pathEditMode="relative" ptsTypes="aaaaaaA">
                                      <p:cBhvr>
                                        <p:cTn id="7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C 0.04219 -0.0294 0.08455 -0.0588 0.13108 -0.04583 C 0.1776 -0.03333 0.21788 0.12153 0.27934 0.07593 C 0.3408 0.03009 0.40799 -0.25093 0.5 -0.31944 C 0.59201 -0.38796 0.82448 -0.38588 0.83108 -0.33565 C 0.83767 -0.28542 0.68872 -0.15185 0.53976 -0.01829 " pathEditMode="relative" ptsTypes="aaaaaA">
                                      <p:cBhvr>
                                        <p:cTn id="7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0.05677 -0.07037 0.11354 -0.14051 0.19306 -0.16342 C 0.27257 -0.18634 0.44132 -0.20625 0.47761 -0.13796 C 0.51389 -0.06967 0.39827 0.17454 0.41025 0.24584 C 0.42222 0.31713 0.48611 0.30324 0.55 0.28959 " pathEditMode="relative" ptsTypes="aaaaA">
                                      <p:cBhvr>
                                        <p:cTn id="7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5806/svetlera.3ed/0_63809_7145484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Script" pitchFamily="34" charset="0"/>
              </a:rPr>
              <a:t>Анимационный ресурс.</a:t>
            </a:r>
          </a:p>
          <a:p>
            <a:pPr algn="ctr"/>
            <a:r>
              <a:rPr lang="ru-RU" sz="2000" b="1" dirty="0" smtClean="0">
                <a:latin typeface="Segoe Script" pitchFamily="34" charset="0"/>
              </a:rPr>
              <a:t>Развитие компетенций анимационного творчества.</a:t>
            </a:r>
            <a:endParaRPr lang="ru-RU" sz="2000" b="1" dirty="0">
              <a:latin typeface="Segoe Script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1484784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Творческие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95536" y="2636912"/>
            <a:ext cx="1872208" cy="1224136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Целостно-смысловые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4149080"/>
            <a:ext cx="2160240" cy="136815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Конкретно-профессиональные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627784" y="2708920"/>
            <a:ext cx="2664296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Общекультурные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555776" y="4365104"/>
            <a:ext cx="3168352" cy="10801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Личностного совершенствования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99792" y="1484784"/>
            <a:ext cx="2736304" cy="93610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Общественно-познавательные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24128" y="2780928"/>
            <a:ext cx="2952328" cy="1152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Коммуникативные компетенции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940152" y="1412776"/>
            <a:ext cx="2736304" cy="9361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Организационно-трудовые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96136" y="4509120"/>
            <a:ext cx="3024336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Информационные компетенции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5806/svetlera.3ed/0_63809_7145484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Script" pitchFamily="34" charset="0"/>
              </a:rPr>
              <a:t>Направления анимационной деятельности: </a:t>
            </a:r>
            <a:endParaRPr lang="ru-RU" sz="2800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9888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Творческая социализация детей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324544" y="14127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Образование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64502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Художественно-эстетическое воспитание и образование детей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170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Профессиональная ориентация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40050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Умное и полезное развлечение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444208" y="11967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619672" y="764704"/>
            <a:ext cx="1584176" cy="698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7984" y="1844824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403648" y="1844824"/>
            <a:ext cx="201622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076056" y="1772816"/>
            <a:ext cx="1287760" cy="1863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4" name="Picture 12" descr="http://nashimalyshi.ru/wp-content/uploads/2013/03/ba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816129"/>
            <a:ext cx="1944216" cy="2041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5806/svetlera.3ed/0_63809_7145484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Segoe Script" pitchFamily="34" charset="0"/>
              </a:rPr>
              <a:t>Этапы создания мультика:</a:t>
            </a:r>
            <a:endParaRPr lang="ru-RU" sz="2800" b="1" dirty="0">
              <a:latin typeface="Segoe Script" pitchFamily="34" charset="0"/>
            </a:endParaRPr>
          </a:p>
        </p:txBody>
      </p:sp>
      <p:pic>
        <p:nvPicPr>
          <p:cNvPr id="21506" name="Picture 2" descr="http://forum.calorizator.ru/download/file.php?avatar=12824_13227798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1362075" cy="1428750"/>
          </a:xfrm>
          <a:prstGeom prst="rect">
            <a:avLst/>
          </a:prstGeom>
          <a:noFill/>
        </p:spPr>
      </p:pic>
      <p:pic>
        <p:nvPicPr>
          <p:cNvPr id="7" name="Picture 12" descr="http://nashimalyshi.ru/wp-content/uploads/2013/03/ba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052736"/>
            <a:ext cx="1944216" cy="2041871"/>
          </a:xfrm>
          <a:prstGeom prst="rect">
            <a:avLst/>
          </a:prstGeom>
          <a:noFill/>
        </p:spPr>
      </p:pic>
      <p:sp>
        <p:nvSpPr>
          <p:cNvPr id="9" name="Вертикальный свиток 8"/>
          <p:cNvSpPr/>
          <p:nvPr/>
        </p:nvSpPr>
        <p:spPr>
          <a:xfrm>
            <a:off x="2339752" y="1052736"/>
            <a:ext cx="4536504" cy="5544616"/>
          </a:xfrm>
          <a:prstGeom prst="verticalScroll">
            <a:avLst/>
          </a:prstGeom>
          <a:solidFill>
            <a:schemeClr val="accent3">
              <a:lumMod val="50000"/>
            </a:schemeClr>
          </a:solidFill>
          <a:ln w="15875">
            <a:solidFill>
              <a:srgbClr val="204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</a:rPr>
              <a:t>Подготовительный этап.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</a:rPr>
              <a:t>Основной этап: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Погружение в сказку;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Разработка и создание персонажей и декораций;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Оживление персонажей;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Самостоятельное творчество.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</a:rPr>
              <a:t>Заключительный этап.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2 -4.81481E-6 C -0.02483 0.00533 -0.07118 0.01088 -0.05434 0.09237 C -0.0375 0.17385 0.12777 0.41343 0.12326 0.48936 C 0.11875 0.56528 -0.04896 0.53889 -0.0816 0.54792 C -0.11407 0.55695 -0.09358 0.55024 -0.07292 0.54329 " pathEditMode="relative" rAng="0" ptsTypes="aaaaA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8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0.11505 C -0.04115 0.14167 -0.04914 0.16852 -0.05573 0.19699 C -0.06216 0.22524 -0.07743 0.25139 -0.07188 0.28496 C -0.06632 0.31852 -0.03299 0.35024 -0.02205 0.39815 C -0.01094 0.44607 -0.02344 0.53334 -0.00591 0.57223 C 0.01163 0.61112 0.04739 0.62107 0.08298 0.63102 " pathEditMode="relative" rAng="0" ptsTypes="aaaaaA">
                                      <p:cBhvr>
                                        <p:cTn id="3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215</Words>
  <Application>Microsoft Office PowerPoint</Application>
  <PresentationFormat>Экран (4:3)</PresentationFormat>
  <Paragraphs>54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Сергей</cp:lastModifiedBy>
  <cp:revision>27</cp:revision>
  <dcterms:created xsi:type="dcterms:W3CDTF">2014-10-01T17:56:50Z</dcterms:created>
  <dcterms:modified xsi:type="dcterms:W3CDTF">2014-11-02T06:34:15Z</dcterms:modified>
</cp:coreProperties>
</file>