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7" r:id="rId4"/>
    <p:sldId id="279" r:id="rId5"/>
    <p:sldId id="282" r:id="rId6"/>
    <p:sldId id="283" r:id="rId7"/>
    <p:sldId id="284" r:id="rId8"/>
    <p:sldId id="270" r:id="rId9"/>
    <p:sldId id="287" r:id="rId10"/>
    <p:sldId id="288" r:id="rId11"/>
    <p:sldId id="289" r:id="rId12"/>
    <p:sldId id="275" r:id="rId13"/>
    <p:sldId id="290" r:id="rId14"/>
    <p:sldId id="291" r:id="rId15"/>
    <p:sldId id="292" r:id="rId16"/>
    <p:sldId id="293" r:id="rId17"/>
    <p:sldId id="280" r:id="rId18"/>
    <p:sldId id="294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8000"/>
    <a:srgbClr val="CCFF33"/>
    <a:srgbClr val="FF9966"/>
    <a:srgbClr val="99FFCC"/>
    <a:srgbClr val="006600"/>
    <a:srgbClr val="000099"/>
    <a:srgbClr val="A50021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>
        <p:scale>
          <a:sx n="75" d="100"/>
          <a:sy n="75" d="100"/>
        </p:scale>
        <p:origin x="-1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781123-5948-4B64-8650-25B8ABD7F776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EBB95A-C790-49AE-98D8-1CA343075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178632-7A55-4DDC-8DD2-0FA683F55E8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729AA3-C2EB-4FF4-AD69-960C0AE62E59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D426C-97A3-4A1C-BAC7-F98FB50BFAF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9FE02D-D7E7-4B0B-A11B-C367BADED99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0DAA70-EF87-4D8B-8C6A-68732C0D63E7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102AC7-8277-411C-8A19-C0EC481988D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80A29E-0890-4125-AD9B-7E8C66D121B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EEF6DF-D14B-46C6-B140-7BDFEFB320A7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9D7052-B059-4C5D-B79C-739744E9513E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2944A2-36F7-4709-BA97-1AB15E8BB72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AFC0B6-F916-4FE7-86D2-AD4E0A7DC2C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87408-D313-404A-AE65-66C3D6F7A71B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581665-F173-42BB-8939-221C15B0556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3EE126-814D-434E-945E-1BBE9A625EE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B6E918-F411-421E-A796-E6FF8D6AE2D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44B49D-C628-45EF-85B3-BE1FCDC0B29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6B744-4973-4E59-9568-AB53639A07C5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470119-7B7E-437C-B72D-E35C2F31BBF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923" cy="43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0" y="991"/>
              <a:ext cx="92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4"/>
            <p:cNvSpPr>
              <a:spLocks/>
            </p:cNvSpPr>
            <p:nvPr/>
          </p:nvSpPr>
          <p:spPr bwMode="ltGray">
            <a:xfrm>
              <a:off x="0" y="15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6" y="2087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ltGray">
            <a:xfrm>
              <a:off x="6" y="3160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993" y="1940"/>
              <a:ext cx="4766" cy="119"/>
              <a:chOff x="993" y="1940"/>
              <a:chExt cx="4766" cy="119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ltGray">
              <a:xfrm>
                <a:off x="996" y="1947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ltGray">
              <a:xfrm>
                <a:off x="999" y="2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ltGray">
              <a:xfrm>
                <a:off x="999" y="203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ltGray">
              <a:xfrm>
                <a:off x="999" y="200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ltGray">
              <a:xfrm>
                <a:off x="999" y="1969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>
                <a:off x="993" y="1940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>
                <a:solidFill>
                  <a:srgbClr val="FFCC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6002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4D90-9B56-48EF-827C-80118E401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A7293-4764-4008-9E23-08DC3342A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431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4800"/>
            <a:ext cx="56769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82BF3-C273-41AF-89D4-21F3189BB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FBB3A-AC69-4139-A071-E31610AB8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B1474-8E40-4C25-9166-E03C43AD5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C58C-246B-4EBB-B251-E869DEA1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62AF-7707-423F-97B9-8A7742B2A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74C64-31E0-4F7F-8E16-5C7BA0151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9A5F-778A-4347-B74F-54E595AEF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9A83-5F24-4993-8167-A4D412287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755ED-BD3F-4C98-B227-6D1E5DD85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1032" name="Group 7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2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1041" name="Picture 3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Freeform 4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4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4" name="Rectangle 8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" name="Line 9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>
                <a:solidFill>
                  <a:srgbClr val="FFCC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589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6DC1F9-24AE-4553-A64A-1C182385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620713"/>
            <a:ext cx="7593013" cy="2016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B04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B04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B04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B04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rgbClr val="B04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Что? Где? Когда?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60800"/>
            <a:ext cx="6400800" cy="2592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525129"/>
                </a:solidFill>
                <a:latin typeface="Comic Sans MS" pitchFamily="66" charset="0"/>
              </a:rPr>
              <a:t>Материалы для интеллектуальной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525129"/>
                </a:solidFill>
                <a:latin typeface="Comic Sans MS" pitchFamily="66" charset="0"/>
              </a:rPr>
              <a:t>игры по русскому языку и литературе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bg2"/>
                </a:solidFill>
                <a:latin typeface="Comic Sans MS" pitchFamily="66" charset="0"/>
              </a:rPr>
              <a:t>Сыскова Т.И.,учитель русского языка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chemeClr val="bg2"/>
                </a:solidFill>
                <a:latin typeface="Comic Sans MS" pitchFamily="66" charset="0"/>
              </a:rPr>
              <a:t>МБОУ «СОШ №23» г.Калуги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3076" name="Picture 4" descr="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5661025"/>
            <a:ext cx="9350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6021388"/>
            <a:ext cx="835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 b="1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Герои басен перепутались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981200"/>
            <a:ext cx="3273425" cy="41148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Ворона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Стрекоза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Зеркало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Орел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Мышь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Листы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Кукушка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FF"/>
                </a:solidFill>
              </a:rPr>
              <a:t>Осел </a:t>
            </a:r>
          </a:p>
          <a:p>
            <a:pPr eaLnBrk="1" hangingPunct="1">
              <a:lnSpc>
                <a:spcPct val="90000"/>
              </a:lnSpc>
            </a:pPr>
            <a:endParaRPr lang="ru-RU" b="1" smtClean="0">
              <a:solidFill>
                <a:srgbClr val="0000FF"/>
              </a:solidFill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989138"/>
            <a:ext cx="3416300" cy="41148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99"/>
                </a:solidFill>
              </a:rPr>
              <a:t>Обезьяна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99"/>
                </a:solidFill>
              </a:rPr>
              <a:t>Лисица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99"/>
                </a:solidFill>
              </a:rPr>
              <a:t>Крыса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99"/>
                </a:solidFill>
              </a:rPr>
              <a:t>Муравей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99"/>
                </a:solidFill>
              </a:rPr>
              <a:t>Соловей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99"/>
                </a:solidFill>
              </a:rPr>
              <a:t>Петух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99"/>
                </a:solidFill>
              </a:rPr>
              <a:t>Корни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99"/>
                </a:solidFill>
              </a:rPr>
              <a:t>Пчела </a:t>
            </a: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2987675" y="2276475"/>
            <a:ext cx="2447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3348038" y="2781300"/>
            <a:ext cx="2160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V="1">
            <a:off x="3203575" y="2205038"/>
            <a:ext cx="22320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V="1">
            <a:off x="2987675" y="3213100"/>
            <a:ext cx="244792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2987675" y="4652963"/>
            <a:ext cx="25209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3348038" y="4076700"/>
            <a:ext cx="20875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2299" name="Picture 13" descr="normal-e80b7a474c9312cc13f6f68adf0a286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013325"/>
            <a:ext cx="1384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4213" y="1085850"/>
            <a:ext cx="6096000" cy="5772150"/>
            <a:chOff x="1920" y="528"/>
            <a:chExt cx="3840" cy="3636"/>
          </a:xfrm>
        </p:grpSpPr>
        <p:pic>
          <p:nvPicPr>
            <p:cNvPr id="12301" name="Picture 16" descr="affe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4" y="57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7" descr="cat46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0" y="3264"/>
              <a:ext cx="842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18" descr="chicken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0" y="2304"/>
              <a:ext cx="1613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19" descr="dog1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0" y="2400"/>
              <a:ext cx="1440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20" descr="elefant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0" y="528"/>
              <a:ext cx="713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21" descr="maus15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72" y="1104"/>
              <a:ext cx="511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22" descr="tiger7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3024"/>
              <a:ext cx="814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0033"/>
                </a:solidFill>
              </a:rPr>
              <a:t>Кто написал эти произведения</a:t>
            </a:r>
            <a:r>
              <a:rPr lang="ru-RU" sz="4000" smtClean="0">
                <a:solidFill>
                  <a:srgbClr val="660033"/>
                </a:solidFill>
              </a:rPr>
              <a:t>?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981200"/>
            <a:ext cx="3992563" cy="4687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«Дон-Кихот»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«Гулливер»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«Дон-Жуан»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«Последний из могикан»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«Айвенго»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Остров сокровищ»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«12 ночь»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«Белый клык»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«Маленький принц»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«Робинзон Крузо»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660033"/>
                </a:solidFill>
              </a:rPr>
              <a:t>«Последний дюйм»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981200"/>
            <a:ext cx="3095625" cy="4687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Скотт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Байрон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Сервантес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Олдридж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Купер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Свифт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Стивенсон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Шекспир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Лондон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Экзюпери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Дефо 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3419475" y="2205038"/>
            <a:ext cx="24479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3203575" y="2636838"/>
            <a:ext cx="26638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3419475" y="2636838"/>
            <a:ext cx="23764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5076825" y="3357563"/>
            <a:ext cx="7905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V="1">
            <a:off x="3132138" y="2205038"/>
            <a:ext cx="2735262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>
            <a:off x="4211638" y="4221163"/>
            <a:ext cx="16557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2987675" y="4652963"/>
            <a:ext cx="28082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5"/>
          <p:cNvSpPr>
            <a:spLocks noChangeShapeType="1"/>
          </p:cNvSpPr>
          <p:nvPr/>
        </p:nvSpPr>
        <p:spPr bwMode="auto">
          <a:xfrm>
            <a:off x="5219700" y="56610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3635375" y="5013325"/>
            <a:ext cx="21605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4427538" y="5445125"/>
            <a:ext cx="14398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4067175" y="5805488"/>
            <a:ext cx="18002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 flipV="1">
            <a:off x="4284663" y="3429000"/>
            <a:ext cx="1582737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329" name="Picture 21" descr="MCj009057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50116">
            <a:off x="0" y="1844675"/>
            <a:ext cx="1689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2" descr="MPj042760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229225"/>
            <a:ext cx="1395412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23" descr="MMj0284145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63913"/>
            <a:ext cx="161925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 animBg="1"/>
      <p:bldP spid="88080" grpId="0" animBg="1"/>
      <p:bldP spid="88081" grpId="0" animBg="1"/>
      <p:bldP spid="88082" grpId="0" animBg="1"/>
      <p:bldP spid="880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Переменка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Рисунок9"/>
          <p:cNvPicPr>
            <a:picLocks noChangeAspect="1" noChangeArrowheads="1"/>
          </p:cNvPicPr>
          <p:nvPr/>
        </p:nvPicPr>
        <p:blipFill>
          <a:blip r:embed="rId3"/>
          <a:srcRect b="4788"/>
          <a:stretch>
            <a:fillRect/>
          </a:stretch>
        </p:blipFill>
        <p:spPr bwMode="auto">
          <a:xfrm>
            <a:off x="1476375" y="1844675"/>
            <a:ext cx="76676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Рисунок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04813"/>
            <a:ext cx="17811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MMj031817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2636838"/>
            <a:ext cx="13112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8"/>
          <p:cNvSpPr>
            <a:spLocks noChangeArrowheads="1"/>
          </p:cNvSpPr>
          <p:nvPr/>
        </p:nvSpPr>
        <p:spPr bwMode="auto">
          <a:xfrm>
            <a:off x="3924300" y="2708275"/>
            <a:ext cx="1727200" cy="1223963"/>
          </a:xfrm>
          <a:prstGeom prst="wedgeRoundRectCallout">
            <a:avLst>
              <a:gd name="adj1" fmla="val -42921"/>
              <a:gd name="adj2" fmla="val 69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  <a:p>
            <a:pPr algn="ctr"/>
            <a:r>
              <a:rPr lang="ru-RU" sz="2800" b="1"/>
              <a:t>неделя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3779838" y="2492375"/>
            <a:ext cx="2087562" cy="1655763"/>
          </a:xfrm>
          <a:prstGeom prst="wedgeRoundRectCallout">
            <a:avLst>
              <a:gd name="adj1" fmla="val -43991"/>
              <a:gd name="adj2" fmla="val 59491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Как раньше</a:t>
            </a:r>
          </a:p>
          <a:p>
            <a:pPr algn="ctr"/>
            <a:r>
              <a:rPr lang="ru-RU" sz="2000" b="1"/>
              <a:t>назывался выходной,</a:t>
            </a:r>
          </a:p>
          <a:p>
            <a:pPr algn="ctr"/>
            <a:r>
              <a:rPr lang="ru-RU" sz="2000" b="1"/>
              <a:t>когда ничего</a:t>
            </a:r>
          </a:p>
          <a:p>
            <a:pPr algn="ctr"/>
            <a:r>
              <a:rPr lang="ru-RU" sz="2000" b="1"/>
              <a:t>не делали?</a:t>
            </a:r>
          </a:p>
        </p:txBody>
      </p:sp>
      <p:sp>
        <p:nvSpPr>
          <p:cNvPr id="14345" name="AutoShape 10"/>
          <p:cNvSpPr>
            <a:spLocks noChangeArrowheads="1"/>
          </p:cNvSpPr>
          <p:nvPr/>
        </p:nvSpPr>
        <p:spPr bwMode="auto">
          <a:xfrm>
            <a:off x="6372225" y="4581525"/>
            <a:ext cx="1944688" cy="11525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  <a:p>
            <a:pPr algn="ctr"/>
            <a:r>
              <a:rPr lang="ru-RU" sz="3200" b="1"/>
              <a:t>квинтет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5435600" y="4149725"/>
            <a:ext cx="3384550" cy="2017713"/>
          </a:xfrm>
          <a:prstGeom prst="wedgeRoundRectCallout">
            <a:avLst>
              <a:gd name="adj1" fmla="val -34477"/>
              <a:gd name="adj2" fmla="val 645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Все знают </a:t>
            </a:r>
          </a:p>
          <a:p>
            <a:pPr algn="ctr"/>
            <a:r>
              <a:rPr lang="ru-RU" sz="2400" b="1"/>
              <a:t>басню «Квартет».</a:t>
            </a:r>
          </a:p>
          <a:p>
            <a:pPr algn="ctr"/>
            <a:r>
              <a:rPr lang="ru-RU" sz="2400" b="1"/>
              <a:t>Как она называлась,</a:t>
            </a:r>
          </a:p>
          <a:p>
            <a:pPr algn="ctr"/>
            <a:r>
              <a:rPr lang="ru-RU" sz="2400" b="1"/>
              <a:t>если б было 5 </a:t>
            </a:r>
          </a:p>
          <a:p>
            <a:pPr algn="ctr"/>
            <a:r>
              <a:rPr lang="ru-RU" sz="2400" b="1"/>
              <a:t>музыкантов?</a:t>
            </a:r>
          </a:p>
          <a:p>
            <a:pPr algn="ctr"/>
            <a:r>
              <a:rPr lang="ru-RU" sz="2400" b="1"/>
              <a:t> </a:t>
            </a:r>
          </a:p>
        </p:txBody>
      </p:sp>
      <p:pic>
        <p:nvPicPr>
          <p:cNvPr id="14347" name="Picture 12" descr="Квартет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437063"/>
            <a:ext cx="13017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3" descr="MMj0303317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2276475"/>
            <a:ext cx="11223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  <p:bldP spid="501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90033"/>
                </a:solidFill>
              </a:rPr>
              <a:t>Святые места России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Михайловское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Тарханы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Карабиха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Спасское-Лутовиново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Ясная Поляна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Мелихово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Овстуг 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2413" y="1981200"/>
            <a:ext cx="3632200" cy="4114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Толстой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Чехов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Тургенев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Лермонтов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Тютчев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Пушкин</a:t>
            </a:r>
          </a:p>
          <a:p>
            <a:pPr eaLnBrk="1" hangingPunct="1"/>
            <a:r>
              <a:rPr lang="ru-RU" b="1" smtClean="0">
                <a:solidFill>
                  <a:srgbClr val="A50021"/>
                </a:solidFill>
              </a:rPr>
              <a:t>Некрасов </a:t>
            </a:r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4211638" y="2276475"/>
            <a:ext cx="1223962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3203575" y="2781300"/>
            <a:ext cx="23050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3348038" y="3357563"/>
            <a:ext cx="2087562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3779838" y="3284538"/>
            <a:ext cx="16557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 flipV="1">
            <a:off x="4140200" y="2276475"/>
            <a:ext cx="129540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V="1">
            <a:off x="3419475" y="2781300"/>
            <a:ext cx="2016125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 flipV="1">
            <a:off x="2916238" y="4292600"/>
            <a:ext cx="251936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5372" name="Picture 1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724400"/>
            <a:ext cx="15573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901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Псевдонимы писателей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981200"/>
            <a:ext cx="3994150" cy="4114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Алов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Человек без селезенки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Горький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Марк Твен 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Анна Ахматова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Гайка №6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Козьма Прутков</a:t>
            </a:r>
          </a:p>
          <a:p>
            <a:pPr eaLnBrk="1" hangingPunct="1"/>
            <a:endParaRPr lang="ru-RU" b="1" smtClean="0">
              <a:solidFill>
                <a:srgbClr val="000099"/>
              </a:solidFill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981200"/>
            <a:ext cx="3490913" cy="4114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Чехов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Гоголь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Клеманс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Пешков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Горенко</a:t>
            </a:r>
          </a:p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А.Толстой и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99"/>
                </a:solidFill>
              </a:rPr>
              <a:t>    братья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99"/>
                </a:solidFill>
              </a:rPr>
              <a:t>    Жемчужниковы </a:t>
            </a: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2627313" y="2276475"/>
            <a:ext cx="3168650" cy="5048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V="1">
            <a:off x="3492500" y="2276475"/>
            <a:ext cx="2303463" cy="9366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3276600" y="3716338"/>
            <a:ext cx="2447925" cy="730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 flipV="1">
            <a:off x="3635375" y="3284538"/>
            <a:ext cx="2089150" cy="93662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6393" name="Picture 10" descr="чернильниц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5629275"/>
            <a:ext cx="18002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1243236366_mertvye-dushi-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8500"/>
            <a:ext cx="14779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2" name="Line 12"/>
          <p:cNvSpPr>
            <a:spLocks noChangeShapeType="1"/>
          </p:cNvSpPr>
          <p:nvPr/>
        </p:nvSpPr>
        <p:spPr bwMode="auto">
          <a:xfrm flipV="1">
            <a:off x="4427538" y="4292600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V="1">
            <a:off x="3419475" y="2276475"/>
            <a:ext cx="230505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4572000" y="4868863"/>
            <a:ext cx="11525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1547813" y="333375"/>
            <a:ext cx="7451725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Иной с фамилией двойною пройдет в журналах без следа,</a:t>
            </a:r>
          </a:p>
          <a:p>
            <a:pPr algn="ctr"/>
            <a:r>
              <a:rPr lang="ru-RU" sz="2000"/>
              <a:t>              </a:t>
            </a:r>
            <a:r>
              <a:rPr lang="ru-RU" sz="2000" b="1"/>
              <a:t>Другой под буквою одною известен многие года… Д.Минаев</a:t>
            </a:r>
            <a:r>
              <a:rPr lang="ru-RU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  <p:bldP spid="92167" grpId="0" animBg="1"/>
      <p:bldP spid="92168" grpId="0" animBg="1"/>
      <p:bldP spid="92169" grpId="0" animBg="1"/>
      <p:bldP spid="92172" grpId="0" animBg="1"/>
      <p:bldP spid="92173" grpId="0" animBg="1"/>
      <p:bldP spid="92174" grpId="0" animBg="1"/>
      <p:bldP spid="921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Кто написал произведение?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981200"/>
            <a:ext cx="3810000" cy="4687888"/>
          </a:xfrm>
        </p:spPr>
        <p:txBody>
          <a:bodyPr/>
          <a:lstStyle/>
          <a:p>
            <a:pPr eaLnBrk="1" hangingPunct="1"/>
            <a:r>
              <a:rPr lang="ru-RU" sz="2400" smtClean="0"/>
              <a:t>«Уроки французского»</a:t>
            </a:r>
          </a:p>
          <a:p>
            <a:pPr eaLnBrk="1" hangingPunct="1"/>
            <a:r>
              <a:rPr lang="ru-RU" sz="2400" smtClean="0"/>
              <a:t>«Русские женщины»</a:t>
            </a:r>
          </a:p>
          <a:p>
            <a:pPr eaLnBrk="1" hangingPunct="1"/>
            <a:r>
              <a:rPr lang="ru-RU" sz="2400" smtClean="0"/>
              <a:t>«Фрегат «Паллада»</a:t>
            </a:r>
          </a:p>
          <a:p>
            <a:pPr eaLnBrk="1" hangingPunct="1"/>
            <a:r>
              <a:rPr lang="ru-RU" sz="2400" smtClean="0"/>
              <a:t>«Борис Годунов»</a:t>
            </a:r>
          </a:p>
          <a:p>
            <a:pPr eaLnBrk="1" hangingPunct="1"/>
            <a:r>
              <a:rPr lang="ru-RU" sz="2400" smtClean="0"/>
              <a:t>«Дикий помещик»</a:t>
            </a:r>
          </a:p>
          <a:p>
            <a:pPr eaLnBrk="1" hangingPunct="1"/>
            <a:r>
              <a:rPr lang="ru-RU" sz="2400" smtClean="0"/>
              <a:t>«Вересковый мед»</a:t>
            </a:r>
          </a:p>
          <a:p>
            <a:pPr eaLnBrk="1" hangingPunct="1"/>
            <a:r>
              <a:rPr lang="ru-RU" sz="2400" smtClean="0"/>
              <a:t>«Малахитовая шкатулка</a:t>
            </a:r>
          </a:p>
          <a:p>
            <a:pPr eaLnBrk="1" hangingPunct="1"/>
            <a:r>
              <a:rPr lang="ru-RU" sz="2400" smtClean="0"/>
              <a:t>«Бежин луг»</a:t>
            </a:r>
          </a:p>
          <a:p>
            <a:pPr eaLnBrk="1" hangingPunct="1"/>
            <a:r>
              <a:rPr lang="ru-RU" sz="2400" smtClean="0"/>
              <a:t>«Невский проспект»</a:t>
            </a:r>
          </a:p>
          <a:p>
            <a:pPr eaLnBrk="1" hangingPunct="1"/>
            <a:r>
              <a:rPr lang="ru-RU" sz="2400" smtClean="0"/>
              <a:t>«Васюткино озеро»</a:t>
            </a:r>
          </a:p>
          <a:p>
            <a:pPr eaLnBrk="1" hangingPunct="1"/>
            <a:r>
              <a:rPr lang="ru-RU" sz="2400" smtClean="0"/>
              <a:t>«После бала»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11863" y="1981200"/>
            <a:ext cx="3130550" cy="4616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Некрасов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Пушкин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Гончаров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Бажов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Гоголь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Распутин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Астафьев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Тургенев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Толстой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Стивенсон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Салтыков-Щедрин</a:t>
            </a: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4716463" y="2205038"/>
            <a:ext cx="1368425" cy="20161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V="1">
            <a:off x="4500563" y="2205038"/>
            <a:ext cx="1584325" cy="50323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V="1">
            <a:off x="4427538" y="2997200"/>
            <a:ext cx="1657350" cy="14446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4067175" y="2636838"/>
            <a:ext cx="2017713" cy="86518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4211638" y="4005263"/>
            <a:ext cx="187325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4284663" y="4437063"/>
            <a:ext cx="18716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 flipV="1">
            <a:off x="5003800" y="3429000"/>
            <a:ext cx="1081088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 flipV="1">
            <a:off x="3492500" y="5013325"/>
            <a:ext cx="25923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 flipV="1">
            <a:off x="4500563" y="3789363"/>
            <a:ext cx="165576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 flipV="1">
            <a:off x="4356100" y="4581525"/>
            <a:ext cx="18002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 flipV="1">
            <a:off x="3563938" y="5445125"/>
            <a:ext cx="25923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7424" name="Picture 22" descr="MCj035156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17795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3" descr="MMj0288851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013325"/>
            <a:ext cx="15478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4" descr="MMj0303494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73463"/>
            <a:ext cx="1223962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nimBg="1"/>
      <p:bldP spid="94216" grpId="0" animBg="1"/>
      <p:bldP spid="94217" grpId="0" animBg="1"/>
      <p:bldP spid="94218" grpId="0" animBg="1"/>
      <p:bldP spid="94219" grpId="0" animBg="1"/>
      <p:bldP spid="94220" grpId="0" animBg="1"/>
      <p:bldP spid="94225" grpId="0" animBg="1"/>
      <p:bldP spid="94226" grpId="0" animBg="1"/>
      <p:bldP spid="94227" grpId="0" animBg="1"/>
      <p:bldP spid="94228" grpId="0" animBg="1"/>
      <p:bldP spid="942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2"/>
                </a:solidFill>
              </a:rPr>
              <a:t>Четвертое лишнее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979613" y="2349500"/>
            <a:ext cx="1439862" cy="57626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эпитет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3419475" y="2349500"/>
            <a:ext cx="1439863" cy="57626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сравнение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4859338" y="2349500"/>
            <a:ext cx="1439862" cy="57626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фабула</a:t>
            </a: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6300788" y="2349500"/>
            <a:ext cx="1439862" cy="57626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метафора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1835150" y="3213100"/>
            <a:ext cx="1441450" cy="5746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ямб</a:t>
            </a: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3276600" y="3213100"/>
            <a:ext cx="1727200" cy="5746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амфибрахий</a:t>
            </a:r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5003800" y="3213100"/>
            <a:ext cx="1441450" cy="5746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анапест</a:t>
            </a: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6443663" y="3213100"/>
            <a:ext cx="1441450" cy="57467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дактиль</a:t>
            </a: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1979613" y="4149725"/>
            <a:ext cx="1441450" cy="5746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сказка</a:t>
            </a: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3419475" y="4149725"/>
            <a:ext cx="1441450" cy="5746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элегия</a:t>
            </a:r>
          </a:p>
        </p:txBody>
      </p:sp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4859338" y="4149725"/>
            <a:ext cx="1441450" cy="5746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басня</a:t>
            </a:r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6300788" y="4149725"/>
            <a:ext cx="1441450" cy="57467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повесть</a:t>
            </a:r>
          </a:p>
        </p:txBody>
      </p:sp>
      <p:pic>
        <p:nvPicPr>
          <p:cNvPr id="18447" name="Picture 18" descr="ан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76475"/>
            <a:ext cx="153828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Rectangle 19"/>
          <p:cNvSpPr>
            <a:spLocks noChangeArrowheads="1"/>
          </p:cNvSpPr>
          <p:nvPr/>
        </p:nvSpPr>
        <p:spPr bwMode="auto">
          <a:xfrm>
            <a:off x="468313" y="5084763"/>
            <a:ext cx="21590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«Тонкий и толстый»</a:t>
            </a:r>
          </a:p>
        </p:txBody>
      </p:sp>
      <p:sp>
        <p:nvSpPr>
          <p:cNvPr id="18449" name="Rectangle 20"/>
          <p:cNvSpPr>
            <a:spLocks noChangeArrowheads="1"/>
          </p:cNvSpPr>
          <p:nvPr/>
        </p:nvSpPr>
        <p:spPr bwMode="auto">
          <a:xfrm>
            <a:off x="2627313" y="5084763"/>
            <a:ext cx="20161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«Война и мир»</a:t>
            </a: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4643438" y="5084763"/>
            <a:ext cx="20161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«Живой труп»</a:t>
            </a:r>
          </a:p>
        </p:txBody>
      </p:sp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6659563" y="5084763"/>
            <a:ext cx="22336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«</a:t>
            </a:r>
            <a:r>
              <a:rPr lang="ru-RU" b="1"/>
              <a:t>Живые и мертвые»</a:t>
            </a:r>
          </a:p>
        </p:txBody>
      </p:sp>
      <p:sp>
        <p:nvSpPr>
          <p:cNvPr id="96279" name="AutoShape 23"/>
          <p:cNvSpPr>
            <a:spLocks noChangeArrowheads="1"/>
          </p:cNvSpPr>
          <p:nvPr/>
        </p:nvSpPr>
        <p:spPr bwMode="auto">
          <a:xfrm>
            <a:off x="900113" y="692150"/>
            <a:ext cx="1800225" cy="14398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Мяу</a:t>
            </a:r>
            <a:r>
              <a:rPr lang="en-US" sz="2000" b="1"/>
              <a:t>-</a:t>
            </a:r>
            <a:r>
              <a:rPr lang="ru-RU" sz="2000" b="1"/>
              <a:t>мяу…</a:t>
            </a:r>
          </a:p>
          <a:p>
            <a:pPr algn="ctr"/>
            <a:r>
              <a:rPr lang="ru-RU" sz="2000" b="1"/>
              <a:t>Все правильно!</a:t>
            </a:r>
          </a:p>
          <a:p>
            <a:pPr algn="ctr"/>
            <a:r>
              <a:rPr lang="ru-RU" sz="2000" b="1"/>
              <a:t>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370013" y="1981200"/>
            <a:ext cx="3922712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Презентацию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подготовила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Сыскова Т.И.,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учитель русского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языка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МБОУ «СОШ №23»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г.Калуги</a:t>
            </a:r>
          </a:p>
        </p:txBody>
      </p:sp>
      <p:pic>
        <p:nvPicPr>
          <p:cNvPr id="19460" name="Picture 12" descr="MMj0356713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229225"/>
            <a:ext cx="1509713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SL382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071813"/>
            <a:ext cx="15049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Перифраз –выражение, описательно</a:t>
            </a:r>
          </a:p>
          <a:p>
            <a:pPr eaLnBrk="1" hangingPunct="1">
              <a:buFontTx/>
              <a:buNone/>
            </a:pPr>
            <a:r>
              <a:rPr lang="ru-RU" smtClean="0"/>
              <a:t>передающее смысл другого выражения</a:t>
            </a:r>
          </a:p>
          <a:p>
            <a:pPr eaLnBrk="1" hangingPunct="1">
              <a:buFontTx/>
              <a:buNone/>
            </a:pPr>
            <a:r>
              <a:rPr lang="ru-RU" smtClean="0"/>
              <a:t>или слова. (Словарь С.Ожегова)</a:t>
            </a:r>
          </a:p>
        </p:txBody>
      </p:sp>
      <p:sp>
        <p:nvSpPr>
          <p:cNvPr id="204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9250" y="5949950"/>
            <a:ext cx="504825" cy="431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Как раньше назывались слова?</a:t>
            </a:r>
          </a:p>
        </p:txBody>
      </p:sp>
      <p:pic>
        <p:nvPicPr>
          <p:cNvPr id="4099" name="Picture 8" descr="MMj03365760000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3357563"/>
            <a:ext cx="1968500" cy="2470150"/>
          </a:xfrm>
        </p:spPr>
      </p:pic>
      <p:sp>
        <p:nvSpPr>
          <p:cNvPr id="4100" name="AutoShape 10"/>
          <p:cNvSpPr>
            <a:spLocks noChangeArrowheads="1"/>
          </p:cNvSpPr>
          <p:nvPr/>
        </p:nvSpPr>
        <p:spPr bwMode="auto">
          <a:xfrm>
            <a:off x="2916238" y="2133600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выя</a:t>
            </a:r>
          </a:p>
        </p:txBody>
      </p:sp>
      <p:sp>
        <p:nvSpPr>
          <p:cNvPr id="4101" name="AutoShape 11"/>
          <p:cNvSpPr>
            <a:spLocks noChangeArrowheads="1"/>
          </p:cNvSpPr>
          <p:nvPr/>
        </p:nvSpPr>
        <p:spPr bwMode="auto">
          <a:xfrm>
            <a:off x="3708400" y="2997200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десница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708400" y="2997200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правая рука</a:t>
            </a:r>
          </a:p>
        </p:txBody>
      </p:sp>
      <p:sp>
        <p:nvSpPr>
          <p:cNvPr id="4103" name="AutoShape 13"/>
          <p:cNvSpPr>
            <a:spLocks noChangeArrowheads="1"/>
          </p:cNvSpPr>
          <p:nvPr/>
        </p:nvSpPr>
        <p:spPr bwMode="auto">
          <a:xfrm>
            <a:off x="4356100" y="3933825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шуйца 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4356100" y="3933825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левая рука</a:t>
            </a:r>
          </a:p>
        </p:txBody>
      </p:sp>
      <p:sp>
        <p:nvSpPr>
          <p:cNvPr id="4105" name="AutoShape 15"/>
          <p:cNvSpPr>
            <a:spLocks noChangeArrowheads="1"/>
          </p:cNvSpPr>
          <p:nvPr/>
        </p:nvSpPr>
        <p:spPr bwMode="auto">
          <a:xfrm>
            <a:off x="4787900" y="4868863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рамена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4787900" y="4868863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плечи</a:t>
            </a:r>
          </a:p>
        </p:txBody>
      </p:sp>
      <p:sp>
        <p:nvSpPr>
          <p:cNvPr id="4107" name="AutoShape 17"/>
          <p:cNvSpPr>
            <a:spLocks noChangeArrowheads="1"/>
          </p:cNvSpPr>
          <p:nvPr/>
        </p:nvSpPr>
        <p:spPr bwMode="auto">
          <a:xfrm>
            <a:off x="5508625" y="5805488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длань</a:t>
            </a:r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5508625" y="5805488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ладонь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2916238" y="2133600"/>
            <a:ext cx="2952750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шея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  <p:bldP spid="44046" grpId="0" animBg="1"/>
      <p:bldP spid="44048" grpId="0" animBg="1"/>
      <p:bldP spid="44050" grpId="0" animBg="1"/>
      <p:bldP spid="440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0000FF"/>
                </a:solidFill>
              </a:rPr>
              <a:t>Найдите ошибки в предложениях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Мальчику очень понравился рыбий суп.</a:t>
            </a:r>
          </a:p>
          <a:p>
            <a:pPr eaLnBrk="1" hangingPunct="1"/>
            <a:r>
              <a:rPr lang="ru-RU" smtClean="0"/>
              <a:t>Это была памятливая для меня поездка.</a:t>
            </a:r>
          </a:p>
          <a:p>
            <a:pPr eaLnBrk="1" hangingPunct="1"/>
            <a:r>
              <a:rPr lang="ru-RU" smtClean="0"/>
              <a:t>Он так мало знает, какой он невежа!</a:t>
            </a:r>
          </a:p>
          <a:p>
            <a:pPr eaLnBrk="1" hangingPunct="1"/>
            <a:r>
              <a:rPr lang="ru-RU" smtClean="0"/>
              <a:t>Собака была злостная, всех кусала.</a:t>
            </a:r>
          </a:p>
        </p:txBody>
      </p:sp>
      <p:pic>
        <p:nvPicPr>
          <p:cNvPr id="5124" name="Picture 4" descr="MMj0185571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532313"/>
            <a:ext cx="19431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MMj0283642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508500"/>
            <a:ext cx="15906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804025" y="2133600"/>
            <a:ext cx="1223963" cy="3587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рыбный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492500" y="2781300"/>
            <a:ext cx="2016125" cy="287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памятная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6732588" y="3284538"/>
            <a:ext cx="1296987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невежда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4067175" y="3860800"/>
            <a:ext cx="1512888" cy="3587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злая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4" grpId="0" animBg="1"/>
      <p:bldP spid="553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Из истории русского </a:t>
            </a:r>
            <a:br>
              <a:rPr lang="ru-RU" sz="4000" smtClean="0">
                <a:latin typeface="Comic Sans MS" pitchFamily="66" charset="0"/>
              </a:rPr>
            </a:br>
            <a:r>
              <a:rPr lang="ru-RU" sz="4000" smtClean="0">
                <a:latin typeface="Comic Sans MS" pitchFamily="66" charset="0"/>
              </a:rPr>
              <a:t>алфавита</a:t>
            </a:r>
          </a:p>
        </p:txBody>
      </p:sp>
      <p:sp>
        <p:nvSpPr>
          <p:cNvPr id="6147" name="AutoShape 12"/>
          <p:cNvSpPr>
            <a:spLocks noChangeArrowheads="1"/>
          </p:cNvSpPr>
          <p:nvPr/>
        </p:nvSpPr>
        <p:spPr bwMode="auto">
          <a:xfrm>
            <a:off x="1331913" y="2133600"/>
            <a:ext cx="4608512" cy="9366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Буквой П</a:t>
            </a:r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1331913" y="2133600"/>
            <a:ext cx="4608512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Что значит поставить </a:t>
            </a:r>
          </a:p>
          <a:p>
            <a:pPr algn="ctr"/>
            <a:r>
              <a:rPr lang="ru-RU" sz="3200"/>
              <a:t>столы покоем?</a:t>
            </a:r>
          </a:p>
        </p:txBody>
      </p:sp>
      <p:sp>
        <p:nvSpPr>
          <p:cNvPr id="6149" name="AutoShape 14"/>
          <p:cNvSpPr>
            <a:spLocks noChangeArrowheads="1"/>
          </p:cNvSpPr>
          <p:nvPr/>
        </p:nvSpPr>
        <p:spPr bwMode="auto">
          <a:xfrm>
            <a:off x="2195513" y="3429000"/>
            <a:ext cx="4608512" cy="9366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Наказать розгами</a:t>
            </a:r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2195513" y="3429000"/>
            <a:ext cx="4608512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Что значит </a:t>
            </a:r>
          </a:p>
          <a:p>
            <a:pPr algn="ctr"/>
            <a:r>
              <a:rPr lang="ru-RU" sz="3200"/>
              <a:t>прописать ижицу?</a:t>
            </a:r>
          </a:p>
        </p:txBody>
      </p:sp>
      <p:sp>
        <p:nvSpPr>
          <p:cNvPr id="6151" name="AutoShape 16"/>
          <p:cNvSpPr>
            <a:spLocks noChangeArrowheads="1"/>
          </p:cNvSpPr>
          <p:nvPr/>
        </p:nvSpPr>
        <p:spPr bwMode="auto">
          <a:xfrm>
            <a:off x="3563938" y="5013325"/>
            <a:ext cx="4608512" cy="9366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/>
              <a:t>Положив руки на талию, </a:t>
            </a:r>
          </a:p>
          <a:p>
            <a:pPr algn="ctr"/>
            <a:r>
              <a:rPr lang="ru-RU" sz="2800"/>
              <a:t>подбоченясь</a:t>
            </a:r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3563938" y="5013325"/>
            <a:ext cx="4608512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Что значит стоять фертом?</a:t>
            </a:r>
          </a:p>
        </p:txBody>
      </p:sp>
      <p:pic>
        <p:nvPicPr>
          <p:cNvPr id="6153" name="Picture 18" descr="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5821363"/>
            <a:ext cx="74168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9" descr="AN13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133600"/>
            <a:ext cx="1557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 animBg="1"/>
      <p:bldP spid="59407" grpId="0" animBg="1"/>
      <p:bldP spid="594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75842"/>
                </a:solidFill>
              </a:rPr>
              <a:t>Русские меры длины,веса.</a:t>
            </a:r>
          </a:p>
        </p:txBody>
      </p:sp>
      <p:graphicFrame>
        <p:nvGraphicFramePr>
          <p:cNvPr id="68633" name="Group 25"/>
          <p:cNvGraphicFramePr>
            <a:graphicFrameLocks noGrp="1"/>
          </p:cNvGraphicFramePr>
          <p:nvPr>
            <p:ph idx="1"/>
          </p:nvPr>
        </p:nvGraphicFramePr>
        <p:xfrm>
          <a:off x="1547813" y="1981200"/>
          <a:ext cx="7416800" cy="4114800"/>
        </p:xfrm>
        <a:graphic>
          <a:graphicData uri="http://schemas.openxmlformats.org/drawingml/2006/table">
            <a:tbl>
              <a:tblPr/>
              <a:tblGrid>
                <a:gridCol w="2471737"/>
                <a:gridCol w="2473325"/>
                <a:gridCol w="2471738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4,5см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71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2м 13см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50см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 коп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10коп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30,48см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1547813" y="1989138"/>
            <a:ext cx="2447925" cy="13684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вершок</a:t>
            </a:r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3995738" y="1989138"/>
            <a:ext cx="2447925" cy="13684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аршин</a:t>
            </a: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6443663" y="1989138"/>
            <a:ext cx="2447925" cy="1368425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сажень</a:t>
            </a: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1547813" y="3357563"/>
            <a:ext cx="2447925" cy="13684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локоть</a:t>
            </a:r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3995738" y="3357563"/>
            <a:ext cx="2447925" cy="13684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алтын</a:t>
            </a: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6443663" y="3357563"/>
            <a:ext cx="2447925" cy="13684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гривенник</a:t>
            </a:r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1547813" y="4724400"/>
            <a:ext cx="24479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фунт</a:t>
            </a:r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3995738" y="4724400"/>
            <a:ext cx="24479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дюйм</a:t>
            </a:r>
          </a:p>
        </p:txBody>
      </p: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6443663" y="4724400"/>
            <a:ext cx="24479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фут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4" grpId="0" animBg="1"/>
      <p:bldP spid="68635" grpId="0" animBg="1"/>
      <p:bldP spid="68636" grpId="0" animBg="1"/>
      <p:bldP spid="68637" grpId="0" animBg="1"/>
      <p:bldP spid="68638" grpId="0" animBg="1"/>
      <p:bldP spid="68639" grpId="0" animBg="1"/>
      <p:bldP spid="68640" grpId="0" animBg="1"/>
      <p:bldP spid="68641" grpId="0" animBg="1"/>
      <p:bldP spid="686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4D4D4D"/>
                </a:solidFill>
              </a:rPr>
              <a:t>Что означают эти слова?</a:t>
            </a:r>
          </a:p>
        </p:txBody>
      </p:sp>
      <p:graphicFrame>
        <p:nvGraphicFramePr>
          <p:cNvPr id="70686" name="Group 30"/>
          <p:cNvGraphicFramePr>
            <a:graphicFrameLocks noGrp="1"/>
          </p:cNvGraphicFramePr>
          <p:nvPr>
            <p:ph idx="1"/>
          </p:nvPr>
        </p:nvGraphicFramePr>
        <p:xfrm>
          <a:off x="1370013" y="1981200"/>
          <a:ext cx="7594600" cy="4285488"/>
        </p:xfrm>
        <a:graphic>
          <a:graphicData uri="http://schemas.openxmlformats.org/drawingml/2006/table">
            <a:tbl>
              <a:tblPr/>
              <a:tblGrid>
                <a:gridCol w="2532062"/>
                <a:gridCol w="2530475"/>
                <a:gridCol w="2532063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парус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чурки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пахарь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Выбирание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соломинок 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столбики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зрачок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лоб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1403350" y="1989138"/>
            <a:ext cx="252095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ветрило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3924300" y="1989138"/>
            <a:ext cx="2519363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баклуши</a:t>
            </a: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6443663" y="1989138"/>
            <a:ext cx="252095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ни</a:t>
            </a:r>
            <a:r>
              <a:rPr lang="en-US" sz="2400" b="1"/>
              <a:t> </a:t>
            </a:r>
            <a:r>
              <a:rPr lang="ru-RU" sz="2400" b="1"/>
              <a:t>зги не видно</a:t>
            </a:r>
          </a:p>
          <a:p>
            <a:pPr algn="ctr"/>
            <a:r>
              <a:rPr lang="ru-RU" sz="2800" b="1"/>
              <a:t>зга?</a:t>
            </a: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1403350" y="3357563"/>
            <a:ext cx="2520950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ратай</a:t>
            </a: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3924300" y="3357563"/>
            <a:ext cx="2519363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оратай</a:t>
            </a: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6443663" y="3357563"/>
            <a:ext cx="2520950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играть в </a:t>
            </a:r>
          </a:p>
          <a:p>
            <a:pPr algn="ctr"/>
            <a:r>
              <a:rPr lang="ru-RU" sz="2800" b="1"/>
              <a:t>бирюльки</a:t>
            </a: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1403350" y="4868863"/>
            <a:ext cx="252095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точить балясы</a:t>
            </a: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3924300" y="4868863"/>
            <a:ext cx="2519363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зеница</a:t>
            </a:r>
          </a:p>
        </p:txBody>
      </p:sp>
      <p:sp>
        <p:nvSpPr>
          <p:cNvPr id="70690" name="Rectangle 34"/>
          <p:cNvSpPr>
            <a:spLocks noChangeArrowheads="1"/>
          </p:cNvSpPr>
          <p:nvPr/>
        </p:nvSpPr>
        <p:spPr bwMode="auto">
          <a:xfrm>
            <a:off x="6443663" y="4868863"/>
            <a:ext cx="2520950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чело</a:t>
            </a:r>
          </a:p>
        </p:txBody>
      </p:sp>
      <p:pic>
        <p:nvPicPr>
          <p:cNvPr id="8222" name="Picture 35" descr="MCj041599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76700"/>
            <a:ext cx="12874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36" descr="MMj0236233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76475"/>
            <a:ext cx="1349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9" grpId="0" animBg="1"/>
      <p:bldP spid="70680" grpId="0" animBg="1"/>
      <p:bldP spid="70681" grpId="0" animBg="1"/>
      <p:bldP spid="70682" grpId="0" animBg="1"/>
      <p:bldP spid="70683" grpId="0" animBg="1"/>
      <p:bldP spid="70687" grpId="0" animBg="1"/>
      <p:bldP spid="70688" grpId="0" animBg="1"/>
      <p:bldP spid="70689" grpId="0" animBg="1"/>
      <p:bldP spid="706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4D4D4D"/>
                </a:solidFill>
              </a:rPr>
              <a:t>От каких слов образовались</a:t>
            </a:r>
            <a:br>
              <a:rPr lang="ru-RU" sz="4000" b="1" smtClean="0">
                <a:solidFill>
                  <a:srgbClr val="4D4D4D"/>
                </a:solidFill>
              </a:rPr>
            </a:br>
            <a:r>
              <a:rPr lang="ru-RU" sz="4000" b="1" smtClean="0">
                <a:solidFill>
                  <a:srgbClr val="4D4D4D"/>
                </a:solidFill>
              </a:rPr>
              <a:t>эти слова?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981200"/>
            <a:ext cx="3311525" cy="4471988"/>
          </a:xfrm>
          <a:solidFill>
            <a:srgbClr val="FFCC99"/>
          </a:solidFill>
          <a:ln w="19050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z="2400" b="1" smtClean="0"/>
              <a:t>Вилка</a:t>
            </a:r>
          </a:p>
          <a:p>
            <a:pPr eaLnBrk="1" hangingPunct="1"/>
            <a:r>
              <a:rPr lang="ru-RU" sz="2400" b="1" smtClean="0"/>
              <a:t>Мешок</a:t>
            </a:r>
          </a:p>
          <a:p>
            <a:pPr eaLnBrk="1" hangingPunct="1"/>
            <a:r>
              <a:rPr lang="ru-RU" sz="2400" b="1" smtClean="0"/>
              <a:t>Порошок</a:t>
            </a:r>
          </a:p>
          <a:p>
            <a:pPr eaLnBrk="1" hangingPunct="1"/>
            <a:r>
              <a:rPr lang="ru-RU" sz="2400" b="1" smtClean="0"/>
              <a:t>Крыльцо</a:t>
            </a:r>
          </a:p>
          <a:p>
            <a:pPr eaLnBrk="1" hangingPunct="1"/>
            <a:r>
              <a:rPr lang="ru-RU" sz="2400" b="1" smtClean="0"/>
              <a:t>Столица</a:t>
            </a:r>
          </a:p>
          <a:p>
            <a:pPr eaLnBrk="1" hangingPunct="1"/>
            <a:r>
              <a:rPr lang="ru-RU" sz="2400" b="1" smtClean="0"/>
              <a:t>Коричневый</a:t>
            </a:r>
          </a:p>
          <a:p>
            <a:pPr eaLnBrk="1" hangingPunct="1"/>
            <a:r>
              <a:rPr lang="ru-RU" sz="2400" b="1" smtClean="0"/>
              <a:t>Красить</a:t>
            </a:r>
          </a:p>
          <a:p>
            <a:pPr eaLnBrk="1" hangingPunct="1"/>
            <a:r>
              <a:rPr lang="ru-RU" sz="2400" b="1" smtClean="0"/>
              <a:t>Нравиться</a:t>
            </a:r>
          </a:p>
          <a:p>
            <a:pPr eaLnBrk="1" hangingPunct="1"/>
            <a:r>
              <a:rPr lang="ru-RU" sz="2400" b="1" smtClean="0"/>
              <a:t>Сердиться</a:t>
            </a:r>
          </a:p>
          <a:p>
            <a:pPr eaLnBrk="1" hangingPunct="1"/>
            <a:r>
              <a:rPr lang="ru-RU" sz="2400" b="1" smtClean="0"/>
              <a:t>Уметь 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981200"/>
            <a:ext cx="3384550" cy="4471988"/>
          </a:xfrm>
          <a:solidFill>
            <a:srgbClr val="FFCC99"/>
          </a:solidFill>
          <a:ln w="12700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ru-RU" sz="2400" b="1" smtClean="0"/>
              <a:t>Вилы</a:t>
            </a:r>
          </a:p>
          <a:p>
            <a:pPr eaLnBrk="1" hangingPunct="1"/>
            <a:r>
              <a:rPr lang="ru-RU" sz="2400" b="1" smtClean="0"/>
              <a:t>Мех</a:t>
            </a:r>
          </a:p>
          <a:p>
            <a:pPr eaLnBrk="1" hangingPunct="1"/>
            <a:r>
              <a:rPr lang="ru-RU" sz="2400" b="1" smtClean="0"/>
              <a:t>Порох</a:t>
            </a:r>
          </a:p>
          <a:p>
            <a:pPr eaLnBrk="1" hangingPunct="1"/>
            <a:r>
              <a:rPr lang="ru-RU" sz="2400" b="1" smtClean="0"/>
              <a:t>Крыло</a:t>
            </a:r>
          </a:p>
          <a:p>
            <a:pPr eaLnBrk="1" hangingPunct="1"/>
            <a:r>
              <a:rPr lang="ru-RU" sz="2400" b="1" smtClean="0"/>
              <a:t>Стол</a:t>
            </a:r>
          </a:p>
          <a:p>
            <a:pPr eaLnBrk="1" hangingPunct="1"/>
            <a:r>
              <a:rPr lang="ru-RU" sz="2400" b="1" smtClean="0"/>
              <a:t>Кора</a:t>
            </a:r>
          </a:p>
          <a:p>
            <a:pPr eaLnBrk="1" hangingPunct="1"/>
            <a:r>
              <a:rPr lang="ru-RU" sz="2400" b="1" smtClean="0"/>
              <a:t>Краса</a:t>
            </a:r>
          </a:p>
          <a:p>
            <a:pPr eaLnBrk="1" hangingPunct="1"/>
            <a:r>
              <a:rPr lang="ru-RU" sz="2400" b="1" smtClean="0"/>
              <a:t>Нрав</a:t>
            </a:r>
          </a:p>
          <a:p>
            <a:pPr eaLnBrk="1" hangingPunct="1"/>
            <a:r>
              <a:rPr lang="ru-RU" sz="2400" b="1" smtClean="0"/>
              <a:t>Сердце</a:t>
            </a:r>
          </a:p>
          <a:p>
            <a:pPr eaLnBrk="1" hangingPunct="1"/>
            <a:r>
              <a:rPr lang="ru-RU" sz="2400" b="1" smtClean="0"/>
              <a:t>Ум </a:t>
            </a:r>
          </a:p>
        </p:txBody>
      </p:sp>
      <p:pic>
        <p:nvPicPr>
          <p:cNvPr id="9221" name="Picture 7" descr="MCj042808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14811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MPj043943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2205038"/>
            <a:ext cx="145891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j02308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8500"/>
            <a:ext cx="150812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MPj043861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4724400"/>
            <a:ext cx="185261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1" descr="coo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4149725"/>
            <a:ext cx="2079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72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2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72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72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Рекламная пауза</a:t>
            </a:r>
          </a:p>
        </p:txBody>
      </p:sp>
      <p:pic>
        <p:nvPicPr>
          <p:cNvPr id="10243" name="Picture 6" descr="MMj02969590000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916113"/>
            <a:ext cx="1871663" cy="1700212"/>
          </a:xfrm>
        </p:spPr>
      </p:pic>
      <p:pic>
        <p:nvPicPr>
          <p:cNvPr id="10244" name="Picture 4" descr="anim_web (114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333375"/>
            <a:ext cx="11731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3419475" y="1989138"/>
            <a:ext cx="2087563" cy="1512887"/>
          </a:xfrm>
          <a:prstGeom prst="wedgeRoundRectCallout">
            <a:avLst>
              <a:gd name="adj1" fmla="val -45894"/>
              <a:gd name="adj2" fmla="val 6836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Когда мы </a:t>
            </a:r>
          </a:p>
          <a:p>
            <a:pPr algn="ctr"/>
            <a:r>
              <a:rPr lang="ru-RU" sz="2400" b="1"/>
              <a:t>видим 2, а говорим 10?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95288" y="1268413"/>
            <a:ext cx="3024187" cy="3097212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Подсказка</a:t>
            </a:r>
          </a:p>
        </p:txBody>
      </p:sp>
      <p:pic>
        <p:nvPicPr>
          <p:cNvPr id="10247" name="Picture 9" descr="MMj0303319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2420938"/>
            <a:ext cx="16906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4859338" y="3716338"/>
            <a:ext cx="2087562" cy="1584325"/>
          </a:xfrm>
          <a:prstGeom prst="wedgeRoundRectCallout">
            <a:avLst>
              <a:gd name="adj1" fmla="val -45208"/>
              <a:gd name="adj2" fmla="val 6863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Почему </a:t>
            </a:r>
          </a:p>
          <a:p>
            <a:pPr algn="ctr"/>
            <a:r>
              <a:rPr lang="ru-RU" sz="2400" b="1"/>
              <a:t>пломбир так</a:t>
            </a:r>
          </a:p>
          <a:p>
            <a:pPr algn="ctr"/>
            <a:r>
              <a:rPr lang="ru-RU" sz="2400" b="1"/>
              <a:t>называется?</a:t>
            </a:r>
          </a:p>
        </p:txBody>
      </p:sp>
      <p:sp>
        <p:nvSpPr>
          <p:cNvPr id="10249" name="AutoShape 13"/>
          <p:cNvSpPr>
            <a:spLocks noChangeArrowheads="1"/>
          </p:cNvSpPr>
          <p:nvPr/>
        </p:nvSpPr>
        <p:spPr bwMode="auto">
          <a:xfrm>
            <a:off x="2268538" y="4265613"/>
            <a:ext cx="2700337" cy="2592387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Город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2268538" y="4265613"/>
            <a:ext cx="2700337" cy="2592387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Подсказка</a:t>
            </a:r>
          </a:p>
        </p:txBody>
      </p:sp>
      <p:sp>
        <p:nvSpPr>
          <p:cNvPr id="10251" name="AutoShape 16"/>
          <p:cNvSpPr>
            <a:spLocks noChangeArrowheads="1"/>
          </p:cNvSpPr>
          <p:nvPr/>
        </p:nvSpPr>
        <p:spPr bwMode="auto">
          <a:xfrm>
            <a:off x="7019925" y="5300663"/>
            <a:ext cx="1871663" cy="1223962"/>
          </a:xfrm>
          <a:prstGeom prst="wedgeRoundRectCallout">
            <a:avLst>
              <a:gd name="adj1" fmla="val -37194"/>
              <a:gd name="adj2" fmla="val 6102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 b="1"/>
              <a:t>Впервые </a:t>
            </a:r>
          </a:p>
          <a:p>
            <a:r>
              <a:rPr lang="ru-RU" sz="2000" b="1"/>
              <a:t>изготовлено</a:t>
            </a:r>
          </a:p>
          <a:p>
            <a:r>
              <a:rPr lang="ru-RU" sz="2000" b="1"/>
              <a:t>в г.Пломбьер</a:t>
            </a:r>
            <a:endParaRPr lang="ru-RU" sz="2000"/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7019925" y="5300663"/>
            <a:ext cx="1944688" cy="1295400"/>
          </a:xfrm>
          <a:prstGeom prst="wedgeRoundRectCallout">
            <a:avLst>
              <a:gd name="adj1" fmla="val -37431"/>
              <a:gd name="adj2" fmla="val 562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  <a:p>
            <a:pPr algn="ctr"/>
            <a:r>
              <a:rPr lang="ru-RU" sz="2400" b="1"/>
              <a:t>Ответ</a:t>
            </a: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55" grpId="0" animBg="1"/>
      <p:bldP spid="358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660033"/>
                </a:solidFill>
              </a:rPr>
              <a:t>Задание на использование </a:t>
            </a:r>
            <a:br>
              <a:rPr lang="ru-RU" sz="3600" smtClean="0">
                <a:solidFill>
                  <a:srgbClr val="660033"/>
                </a:solidFill>
              </a:rPr>
            </a:br>
            <a:r>
              <a:rPr lang="ru-RU" sz="3600" smtClean="0">
                <a:solidFill>
                  <a:srgbClr val="660033"/>
                </a:solidFill>
                <a:hlinkClick r:id="rId3" action="ppaction://hlinksldjump"/>
              </a:rPr>
              <a:t>перифраза. </a:t>
            </a:r>
            <a:r>
              <a:rPr lang="ru-RU" sz="3600" smtClean="0">
                <a:solidFill>
                  <a:srgbClr val="660033"/>
                </a:solidFill>
              </a:rPr>
              <a:t>Найдите соответствия</a:t>
            </a:r>
            <a:r>
              <a:rPr lang="ru-RU" sz="3600" smtClean="0"/>
              <a:t>.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916113"/>
            <a:ext cx="4248150" cy="4681537"/>
          </a:xfrm>
          <a:solidFill>
            <a:schemeClr val="folHlink"/>
          </a:solidFill>
          <a:ln w="57150" cmpd="thickThin">
            <a:solidFill>
              <a:schemeClr val="tx1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Спаситель Капитолия    Блистающая сталь         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Солнце русской поэзии 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Весна человеческой жизни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Седая чародейка               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Премесская богиня         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Потомок викингов отважных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Волшебный прибор  Левенгука                        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Прикованный к скале Титан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Бессмертный творец «Илиады»                        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Северная Пальмира      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b="1" smtClean="0">
                <a:solidFill>
                  <a:srgbClr val="000099"/>
                </a:solidFill>
              </a:rPr>
              <a:t>Туманный Альбион      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ru-RU" sz="2400" b="1" smtClean="0">
              <a:solidFill>
                <a:srgbClr val="000099"/>
              </a:solidFill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84888" y="1916113"/>
            <a:ext cx="2665412" cy="4752975"/>
          </a:xfrm>
          <a:solidFill>
            <a:schemeClr val="folHlink"/>
          </a:solidFill>
          <a:ln w="57150" cmpd="thickThin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А) муза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Б) зима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В) Петербург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Г) швед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Д) сабля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Е) гусь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Ж) Лондон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З) Пушкин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И) Гомер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К) микроскоп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Л) юность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М) Прометей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4859338" y="2133600"/>
            <a:ext cx="13684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4356100" y="2492375"/>
            <a:ext cx="1871663" cy="108108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4859338" y="2852738"/>
            <a:ext cx="13684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5292725" y="3141663"/>
            <a:ext cx="935038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flipV="1">
            <a:off x="4211638" y="2492375"/>
            <a:ext cx="1944687" cy="10080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V="1">
            <a:off x="4500563" y="2060575"/>
            <a:ext cx="172720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V="1">
            <a:off x="5580063" y="3213100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3563938" y="4797425"/>
            <a:ext cx="2663825" cy="360363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5580063" y="5084763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 flipV="1">
            <a:off x="3419475" y="4868863"/>
            <a:ext cx="2808288" cy="86518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V="1">
            <a:off x="4572000" y="2852738"/>
            <a:ext cx="1655763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V="1">
            <a:off x="4572000" y="4149725"/>
            <a:ext cx="1655763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281" name="Picture 19" descr="MCj008394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28775"/>
            <a:ext cx="17605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20" descr="j03052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357563"/>
            <a:ext cx="11382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1" descr="MCj023432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445125"/>
            <a:ext cx="113665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 animBg="1"/>
      <p:bldP spid="83976" grpId="0" animBg="1"/>
      <p:bldP spid="83977" grpId="0" animBg="1"/>
      <p:bldP spid="83978" grpId="0" animBg="1"/>
      <p:bldP spid="83979" grpId="0" animBg="1"/>
      <p:bldP spid="83980" grpId="0" animBg="1"/>
      <p:bldP spid="83981" grpId="0" animBg="1"/>
      <p:bldP spid="83982" grpId="0" animBg="1"/>
      <p:bldP spid="83983" grpId="0" animBg="1"/>
      <p:bldP spid="83984" grpId="0" animBg="1"/>
      <p:bldP spid="83985" grpId="0" animBg="1"/>
      <p:bldP spid="83986" grpId="0" animBg="1"/>
    </p:bldLst>
  </p:timing>
</p:sld>
</file>

<file path=ppt/theme/theme1.xml><?xml version="1.0" encoding="utf-8"?>
<a:theme xmlns:a="http://schemas.openxmlformats.org/drawingml/2006/main" name="Шаблон оформления «Солнечный»">
  <a:themeElements>
    <a:clrScheme name="Шаблон оформления «Солнечный»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FF5050"/>
      </a:accent2>
      <a:accent3>
        <a:srgbClr val="FFE2B8"/>
      </a:accent3>
      <a:accent4>
        <a:srgbClr val="000000"/>
      </a:accent4>
      <a:accent5>
        <a:srgbClr val="FFCAAD"/>
      </a:accent5>
      <a:accent6>
        <a:srgbClr val="E74848"/>
      </a:accent6>
      <a:hlink>
        <a:srgbClr val="CC9900"/>
      </a:hlink>
      <a:folHlink>
        <a:srgbClr val="CCCCCC"/>
      </a:folHlink>
    </a:clrScheme>
    <a:fontScheme name="Шаблон оформления «Солнечный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олнечный»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FF5050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CC99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олнечный»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5050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FFCC6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олнечный»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олнечный»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009966"/>
        </a:hlink>
        <a:folHlink>
          <a:srgbClr val="00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олнечный»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CC00CC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олнечный» 6">
        <a:dk1>
          <a:srgbClr val="000000"/>
        </a:dk1>
        <a:lt1>
          <a:srgbClr val="F8F8F8"/>
        </a:lt1>
        <a:dk2>
          <a:srgbClr val="0000FF"/>
        </a:dk2>
        <a:lt2>
          <a:srgbClr val="FFCC00"/>
        </a:lt2>
        <a:accent1>
          <a:srgbClr val="0099FF"/>
        </a:accent1>
        <a:accent2>
          <a:srgbClr val="CC00CC"/>
        </a:accent2>
        <a:accent3>
          <a:srgbClr val="AAAAFF"/>
        </a:accent3>
        <a:accent4>
          <a:srgbClr val="D4D4D4"/>
        </a:accent4>
        <a:accent5>
          <a:srgbClr val="AACAFF"/>
        </a:accent5>
        <a:accent6>
          <a:srgbClr val="B900B9"/>
        </a:accent6>
        <a:hlink>
          <a:srgbClr val="3333CC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«Солнечный»</Template>
  <TotalTime>1075</TotalTime>
  <Words>621</Words>
  <Application>Microsoft Office PowerPoint</Application>
  <PresentationFormat>Экран (4:3)</PresentationFormat>
  <Paragraphs>304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Calibri</vt:lpstr>
      <vt:lpstr>Comic Sans MS</vt:lpstr>
      <vt:lpstr>Шаблон оформления «Солнечный»</vt:lpstr>
      <vt:lpstr>  Что? Где? Когда?</vt:lpstr>
      <vt:lpstr>Как раньше назывались слова?</vt:lpstr>
      <vt:lpstr>Найдите ошибки в предложениях</vt:lpstr>
      <vt:lpstr>Из истории русского  алфавита</vt:lpstr>
      <vt:lpstr>Русские меры длины,веса.</vt:lpstr>
      <vt:lpstr>Что означают эти слова?</vt:lpstr>
      <vt:lpstr>От каких слов образовались эти слова?</vt:lpstr>
      <vt:lpstr>Рекламная пауза</vt:lpstr>
      <vt:lpstr>Задание на использование  перифраза. Найдите соответствия.</vt:lpstr>
      <vt:lpstr>Герои басен перепутались</vt:lpstr>
      <vt:lpstr>Кто написал эти произведения?</vt:lpstr>
      <vt:lpstr>Переменка</vt:lpstr>
      <vt:lpstr>Святые места России</vt:lpstr>
      <vt:lpstr>Псевдонимы писателей</vt:lpstr>
      <vt:lpstr>Кто написал произведение?</vt:lpstr>
      <vt:lpstr>Четвертое лишнее</vt:lpstr>
      <vt:lpstr>Слайд 17</vt:lpstr>
      <vt:lpstr>Слайд 18</vt:lpstr>
    </vt:vector>
  </TitlesOfParts>
  <Manager/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1</dc:creator>
  <cp:keywords/>
  <dc:description/>
  <cp:lastModifiedBy>МИША</cp:lastModifiedBy>
  <cp:revision>223</cp:revision>
  <dcterms:created xsi:type="dcterms:W3CDTF">2008-04-24T10:03:33Z</dcterms:created>
  <dcterms:modified xsi:type="dcterms:W3CDTF">2014-11-09T12:01:00Z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TC010690801049</vt:lpwstr>
  </property>
</Properties>
</file>