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9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23BB94-A33C-4CA5-8E64-33F822B59E7A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029DFF9-6CF5-4727-BDC3-68F8B346AA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A3BDE-0DE0-4344-B004-0BE138EF62BD}" type="datetime1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74D34-FAB0-4148-AD46-3271F2FE2B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131A7-B6CA-4490-B938-552D5B1C219E}" type="datetime1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79427-0A3B-4199-BA63-89BD01A712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C9552-C7AB-4E26-81D1-B7B6C6031A24}" type="datetime1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7D93A-1DE2-4C83-B4C3-32E98B0C4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5FEA5-2423-498D-99AB-7F7BF440DC28}" type="datetime1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48E41-C04B-4123-B42A-8041ABA1EB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0E15B-9602-43BF-9193-8DC55241E410}" type="datetime1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A3188-5A78-4DF7-B1FC-D1757698B5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203D6-BD6A-4AF8-B7B3-04137EA8FCF7}" type="datetime1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8B303-4C3F-436D-A0C5-4B765E701C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84A53-972F-43E3-AEAD-DD1FF5F46BFC}" type="datetime1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5EF06-3615-4BC4-93EF-FB8E1B0292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8C35A-79D1-4D9A-B455-3DEB5A9BDD51}" type="datetime1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58ABE-C1A2-426D-9768-C4D3D5B444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4D433-5A29-46A8-B4A0-46745B8AB1AF}" type="datetime1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CCDFA-0357-4531-94BF-4CCD976EA3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AA5B8-7D6E-4C80-90C5-13709653F3F5}" type="datetime1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D94E6-0298-4761-BD12-3685A43700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AE2A5-26B1-46D5-B3DF-5AF21B3352D8}" type="datetime1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C5032-EEB9-4A30-A08E-8DEF1C4A7D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810C50-DF91-4866-9711-3C9A60B738E2}" type="datetime1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70D8C2E-79AA-4D44-92B2-B7E57A9FB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1\Desktop\&#1044;&#1077;&#1090;&#1089;&#1082;&#1080;&#1077;_&#1056;&#1091;&#1089;&#1089;&#1082;&#1080;&#1077;_-_&#1042;&#1077;&#1089;&#1077;&#1085;&#1085;&#1103;&#1103;_&#1087;&#1077;&#1089;&#1077;&#1085;&#1082;&#1072;_(-).mp3" TargetMode="External"/><Relationship Id="rId4" Type="http://schemas.openxmlformats.org/officeDocument/2006/relationships/image" Target="../media/image12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75" y="332656"/>
            <a:ext cx="7772400" cy="4680519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ГБОУ СОШ «ЦО» пос. Варламово, </a:t>
            </a:r>
            <a:b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м.р. </a:t>
            </a:r>
            <a:r>
              <a:rPr lang="ru-RU" sz="2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Сызранский</a:t>
            </a: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Самарская область</a:t>
            </a:r>
            <a:b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Обобщающий урок в 5 классе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                     по теме: </a:t>
            </a:r>
            <a:r>
              <a:rPr lang="ru-RU" sz="27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«Десятичные дроби»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39" y="4929188"/>
            <a:ext cx="3960441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Подготовила: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учитель математики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Куликова А.К.</a:t>
            </a:r>
          </a:p>
        </p:txBody>
      </p:sp>
      <p:pic>
        <p:nvPicPr>
          <p:cNvPr id="2055" name="Picture 7" descr="H:\Documents and Settings\Aida\Рабочий стол\текстуры и фоны, клипарты\новеньки картинки\graph ordered pairs ha.gif"/>
          <p:cNvPicPr>
            <a:picLocks noChangeAspect="1" noChangeArrowheads="1" noCrop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663401">
            <a:off x="424357" y="2937105"/>
            <a:ext cx="1454082" cy="1938777"/>
          </a:xfrm>
          <a:prstGeom prst="rect">
            <a:avLst/>
          </a:prstGeom>
          <a:noFill/>
        </p:spPr>
      </p:pic>
      <p:pic>
        <p:nvPicPr>
          <p:cNvPr id="2054" name="Picture 6" descr="H:\Documents and Settings\Aida\Рабочий стол\текстуры и фоны, клипарты\новеньки картинки\graph equation ha.gif"/>
          <p:cNvPicPr>
            <a:picLocks noChangeAspect="1" noChangeArrowheads="1" noCrop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20612442">
            <a:off x="700436" y="1426899"/>
            <a:ext cx="1382970" cy="18439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864095"/>
          </a:xfrm>
        </p:spPr>
        <p:txBody>
          <a:bodyPr/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Занимательная математика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484784"/>
            <a:ext cx="7920880" cy="4752528"/>
          </a:xfrm>
        </p:spPr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Найдите закономерность и продолжите ряд: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0,2; 0,3; 0,5; 0,8; 1,2….</a:t>
            </a:r>
          </a:p>
          <a:p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Восстановите в записи примера запятые: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48+22=7;      12+92=212;     53-17=513.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1+308=408;  945-545=4;</a:t>
            </a:r>
          </a:p>
          <a:p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03848" y="2420888"/>
            <a:ext cx="3024336" cy="9864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…1,7; 2,3; 3; 3,8….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4941168"/>
            <a:ext cx="5688632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4,8+2,2=7;   12+9,2=21,2;  53-1,7=51,7;</a:t>
            </a:r>
          </a:p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1+3,08=4,08;  9,45-5,45=4.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720079"/>
          </a:xfrm>
        </p:spPr>
        <p:txBody>
          <a:bodyPr/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Подведение итогов: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484784"/>
            <a:ext cx="7704856" cy="4680520"/>
          </a:xfrm>
        </p:spPr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10 -15 звездочек  -  «5»</a:t>
            </a:r>
          </a:p>
          <a:p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7 - 9 звездочек  -  «4»</a:t>
            </a:r>
          </a:p>
          <a:p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– 6 звездочек  -  «3»</a:t>
            </a:r>
          </a:p>
          <a:p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C:\Users\1\Desktop\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3" y="1844824"/>
            <a:ext cx="1498743" cy="1065371"/>
          </a:xfrm>
          <a:prstGeom prst="rect">
            <a:avLst/>
          </a:prstGeom>
          <a:noFill/>
        </p:spPr>
      </p:pic>
      <p:pic>
        <p:nvPicPr>
          <p:cNvPr id="17411" name="Picture 3" descr="C:\Users\1\Desktop\2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3861048"/>
            <a:ext cx="936104" cy="936104"/>
          </a:xfrm>
          <a:prstGeom prst="rect">
            <a:avLst/>
          </a:prstGeom>
          <a:noFill/>
        </p:spPr>
      </p:pic>
      <p:pic>
        <p:nvPicPr>
          <p:cNvPr id="17412" name="Picture 4" descr="C:\Users\1\Desktop\20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5013176"/>
            <a:ext cx="1233580" cy="10905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547714"/>
          </a:xfrm>
        </p:spPr>
        <p:txBody>
          <a:bodyPr/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Желаю творческих успехов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8434" name="Picture 2" descr="C:\Users\1\Desktop\2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861048"/>
            <a:ext cx="2988456" cy="16538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2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Устно: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3816424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а) Прочитайте десятичные дроби:</a:t>
            </a:r>
          </a:p>
          <a:p>
            <a:pPr>
              <a:lnSpc>
                <a:spcPct val="90000"/>
              </a:lnSpc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0,3;  2,47;  0,156;  5,2309;  0,00034;  7,025;  3,0072. </a:t>
            </a:r>
          </a:p>
          <a:p>
            <a:pPr>
              <a:lnSpc>
                <a:spcPct val="90000"/>
              </a:lnSpc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б) Между какими натуральными числами находится число:   1,25;     13,5;     25,353.</a:t>
            </a:r>
          </a:p>
          <a:p>
            <a:pPr>
              <a:lnSpc>
                <a:spcPct val="90000"/>
              </a:lnSpc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в) Назовите разряды данных чисел.</a:t>
            </a:r>
          </a:p>
          <a:p>
            <a:pPr>
              <a:lnSpc>
                <a:spcPct val="90000"/>
              </a:lnSpc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г) Представьте в виде десятичной дроби:</a:t>
            </a:r>
          </a:p>
          <a:p>
            <a:pPr>
              <a:lnSpc>
                <a:spcPct val="90000"/>
              </a:lnSpc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endParaRPr lang="ru-RU" b="1" dirty="0" smtClean="0">
              <a:latin typeface="Georgia" pitchFamily="18" charset="0"/>
            </a:endParaRPr>
          </a:p>
          <a:p>
            <a:pPr>
              <a:lnSpc>
                <a:spcPct val="90000"/>
              </a:lnSpc>
              <a:buNone/>
            </a:pPr>
            <a:endParaRPr lang="ru-RU" b="1" dirty="0" smtClean="0">
              <a:latin typeface="Georgia" pitchFamily="18" charset="0"/>
            </a:endParaRPr>
          </a:p>
          <a:p>
            <a:pPr>
              <a:lnSpc>
                <a:spcPct val="90000"/>
              </a:lnSpc>
              <a:buNone/>
            </a:pPr>
            <a:endParaRPr lang="ru-RU" b="1" dirty="0" smtClean="0">
              <a:latin typeface="Georgia" pitchFamily="18" charset="0"/>
            </a:endParaRPr>
          </a:p>
          <a:p>
            <a:pPr>
              <a:lnSpc>
                <a:spcPct val="90000"/>
              </a:lnSpc>
              <a:buNone/>
            </a:pPr>
            <a:endParaRPr lang="ru-RU" b="1" dirty="0" smtClean="0">
              <a:latin typeface="Georgia" pitchFamily="18" charset="0"/>
            </a:endParaRPr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2129AE7-CE79-4101-B9D9-2DC6B0631FD5}" type="datetime1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8DBE44-27E5-477E-B972-4457F52C787A}" type="slidenum">
              <a:rPr lang="ru-RU"/>
              <a:pPr>
                <a:defRPr/>
              </a:pPr>
              <a:t>2</a:t>
            </a:fld>
            <a:endParaRPr lang="ru-RU"/>
          </a:p>
        </p:txBody>
      </p:sp>
      <p:graphicFrame>
        <p:nvGraphicFramePr>
          <p:cNvPr id="3080" name="Object 9"/>
          <p:cNvGraphicFramePr>
            <a:graphicFrameLocks noChangeAspect="1"/>
          </p:cNvGraphicFramePr>
          <p:nvPr/>
        </p:nvGraphicFramePr>
        <p:xfrm>
          <a:off x="1475656" y="5013176"/>
          <a:ext cx="863600" cy="647700"/>
        </p:xfrm>
        <a:graphic>
          <a:graphicData uri="http://schemas.openxmlformats.org/presentationml/2006/ole">
            <p:oleObj spid="_x0000_s3080" name="Формула" r:id="rId3" imgW="266469" imgH="393359" progId="Equation.3">
              <p:embed/>
            </p:oleObj>
          </a:graphicData>
        </a:graphic>
      </p:graphicFrame>
      <p:graphicFrame>
        <p:nvGraphicFramePr>
          <p:cNvPr id="3081" name="Object 8"/>
          <p:cNvGraphicFramePr>
            <a:graphicFrameLocks noChangeAspect="1"/>
          </p:cNvGraphicFramePr>
          <p:nvPr/>
        </p:nvGraphicFramePr>
        <p:xfrm>
          <a:off x="2483768" y="5013176"/>
          <a:ext cx="1008063" cy="647700"/>
        </p:xfrm>
        <a:graphic>
          <a:graphicData uri="http://schemas.openxmlformats.org/presentationml/2006/ole">
            <p:oleObj spid="_x0000_s3081" name="Формула" r:id="rId4" imgW="342751" imgH="393529" progId="Equation.3">
              <p:embed/>
            </p:oleObj>
          </a:graphicData>
        </a:graphic>
      </p:graphicFrame>
      <p:graphicFrame>
        <p:nvGraphicFramePr>
          <p:cNvPr id="3082" name="Object 7"/>
          <p:cNvGraphicFramePr>
            <a:graphicFrameLocks noChangeAspect="1"/>
          </p:cNvGraphicFramePr>
          <p:nvPr/>
        </p:nvGraphicFramePr>
        <p:xfrm>
          <a:off x="3707904" y="4941168"/>
          <a:ext cx="792163" cy="719137"/>
        </p:xfrm>
        <a:graphic>
          <a:graphicData uri="http://schemas.openxmlformats.org/presentationml/2006/ole">
            <p:oleObj spid="_x0000_s3082" name="Формула" r:id="rId5" imgW="418918" imgH="393529" progId="Equation.3">
              <p:embed/>
            </p:oleObj>
          </a:graphicData>
        </a:graphic>
      </p:graphicFrame>
      <p:graphicFrame>
        <p:nvGraphicFramePr>
          <p:cNvPr id="3083" name="Object 6"/>
          <p:cNvGraphicFramePr>
            <a:graphicFrameLocks noChangeAspect="1"/>
          </p:cNvGraphicFramePr>
          <p:nvPr/>
        </p:nvGraphicFramePr>
        <p:xfrm>
          <a:off x="4644008" y="4941168"/>
          <a:ext cx="1081088" cy="647700"/>
        </p:xfrm>
        <a:graphic>
          <a:graphicData uri="http://schemas.openxmlformats.org/presentationml/2006/ole">
            <p:oleObj spid="_x0000_s3083" name="Формула" r:id="rId6" imgW="495085" imgH="393529" progId="Equation.3">
              <p:embed/>
            </p:oleObj>
          </a:graphicData>
        </a:graphic>
      </p:graphicFrame>
      <p:graphicFrame>
        <p:nvGraphicFramePr>
          <p:cNvPr id="3084" name="Object 5"/>
          <p:cNvGraphicFramePr>
            <a:graphicFrameLocks noChangeAspect="1"/>
          </p:cNvGraphicFramePr>
          <p:nvPr/>
        </p:nvGraphicFramePr>
        <p:xfrm>
          <a:off x="5796136" y="4941168"/>
          <a:ext cx="1008063" cy="719137"/>
        </p:xfrm>
        <a:graphic>
          <a:graphicData uri="http://schemas.openxmlformats.org/presentationml/2006/ole">
            <p:oleObj spid="_x0000_s3084" name="Формула" r:id="rId7" imgW="431613" imgH="393529" progId="Equation.3">
              <p:embed/>
            </p:oleObj>
          </a:graphicData>
        </a:graphic>
      </p:graphicFrame>
      <p:graphicFrame>
        <p:nvGraphicFramePr>
          <p:cNvPr id="3085" name="Object 4"/>
          <p:cNvGraphicFramePr>
            <a:graphicFrameLocks noChangeAspect="1"/>
          </p:cNvGraphicFramePr>
          <p:nvPr/>
        </p:nvGraphicFramePr>
        <p:xfrm>
          <a:off x="7236296" y="5013176"/>
          <a:ext cx="1223962" cy="720725"/>
        </p:xfrm>
        <a:graphic>
          <a:graphicData uri="http://schemas.openxmlformats.org/presentationml/2006/ole">
            <p:oleObj spid="_x0000_s3085" name="Формула" r:id="rId8" imgW="6346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Ответьте на вопросы: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1.   Сколько знаков после запятой имеет десятичная дробь, если знаменатель ее обычной записи равен 10, 100, 1000 и т.д.?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2.  Чему равен знаменатель дроби, если ее десятичная запись содержит 1,  2,  3,  4,  5,  6   знака после запятой?</a:t>
            </a:r>
          </a:p>
          <a:p>
            <a:pPr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3.    Сколько различных десятичных дробей можно записать с помощью цифр 1,2,3 (цифры в записи десятичной дроби не повторяются)?  Назовите их.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4.     Назови число единиц каждого разряда:                      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3,42;    0,518;     10,027;     2,9034.</a:t>
            </a:r>
          </a:p>
          <a:p>
            <a:pPr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2129AE7-CE79-4101-B9D9-2DC6B0631FD5}" type="datetime1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8DBE44-27E5-477E-B972-4457F52C787A}" type="slidenum">
              <a:rPr lang="ru-RU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792087"/>
          </a:xfrm>
        </p:spPr>
        <p:txBody>
          <a:bodyPr/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Математический диктант: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268760"/>
            <a:ext cx="7920880" cy="4968552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Запишите в виде десятичной дроби: </a:t>
            </a:r>
          </a:p>
          <a:p>
            <a:pPr marL="514350" indent="-514350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3,7;    2,03;   1,007;   5,032;   352,17.</a:t>
            </a:r>
          </a:p>
          <a:p>
            <a:pPr marL="514350" indent="-514350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В первой дроби подчеркните единицы; 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во второй – десятые;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в третьей- тысячные; 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в четвертой – сотые;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в пятой –сотые.</a:t>
            </a:r>
          </a:p>
          <a:p>
            <a:pPr>
              <a:lnSpc>
                <a:spcPct val="80000"/>
              </a:lnSpc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Сравни с доской и оцени свою работу.</a:t>
            </a:r>
          </a:p>
          <a:p>
            <a:pPr marL="514350" indent="-514350">
              <a:buAutoNum type="arabicParenR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864095"/>
          </a:xfrm>
        </p:spPr>
        <p:txBody>
          <a:bodyPr/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 1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340768"/>
            <a:ext cx="7992888" cy="496855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Среди   приведенных   ниже    дробей    найдите   дроби    равные 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3,15.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Из   соответствующих   им   букв   составьте    название рыбы,   которая   водится  в  наших   реках. </a:t>
            </a:r>
          </a:p>
          <a:p>
            <a:pPr>
              <a:lnSpc>
                <a:spcPct val="80000"/>
              </a:lnSpc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П- 3,015    К- 3,1500    Ь- 03,15     О- 03,1500    Б- 30,15</a:t>
            </a:r>
          </a:p>
          <a:p>
            <a:pPr>
              <a:lnSpc>
                <a:spcPct val="80000"/>
              </a:lnSpc>
            </a:pP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У- 3,150    И- 3,0015    Т- 31,50     Р- 3,0105    Н- 003,15</a:t>
            </a:r>
          </a:p>
          <a:p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Вопрос: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какое правило было использовано?                                               Оцени свою работу.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792087"/>
          </a:xfrm>
        </p:spPr>
        <p:txBody>
          <a:bodyPr/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 2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484784"/>
            <a:ext cx="7776864" cy="4680520"/>
          </a:xfrm>
        </p:spPr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Сравните дроби: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0,3 и 0,8;         в) 0,52 и 0,7;    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0,40 и 0,100;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 0,90 и 0,9;        г) 5,6 и 3,6;     е) 0,759 и 0,76.</a:t>
            </a:r>
          </a:p>
          <a:p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Прочитайте записи и скажите, до какого разряда округлены числа: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8,3726 ͌  8,373;    в) 8,3726 ͌  8;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 0,564398  ͌ 0,6;     г) 0,564398 </a:t>
            </a: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͌  0,5644.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Сформулируйте правило округления чисел.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720080"/>
          </a:xfrm>
        </p:spPr>
        <p:txBody>
          <a:bodyPr/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 3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124744"/>
            <a:ext cx="8208912" cy="5256584"/>
          </a:xfrm>
        </p:spPr>
        <p:txBody>
          <a:bodyPr/>
          <a:lstStyle/>
          <a:p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1.Выполните действие: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35,85 + 4,971 =…;</a:t>
            </a:r>
          </a:p>
          <a:p>
            <a:pPr>
              <a:lnSpc>
                <a:spcPct val="90000"/>
              </a:lnSpc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2.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125,19 - 78,5 =…;</a:t>
            </a:r>
          </a:p>
          <a:p>
            <a:pPr>
              <a:lnSpc>
                <a:spcPct val="90000"/>
              </a:lnSpc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Решить уравнение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x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0,07 = 1,5;</a:t>
            </a:r>
          </a:p>
          <a:p>
            <a:pPr>
              <a:lnSpc>
                <a:spcPct val="90000"/>
              </a:lnSpc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Используя  свойства  действий,  вычислите  наиболее удобным способом: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0,27 + (1,78+5,73);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80112" y="1916832"/>
            <a:ext cx="1224136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40,821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08104" y="2708920"/>
            <a:ext cx="1130424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46,69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95936" y="4365104"/>
            <a:ext cx="136815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Х=1,57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00192" y="5301208"/>
            <a:ext cx="936104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7,78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720079"/>
          </a:xfrm>
        </p:spPr>
        <p:txBody>
          <a:bodyPr/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Физкультминутка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412776"/>
            <a:ext cx="7992888" cy="489654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Детские_Русские_-_Весенняя_песенка_(-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611560" y="6093296"/>
            <a:ext cx="244475" cy="244475"/>
          </a:xfrm>
          <a:prstGeom prst="rect">
            <a:avLst/>
          </a:prstGeom>
        </p:spPr>
      </p:pic>
      <p:pic>
        <p:nvPicPr>
          <p:cNvPr id="16386" name="Picture 2" descr="C:\Users\1\Desktop\1596905_1319180827.jpg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1485635"/>
            <a:ext cx="4176464" cy="4942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0038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864095"/>
          </a:xfrm>
        </p:spPr>
        <p:txBody>
          <a:bodyPr/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Составь модель задачи и реши её: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700808"/>
            <a:ext cx="8064896" cy="4608512"/>
          </a:xfrm>
        </p:spPr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Один класс собрал 215,7 кг металлолома, а второй на 5,8 кг больше. Сколько кг металлолома собрали оба класса?</a:t>
            </a:r>
          </a:p>
          <a:p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Скорость лодки в стоячей воде 3,2 км/ч, а скорость течения реки 1,8 км/ч. Найдите скорость лодки против течения.</a:t>
            </a:r>
          </a:p>
          <a:p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91880" y="2780928"/>
            <a:ext cx="2304256" cy="864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Ответ:  437, 2 кг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47864" y="4941168"/>
            <a:ext cx="2592288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Ответ:  1,4 км/ч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математика - 12!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 - 12!</Template>
  <TotalTime>177</TotalTime>
  <Words>577</Words>
  <Application>Microsoft Office PowerPoint</Application>
  <PresentationFormat>Экран (4:3)</PresentationFormat>
  <Paragraphs>109</Paragraphs>
  <Slides>12</Slides>
  <Notes>0</Notes>
  <HiddenSlides>0</HiddenSlides>
  <MMClips>1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математика - 12!</vt:lpstr>
      <vt:lpstr>Формула</vt:lpstr>
      <vt:lpstr>                      ГБОУ СОШ «ЦО» пос. Варламово,                          м.р. Сызранский, Самарская область                                       Обобщающий урок в 5 классе                        по теме:              «Десятичные дроби»     </vt:lpstr>
      <vt:lpstr>Устно:</vt:lpstr>
      <vt:lpstr>Ответьте на вопросы:</vt:lpstr>
      <vt:lpstr>Математический диктант:</vt:lpstr>
      <vt:lpstr>Задание 1</vt:lpstr>
      <vt:lpstr>Задание 2</vt:lpstr>
      <vt:lpstr>Задание 3</vt:lpstr>
      <vt:lpstr>Физкультминутка</vt:lpstr>
      <vt:lpstr>Составь модель задачи и реши её:</vt:lpstr>
      <vt:lpstr>Занимательная математика</vt:lpstr>
      <vt:lpstr>Подведение итогов:</vt:lpstr>
      <vt:lpstr>Желаю творческих успехов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СОШ «ЦО» пос. Варламово,                          м.р. Сызранский, Самарская область                Обобщающий урок в 5 классе  по теме:         «Десятичные дроби»</dc:title>
  <dc:creator>1</dc:creator>
  <dc:description>http://aida.ucoz.ru</dc:description>
  <cp:lastModifiedBy>1</cp:lastModifiedBy>
  <cp:revision>27</cp:revision>
  <dcterms:created xsi:type="dcterms:W3CDTF">2014-04-08T12:20:32Z</dcterms:created>
  <dcterms:modified xsi:type="dcterms:W3CDTF">2014-04-08T15:19:56Z</dcterms:modified>
</cp:coreProperties>
</file>