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7" r:id="rId1"/>
  </p:sldMasterIdLst>
  <p:notesMasterIdLst>
    <p:notesMasterId r:id="rId18"/>
  </p:notesMasterIdLst>
  <p:sldIdLst>
    <p:sldId id="256" r:id="rId2"/>
    <p:sldId id="261" r:id="rId3"/>
    <p:sldId id="258" r:id="rId4"/>
    <p:sldId id="260" r:id="rId5"/>
    <p:sldId id="265" r:id="rId6"/>
    <p:sldId id="266" r:id="rId7"/>
    <p:sldId id="267" r:id="rId8"/>
    <p:sldId id="271" r:id="rId9"/>
    <p:sldId id="272" r:id="rId10"/>
    <p:sldId id="273" r:id="rId11"/>
    <p:sldId id="262" r:id="rId12"/>
    <p:sldId id="263" r:id="rId13"/>
    <p:sldId id="264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790"/>
    <a:srgbClr val="66FFFF"/>
    <a:srgbClr val="5AFB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66" d="100"/>
          <a:sy n="66" d="100"/>
        </p:scale>
        <p:origin x="-6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23AD3-DEE4-4373-BEA2-03120FAEB59A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EFE69B-67B1-4420-A11E-692B6B0C60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185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9AA79C-EE99-459B-8664-A0ABEF024097}" type="slidenum">
              <a:rPr lang="ru-RU"/>
              <a:pPr/>
              <a:t>3</a:t>
            </a:fld>
            <a:endParaRPr lang="ru-RU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FE69B-67B1-4420-A11E-692B6B0C60F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56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FE69B-67B1-4420-A11E-692B6B0C60F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843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FE69B-67B1-4420-A11E-692B6B0C60F3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740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FE69B-67B1-4420-A11E-692B6B0C60F3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138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11.xml"/><Relationship Id="rId7" Type="http://schemas.openxmlformats.org/officeDocument/2006/relationships/slide" Target="slide1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11" Type="http://schemas.openxmlformats.org/officeDocument/2006/relationships/slide" Target="slide13.xml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 idx="4294967295"/>
          </p:nvPr>
        </p:nvSpPr>
        <p:spPr>
          <a:xfrm>
            <a:off x="-2412776" y="2276872"/>
            <a:ext cx="9144000" cy="6858000"/>
          </a:xfrm>
          <a:noFill/>
        </p:spPr>
        <p:txBody>
          <a:bodyPr/>
          <a:lstStyle/>
          <a:p>
            <a:pPr marL="182880" indent="0">
              <a:buNone/>
            </a:pPr>
            <a:r>
              <a:rPr lang="ru-RU" dirty="0" smtClean="0"/>
              <a:t> </a:t>
            </a:r>
            <a:r>
              <a:rPr lang="ru-RU" sz="6000" dirty="0" smtClean="0">
                <a:solidFill>
                  <a:srgbClr val="FF0000"/>
                </a:solidFill>
              </a:rPr>
              <a:t>Урок теми: </a:t>
            </a:r>
            <a:br>
              <a:rPr lang="ru-RU" sz="6000" dirty="0" smtClean="0">
                <a:solidFill>
                  <a:srgbClr val="FF0000"/>
                </a:solidFill>
              </a:rPr>
            </a:br>
            <a:r>
              <a:rPr lang="ru-RU" sz="6000" dirty="0" smtClean="0">
                <a:solidFill>
                  <a:srgbClr val="FF0000"/>
                </a:solidFill>
              </a:rPr>
              <a:t>                   </a:t>
            </a:r>
            <a:r>
              <a:rPr lang="ru-RU" sz="6000" dirty="0" err="1" smtClean="0">
                <a:solidFill>
                  <a:srgbClr val="FF0000"/>
                </a:solidFill>
              </a:rPr>
              <a:t>Хисеп</a:t>
            </a:r>
            <a:r>
              <a:rPr lang="ru-RU" sz="6000" dirty="0" smtClean="0">
                <a:solidFill>
                  <a:srgbClr val="FF0000"/>
                </a:solidFill>
              </a:rPr>
              <a:t> </a:t>
            </a:r>
            <a:r>
              <a:rPr lang="ru-RU" sz="6000" dirty="0" err="1" smtClean="0">
                <a:solidFill>
                  <a:srgbClr val="FF0000"/>
                </a:solidFill>
              </a:rPr>
              <a:t>яч</a:t>
            </a:r>
            <a:r>
              <a:rPr lang="ru-RU" sz="6000" dirty="0" smtClean="0">
                <a:solidFill>
                  <a:srgbClr val="FF0000"/>
                </a:solidFill>
              </a:rPr>
              <a:t>\сем</a:t>
            </a:r>
            <a:endParaRPr lang="ru-RU" sz="6000" dirty="0">
              <a:solidFill>
                <a:srgbClr val="FF000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738" y="6165850"/>
            <a:ext cx="9202738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17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1289"/>
            <a:ext cx="9155621" cy="828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560" y="2348880"/>
            <a:ext cx="86624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+mj-lt"/>
              </a:rPr>
              <a:t>Килти \ё    </a:t>
            </a:r>
          </a:p>
          <a:p>
            <a:r>
              <a:rPr lang="ru-RU" sz="3600" dirty="0" smtClean="0">
                <a:solidFill>
                  <a:srgbClr val="FF0000"/>
                </a:solidFill>
                <a:latin typeface="+mj-lt"/>
              </a:rPr>
              <a:t>21§ с.119 208-м\ш х=н=</a:t>
            </a:r>
            <a:r>
              <a:rPr lang="ru-RU" sz="3600" dirty="0" err="1" smtClean="0">
                <a:solidFill>
                  <a:srgbClr val="FF0000"/>
                </a:solidFill>
                <a:latin typeface="+mj-lt"/>
              </a:rPr>
              <a:t>хтару</a:t>
            </a:r>
            <a:endParaRPr lang="ru-RU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660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67544" y="620689"/>
            <a:ext cx="8280919" cy="5313976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sz="36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Ултт</a:t>
            </a:r>
            <a:r>
              <a:rPr lang="ru-RU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=  </a:t>
            </a:r>
            <a:r>
              <a:rPr lang="ru-RU" sz="3600" dirty="0" err="1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виёёе</a:t>
            </a:r>
            <a:r>
              <a:rPr lang="ru-RU" sz="3600" dirty="0" smtClean="0">
                <a:latin typeface="+mj-lt"/>
              </a:rPr>
              <a:t> </a:t>
            </a:r>
            <a:r>
              <a:rPr lang="ru-RU" sz="3600" dirty="0" err="1" smtClean="0">
                <a:latin typeface="+mj-lt"/>
              </a:rPr>
              <a:t>пайланать</a:t>
            </a:r>
            <a:r>
              <a:rPr lang="ru-RU" sz="3600" dirty="0" smtClean="0">
                <a:latin typeface="+mj-lt"/>
              </a:rPr>
              <a:t>.  </a:t>
            </a:r>
          </a:p>
          <a:p>
            <a:r>
              <a:rPr lang="ru-RU" sz="3600" dirty="0" smtClean="0">
                <a:latin typeface="+mj-lt"/>
              </a:rPr>
              <a:t>Ал</a:t>
            </a:r>
            <a:r>
              <a:rPr lang="en-US" sz="3600" dirty="0" smtClean="0">
                <a:latin typeface="+mj-lt"/>
              </a:rPr>
              <a:t>y</a:t>
            </a:r>
            <a:r>
              <a:rPr lang="ru-RU" sz="3600" dirty="0" err="1" smtClean="0">
                <a:latin typeface="+mj-lt"/>
              </a:rPr>
              <a:t>ша</a:t>
            </a:r>
            <a:r>
              <a:rPr lang="ru-RU" sz="3600" dirty="0" smtClean="0">
                <a:latin typeface="+mj-lt"/>
              </a:rPr>
              <a:t> </a:t>
            </a:r>
            <a:r>
              <a:rPr lang="ru-RU" sz="3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ултт</a:t>
            </a:r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=м\ш</a:t>
            </a:r>
            <a:r>
              <a:rPr lang="ru-RU" sz="3600" b="1" dirty="0" smtClean="0">
                <a:latin typeface="+mj-lt"/>
              </a:rPr>
              <a:t> </a:t>
            </a:r>
            <a:r>
              <a:rPr lang="ru-RU" sz="3600" dirty="0" err="1" smtClean="0">
                <a:latin typeface="+mj-lt"/>
              </a:rPr>
              <a:t>класра</a:t>
            </a:r>
            <a:r>
              <a:rPr lang="ru-RU" sz="3600" dirty="0" smtClean="0">
                <a:latin typeface="+mj-lt"/>
              </a:rPr>
              <a:t> в\ренет. </a:t>
            </a:r>
            <a:r>
              <a:rPr lang="ru-RU" sz="3600" dirty="0">
                <a:latin typeface="+mj-lt"/>
              </a:rPr>
              <a:t> </a:t>
            </a:r>
            <a:endParaRPr lang="ru-RU" sz="3600" dirty="0" smtClean="0">
              <a:latin typeface="+mj-lt"/>
            </a:endParaRPr>
          </a:p>
          <a:p>
            <a:r>
              <a:rPr lang="ru-RU" sz="3600" dirty="0" err="1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Виё</a:t>
            </a: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\ </a:t>
            </a:r>
            <a:r>
              <a:rPr lang="ru-RU" sz="3600" dirty="0" err="1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хут</a:t>
            </a: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3600" dirty="0" err="1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виёё</a:t>
            </a: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\ </a:t>
            </a:r>
            <a:r>
              <a:rPr lang="ru-RU" sz="3600" dirty="0" smtClean="0">
                <a:latin typeface="+mj-lt"/>
              </a:rPr>
              <a:t>-</a:t>
            </a:r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т=</a:t>
            </a:r>
            <a:r>
              <a:rPr lang="ru-RU" sz="3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хх</a:t>
            </a:r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=р</a:t>
            </a:r>
            <a:r>
              <a:rPr lang="ru-RU" sz="3600" b="1" dirty="0" smtClean="0">
                <a:latin typeface="+mj-lt"/>
              </a:rPr>
              <a:t>.</a:t>
            </a:r>
          </a:p>
          <a:p>
            <a:r>
              <a:rPr lang="ru-RU" sz="3600" dirty="0" smtClean="0">
                <a:latin typeface="+mj-lt"/>
              </a:rPr>
              <a:t>Анне пат\</a:t>
            </a:r>
            <a:r>
              <a:rPr lang="ru-RU" sz="3600" dirty="0" err="1" smtClean="0">
                <a:latin typeface="+mj-lt"/>
              </a:rPr>
              <a:t>нче</a:t>
            </a:r>
            <a:r>
              <a:rPr lang="ru-RU" sz="3600" dirty="0" smtClean="0">
                <a:latin typeface="+mj-lt"/>
              </a:rPr>
              <a:t> </a:t>
            </a:r>
            <a:r>
              <a:rPr lang="ru-RU" sz="3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икк</a:t>
            </a:r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\ те</a:t>
            </a: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lang="ru-RU" sz="3600" dirty="0" err="1" smtClean="0">
                <a:latin typeface="+mj-lt"/>
              </a:rPr>
              <a:t>пулт</a:t>
            </a:r>
            <a:r>
              <a:rPr lang="ru-RU" sz="3600" dirty="0" smtClean="0">
                <a:latin typeface="+mj-lt"/>
              </a:rPr>
              <a:t>=м.</a:t>
            </a:r>
            <a:r>
              <a:rPr lang="ru-RU" sz="3600" b="1" dirty="0" smtClean="0">
                <a:latin typeface="+mj-lt"/>
              </a:rPr>
              <a:t> </a:t>
            </a:r>
            <a:endParaRPr lang="ru-RU" sz="3600" b="1" dirty="0">
              <a:latin typeface="+mj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Стрелка вправо 6">
            <a:hlinkClick r:id="rId3" action="ppaction://hlinksldjump"/>
          </p:cNvPr>
          <p:cNvSpPr/>
          <p:nvPr/>
        </p:nvSpPr>
        <p:spPr>
          <a:xfrm>
            <a:off x="4860032" y="4509120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1289"/>
            <a:ext cx="9155621" cy="828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202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5868144" y="1988840"/>
            <a:ext cx="3275856" cy="3258893"/>
          </a:xfrm>
        </p:spPr>
        <p:txBody>
          <a:bodyPr>
            <a:normAutofit/>
          </a:bodyPr>
          <a:lstStyle/>
          <a:p>
            <a:r>
              <a:rPr lang="ru-RU" sz="19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икк</a:t>
            </a:r>
            <a:r>
              <a:rPr lang="ru-RU" sz="19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\</a:t>
            </a:r>
            <a:r>
              <a:rPr lang="ru-RU" sz="19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               </a:t>
            </a:r>
            <a:r>
              <a:rPr lang="ru-RU" sz="19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ёур</a:t>
            </a:r>
            <a:r>
              <a:rPr lang="ru-RU" sz="19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=            </a:t>
            </a:r>
            <a:endParaRPr lang="ru-RU" sz="1900" dirty="0" smtClean="0">
              <a:latin typeface="+mj-lt"/>
            </a:endParaRPr>
          </a:p>
          <a:p>
            <a:r>
              <a:rPr lang="ru-RU" sz="19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и</a:t>
            </a:r>
            <a:r>
              <a:rPr lang="ru-RU" sz="19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кк</a:t>
            </a:r>
            <a:r>
              <a:rPr lang="ru-RU" sz="19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\н             </a:t>
            </a:r>
            <a:r>
              <a:rPr lang="ru-RU" sz="19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ёурр</a:t>
            </a:r>
            <a:r>
              <a:rPr lang="ru-RU" sz="19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=н</a:t>
            </a:r>
            <a:endParaRPr lang="ru-RU" sz="1900" dirty="0" smtClean="0">
              <a:latin typeface="+mj-lt"/>
            </a:endParaRPr>
          </a:p>
          <a:p>
            <a:r>
              <a:rPr lang="ru-RU" sz="19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и</a:t>
            </a:r>
            <a:r>
              <a:rPr lang="ru-RU" sz="19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кке</a:t>
            </a:r>
            <a:r>
              <a:rPr lang="ru-RU" sz="19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              </a:t>
            </a:r>
            <a:r>
              <a:rPr lang="ru-RU" sz="19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ёурра</a:t>
            </a:r>
            <a:endParaRPr lang="ru-RU" sz="1900" dirty="0">
              <a:latin typeface="+mj-lt"/>
            </a:endParaRPr>
          </a:p>
          <a:p>
            <a:r>
              <a:rPr lang="ru-RU" sz="19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икк</a:t>
            </a:r>
            <a:r>
              <a:rPr lang="ru-RU" sz="19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\ре           </a:t>
            </a:r>
            <a:r>
              <a:rPr lang="ru-RU" sz="19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ёур</a:t>
            </a:r>
            <a:r>
              <a:rPr lang="ru-RU" sz="19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=</a:t>
            </a:r>
            <a:r>
              <a:rPr lang="ru-RU" sz="19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ра</a:t>
            </a:r>
            <a:endParaRPr lang="ru-RU" sz="1900" dirty="0">
              <a:latin typeface="+mj-lt"/>
            </a:endParaRPr>
          </a:p>
          <a:p>
            <a:r>
              <a:rPr lang="ru-RU" sz="19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и</a:t>
            </a:r>
            <a:r>
              <a:rPr lang="ru-RU" sz="19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кк</a:t>
            </a:r>
            <a:r>
              <a:rPr lang="ru-RU" sz="19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\</a:t>
            </a:r>
            <a:r>
              <a:rPr lang="ru-RU" sz="19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рен</a:t>
            </a:r>
            <a:r>
              <a:rPr lang="ru-RU" sz="19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       </a:t>
            </a:r>
            <a:r>
              <a:rPr lang="ru-RU" sz="19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ёур</a:t>
            </a:r>
            <a:r>
              <a:rPr lang="ru-RU" sz="19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=ран</a:t>
            </a:r>
            <a:endParaRPr lang="ru-RU" sz="1900" dirty="0">
              <a:latin typeface="+mj-lt"/>
            </a:endParaRPr>
          </a:p>
          <a:p>
            <a:r>
              <a:rPr lang="ru-RU" sz="19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икк</a:t>
            </a:r>
            <a:r>
              <a:rPr lang="ru-RU" sz="19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\</a:t>
            </a:r>
            <a:r>
              <a:rPr lang="ru-RU" sz="19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пе</a:t>
            </a:r>
            <a:r>
              <a:rPr lang="ru-RU" sz="19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          </a:t>
            </a:r>
            <a:r>
              <a:rPr lang="ru-RU" sz="19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ёур</a:t>
            </a:r>
            <a:r>
              <a:rPr lang="ru-RU" sz="19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=па</a:t>
            </a:r>
            <a:endParaRPr lang="ru-RU" sz="1900" dirty="0">
              <a:latin typeface="+mj-lt"/>
            </a:endParaRPr>
          </a:p>
          <a:p>
            <a:r>
              <a:rPr lang="ru-RU" sz="19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икк</a:t>
            </a:r>
            <a:r>
              <a:rPr lang="ru-RU" sz="19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\с\р        </a:t>
            </a:r>
            <a:r>
              <a:rPr lang="ru-RU" sz="19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ёур</a:t>
            </a:r>
            <a:r>
              <a:rPr lang="ru-RU" sz="19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=с=р</a:t>
            </a:r>
            <a:endParaRPr lang="ru-RU" sz="1900" i="1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r>
              <a:rPr lang="ru-RU" sz="19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и</a:t>
            </a:r>
            <a:r>
              <a:rPr lang="ru-RU" sz="19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кк</a:t>
            </a:r>
            <a:r>
              <a:rPr lang="ru-RU" sz="19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\ш\н</a:t>
            </a:r>
            <a:r>
              <a:rPr lang="ru-RU" sz="1900" dirty="0" smtClean="0">
                <a:latin typeface="+mj-lt"/>
              </a:rPr>
              <a:t>      </a:t>
            </a:r>
            <a:r>
              <a:rPr lang="ru-RU" sz="1900" i="1" dirty="0" err="1" smtClean="0">
                <a:latin typeface="+mj-lt"/>
              </a:rPr>
              <a:t>ёур</a:t>
            </a:r>
            <a:r>
              <a:rPr lang="ru-RU" sz="1900" i="1" dirty="0" smtClean="0">
                <a:latin typeface="+mj-lt"/>
              </a:rPr>
              <a:t>=ш=н</a:t>
            </a:r>
            <a:endParaRPr lang="ru-RU" sz="1900" i="1" dirty="0">
              <a:latin typeface="+mj-lt"/>
            </a:endParaRPr>
          </a:p>
          <a:p>
            <a:endParaRPr lang="ru-RU" sz="19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914400" y="277813"/>
            <a:ext cx="6249888" cy="91916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800" dirty="0" err="1" smtClean="0">
                <a:solidFill>
                  <a:srgbClr val="FF0000"/>
                </a:solidFill>
              </a:rPr>
              <a:t>Хисеп</a:t>
            </a:r>
            <a:r>
              <a:rPr lang="ru-RU" sz="3800" dirty="0" smtClean="0">
                <a:solidFill>
                  <a:srgbClr val="FF0000"/>
                </a:solidFill>
              </a:rPr>
              <a:t> </a:t>
            </a:r>
            <a:r>
              <a:rPr lang="ru-RU" sz="3800" dirty="0" err="1" smtClean="0">
                <a:solidFill>
                  <a:srgbClr val="FF0000"/>
                </a:solidFill>
              </a:rPr>
              <a:t>яч</a:t>
            </a:r>
            <a:r>
              <a:rPr lang="en-US" sz="3800" dirty="0" smtClean="0">
                <a:solidFill>
                  <a:srgbClr val="FF0000"/>
                </a:solidFill>
                <a:cs typeface="Times New Roman" pitchFamily="18" charset="0"/>
              </a:rPr>
              <a:t>ĕ</a:t>
            </a:r>
            <a:r>
              <a:rPr lang="ru-RU" sz="3800" dirty="0" smtClean="0">
                <a:solidFill>
                  <a:srgbClr val="FF0000"/>
                </a:solidFill>
              </a:rPr>
              <a:t>н </a:t>
            </a:r>
            <a:r>
              <a:rPr lang="ru-RU" sz="3800" dirty="0" err="1" smtClean="0">
                <a:solidFill>
                  <a:srgbClr val="FF0000"/>
                </a:solidFill>
              </a:rPr>
              <a:t>вĕёлен</a:t>
            </a:r>
            <a:r>
              <a:rPr lang="en-US" sz="3800" dirty="0" smtClean="0">
                <a:solidFill>
                  <a:srgbClr val="FF0000"/>
                </a:solidFill>
                <a:cs typeface="Times New Roman" pitchFamily="18" charset="0"/>
              </a:rPr>
              <a:t>ĕ</a:t>
            </a:r>
            <a:r>
              <a:rPr lang="ru-RU" sz="3800" dirty="0" smtClean="0">
                <a:solidFill>
                  <a:srgbClr val="FF0000"/>
                </a:solidFill>
              </a:rPr>
              <a:t>в</a:t>
            </a:r>
            <a:r>
              <a:rPr lang="en-US" sz="3800" dirty="0" smtClean="0">
                <a:solidFill>
                  <a:srgbClr val="FF0000"/>
                </a:solidFill>
                <a:cs typeface="Times New Roman" pitchFamily="18" charset="0"/>
              </a:rPr>
              <a:t>ĕ</a:t>
            </a:r>
            <a:endParaRPr lang="en-US" sz="38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923317"/>
            <a:ext cx="1368152" cy="316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843087" y="1946812"/>
            <a:ext cx="1425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800" b="1" dirty="0" err="1">
                <a:solidFill>
                  <a:srgbClr val="000000"/>
                </a:solidFill>
                <a:latin typeface="Tahoma" pitchFamily="34" charset="0"/>
              </a:rPr>
              <a:t>тĕп</a:t>
            </a:r>
            <a:r>
              <a:rPr lang="ru-RU" sz="1800" b="1" dirty="0">
                <a:solidFill>
                  <a:srgbClr val="000000"/>
                </a:solidFill>
                <a:latin typeface="Tahoma" pitchFamily="34" charset="0"/>
              </a:rPr>
              <a:t> падеж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738353" y="2339243"/>
            <a:ext cx="23828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800" b="1" dirty="0">
                <a:latin typeface="Tahoma" pitchFamily="34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latin typeface="Tahoma" pitchFamily="34" charset="0"/>
              </a:rPr>
              <a:t>камăнлăх</a:t>
            </a:r>
            <a:r>
              <a:rPr lang="ru-RU" sz="1800" b="1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latin typeface="Tahoma" pitchFamily="34" charset="0"/>
              </a:rPr>
              <a:t>падежĕ</a:t>
            </a:r>
            <a:endParaRPr lang="ru-RU" sz="1800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840707" y="2701920"/>
            <a:ext cx="1719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800" b="1" dirty="0">
                <a:solidFill>
                  <a:srgbClr val="000000"/>
                </a:solidFill>
                <a:latin typeface="Tahoma" pitchFamily="34" charset="0"/>
              </a:rPr>
              <a:t>пару </a:t>
            </a:r>
            <a:r>
              <a:rPr lang="ru-RU" sz="1800" b="1" dirty="0" err="1">
                <a:solidFill>
                  <a:srgbClr val="000000"/>
                </a:solidFill>
                <a:latin typeface="Tahoma" pitchFamily="34" charset="0"/>
              </a:rPr>
              <a:t>падежĕ</a:t>
            </a:r>
            <a:endParaRPr lang="ru-RU" sz="1800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843087" y="3082608"/>
            <a:ext cx="19891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800" b="1" dirty="0" err="1">
                <a:solidFill>
                  <a:srgbClr val="000000"/>
                </a:solidFill>
                <a:latin typeface="Tahoma" pitchFamily="34" charset="0"/>
              </a:rPr>
              <a:t>вырăн</a:t>
            </a:r>
            <a:r>
              <a:rPr lang="ru-RU" sz="1800" b="1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latin typeface="Tahoma" pitchFamily="34" charset="0"/>
              </a:rPr>
              <a:t>падежĕ</a:t>
            </a:r>
            <a:r>
              <a:rPr lang="ru-RU" sz="1800" b="1" dirty="0">
                <a:latin typeface="Tahoma" pitchFamily="34" charset="0"/>
              </a:rPr>
              <a:t> 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886744" y="3525741"/>
            <a:ext cx="17510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800" b="1" dirty="0" err="1">
                <a:solidFill>
                  <a:srgbClr val="000000"/>
                </a:solidFill>
                <a:latin typeface="Tahoma" pitchFamily="34" charset="0"/>
              </a:rPr>
              <a:t>туху</a:t>
            </a:r>
            <a:r>
              <a:rPr lang="ru-RU" sz="1800" b="1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latin typeface="Tahoma" pitchFamily="34" charset="0"/>
              </a:rPr>
              <a:t>падежĕ</a:t>
            </a:r>
            <a:r>
              <a:rPr lang="ru-RU" sz="1800" dirty="0">
                <a:latin typeface="Tahoma" pitchFamily="34" charset="0"/>
              </a:rPr>
              <a:t> 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1840707" y="3912773"/>
            <a:ext cx="22971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800" b="1" dirty="0" err="1">
                <a:solidFill>
                  <a:srgbClr val="000000"/>
                </a:solidFill>
                <a:latin typeface="Tahoma" pitchFamily="34" charset="0"/>
              </a:rPr>
              <a:t>пĕрлелĕх</a:t>
            </a:r>
            <a:r>
              <a:rPr lang="ru-RU" sz="1800" b="1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latin typeface="Tahoma" pitchFamily="34" charset="0"/>
              </a:rPr>
              <a:t>падежĕ</a:t>
            </a:r>
            <a:endParaRPr lang="ru-RU" sz="1800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1843087" y="4304887"/>
            <a:ext cx="2044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800" b="1" dirty="0" err="1">
                <a:solidFill>
                  <a:srgbClr val="000000"/>
                </a:solidFill>
                <a:latin typeface="Tahoma" pitchFamily="34" charset="0"/>
              </a:rPr>
              <a:t>çуклăх</a:t>
            </a:r>
            <a:r>
              <a:rPr lang="ru-RU" sz="1800" b="1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latin typeface="Tahoma" pitchFamily="34" charset="0"/>
              </a:rPr>
              <a:t>падежĕ</a:t>
            </a:r>
            <a:r>
              <a:rPr lang="ru-RU" sz="1800" dirty="0">
                <a:solidFill>
                  <a:srgbClr val="000000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1886744" y="4730505"/>
            <a:ext cx="1874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800" b="1" dirty="0">
                <a:solidFill>
                  <a:srgbClr val="000000"/>
                </a:solidFill>
                <a:latin typeface="Tahoma" pitchFamily="34" charset="0"/>
              </a:rPr>
              <a:t>пирке </a:t>
            </a:r>
            <a:r>
              <a:rPr lang="ru-RU" sz="1800" b="1" dirty="0" err="1">
                <a:solidFill>
                  <a:srgbClr val="000000"/>
                </a:solidFill>
                <a:latin typeface="Tahoma" pitchFamily="34" charset="0"/>
              </a:rPr>
              <a:t>падежĕ</a:t>
            </a:r>
            <a:endParaRPr lang="ru-RU" sz="1800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4" name="Rectangle 29"/>
          <p:cNvSpPr>
            <a:spLocks noChangeArrowheads="1"/>
          </p:cNvSpPr>
          <p:nvPr/>
        </p:nvSpPr>
        <p:spPr bwMode="auto">
          <a:xfrm>
            <a:off x="4365467" y="1970307"/>
            <a:ext cx="822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1800" b="1" dirty="0" err="1">
                <a:solidFill>
                  <a:srgbClr val="0000FF"/>
                </a:solidFill>
                <a:latin typeface="Arial" charset="0"/>
              </a:rPr>
              <a:t>миçе</a:t>
            </a:r>
            <a:endParaRPr lang="ru-RU" sz="18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5" name="Rectangle 30"/>
          <p:cNvSpPr>
            <a:spLocks noChangeArrowheads="1"/>
          </p:cNvSpPr>
          <p:nvPr/>
        </p:nvSpPr>
        <p:spPr bwMode="auto">
          <a:xfrm>
            <a:off x="4365467" y="2345531"/>
            <a:ext cx="11753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1800" b="1" dirty="0" err="1" smtClean="0">
                <a:solidFill>
                  <a:srgbClr val="0000FF"/>
                </a:solidFill>
                <a:latin typeface="Arial" charset="0"/>
              </a:rPr>
              <a:t>миç</a:t>
            </a:r>
            <a:r>
              <a:rPr lang="ru-RU" sz="1800" b="1" dirty="0" err="1" smtClean="0">
                <a:solidFill>
                  <a:srgbClr val="FF0000"/>
                </a:solidFill>
                <a:latin typeface="Arial" charset="0"/>
              </a:rPr>
              <a:t>ен</a:t>
            </a:r>
            <a:endParaRPr lang="ru-RU" sz="18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6" name="Rectangle 31"/>
          <p:cNvSpPr>
            <a:spLocks noChangeArrowheads="1"/>
          </p:cNvSpPr>
          <p:nvPr/>
        </p:nvSpPr>
        <p:spPr bwMode="auto">
          <a:xfrm>
            <a:off x="4365467" y="2701920"/>
            <a:ext cx="10874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1800" b="1" dirty="0" err="1">
                <a:solidFill>
                  <a:srgbClr val="0000FF"/>
                </a:solidFill>
                <a:latin typeface="Arial" charset="0"/>
              </a:rPr>
              <a:t>миçе</a:t>
            </a:r>
            <a:r>
              <a:rPr lang="ru-RU" sz="1800" b="1" dirty="0" err="1">
                <a:solidFill>
                  <a:srgbClr val="FF0000"/>
                </a:solidFill>
                <a:latin typeface="Arial" charset="0"/>
              </a:rPr>
              <a:t>не</a:t>
            </a:r>
            <a:endParaRPr lang="ru-RU" sz="18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7" name="Rectangle 32"/>
          <p:cNvSpPr>
            <a:spLocks noChangeArrowheads="1"/>
          </p:cNvSpPr>
          <p:nvPr/>
        </p:nvSpPr>
        <p:spPr bwMode="auto">
          <a:xfrm>
            <a:off x="4337245" y="3096886"/>
            <a:ext cx="1079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800" b="1" dirty="0">
                <a:latin typeface="Arial" charset="0"/>
              </a:rPr>
              <a:t> </a:t>
            </a:r>
            <a:r>
              <a:rPr lang="ru-RU" sz="1800" b="1" dirty="0" err="1">
                <a:solidFill>
                  <a:srgbClr val="0000FF"/>
                </a:solidFill>
                <a:latin typeface="Arial" charset="0"/>
              </a:rPr>
              <a:t>миçе</a:t>
            </a:r>
            <a:r>
              <a:rPr lang="ru-RU" sz="1800" b="1" dirty="0" err="1">
                <a:solidFill>
                  <a:srgbClr val="FF0000"/>
                </a:solidFill>
                <a:latin typeface="Arial" charset="0"/>
              </a:rPr>
              <a:t>ре</a:t>
            </a:r>
            <a:endParaRPr lang="ru-RU" sz="18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8" name="Rectangle 33"/>
          <p:cNvSpPr>
            <a:spLocks noChangeArrowheads="1"/>
          </p:cNvSpPr>
          <p:nvPr/>
        </p:nvSpPr>
        <p:spPr bwMode="auto">
          <a:xfrm>
            <a:off x="4373831" y="3514620"/>
            <a:ext cx="1175679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1800" b="1" dirty="0" err="1">
                <a:solidFill>
                  <a:srgbClr val="0000FF"/>
                </a:solidFill>
                <a:latin typeface="Arial" charset="0"/>
              </a:rPr>
              <a:t>миçе</a:t>
            </a:r>
            <a:r>
              <a:rPr lang="ru-RU" sz="1800" b="1" dirty="0" err="1">
                <a:solidFill>
                  <a:srgbClr val="FF0000"/>
                </a:solidFill>
                <a:latin typeface="Arial" charset="0"/>
              </a:rPr>
              <a:t>рен</a:t>
            </a:r>
            <a:endParaRPr lang="ru-RU" sz="18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9" name="Rectangle 34"/>
          <p:cNvSpPr>
            <a:spLocks noChangeArrowheads="1"/>
          </p:cNvSpPr>
          <p:nvPr/>
        </p:nvSpPr>
        <p:spPr bwMode="auto">
          <a:xfrm>
            <a:off x="4387646" y="3916168"/>
            <a:ext cx="111990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1800" b="1" dirty="0" err="1">
                <a:solidFill>
                  <a:srgbClr val="0000FF"/>
                </a:solidFill>
                <a:latin typeface="Arial" charset="0"/>
              </a:rPr>
              <a:t>миçе</a:t>
            </a:r>
            <a:r>
              <a:rPr lang="ru-RU" sz="1800" b="1" dirty="0" err="1">
                <a:solidFill>
                  <a:srgbClr val="FF0000"/>
                </a:solidFill>
                <a:latin typeface="Arial" charset="0"/>
              </a:rPr>
              <a:t>пе</a:t>
            </a:r>
            <a:endParaRPr lang="ru-RU" sz="18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0" name="Rectangle 35"/>
          <p:cNvSpPr>
            <a:spLocks noChangeArrowheads="1"/>
          </p:cNvSpPr>
          <p:nvPr/>
        </p:nvSpPr>
        <p:spPr bwMode="auto">
          <a:xfrm>
            <a:off x="4350508" y="4320127"/>
            <a:ext cx="116638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1800" b="1" dirty="0" err="1">
                <a:solidFill>
                  <a:srgbClr val="0000FF"/>
                </a:solidFill>
                <a:latin typeface="Arial" charset="0"/>
              </a:rPr>
              <a:t>миçе</a:t>
            </a:r>
            <a:r>
              <a:rPr lang="ru-RU" sz="1800" b="1" dirty="0" err="1">
                <a:solidFill>
                  <a:srgbClr val="FF0000"/>
                </a:solidFill>
                <a:latin typeface="Arial" charset="0"/>
              </a:rPr>
              <a:t>сĕр</a:t>
            </a:r>
            <a:endParaRPr lang="ru-RU" sz="18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1" name="Rectangle 36"/>
          <p:cNvSpPr>
            <a:spLocks noChangeArrowheads="1"/>
          </p:cNvSpPr>
          <p:nvPr/>
        </p:nvSpPr>
        <p:spPr bwMode="auto">
          <a:xfrm>
            <a:off x="4299492" y="4730505"/>
            <a:ext cx="12684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800" b="1" dirty="0">
                <a:latin typeface="Arial" charset="0"/>
              </a:rPr>
              <a:t> </a:t>
            </a:r>
            <a:r>
              <a:rPr lang="ru-RU" sz="1800" b="1" dirty="0" err="1">
                <a:solidFill>
                  <a:srgbClr val="0000FF"/>
                </a:solidFill>
                <a:latin typeface="Arial" charset="0"/>
              </a:rPr>
              <a:t>миçе</a:t>
            </a:r>
            <a:r>
              <a:rPr lang="ru-RU" sz="1800" b="1" dirty="0" err="1">
                <a:solidFill>
                  <a:srgbClr val="FF0000"/>
                </a:solidFill>
                <a:latin typeface="Arial" charset="0"/>
              </a:rPr>
              <a:t>шĕн</a:t>
            </a:r>
            <a:endParaRPr lang="ru-RU" sz="18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2" name="Стрелка вправо 21">
            <a:hlinkClick r:id="rId4" action="ppaction://hlinksldjump"/>
          </p:cNvPr>
          <p:cNvSpPr/>
          <p:nvPr/>
        </p:nvSpPr>
        <p:spPr>
          <a:xfrm>
            <a:off x="5147470" y="5649019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37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4"/>
          <p:cNvSpPr>
            <a:spLocks noChangeArrowheads="1"/>
          </p:cNvSpPr>
          <p:nvPr/>
        </p:nvSpPr>
        <p:spPr bwMode="auto">
          <a:xfrm>
            <a:off x="3419475" y="260350"/>
            <a:ext cx="2062163" cy="1150938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66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Х.я</a:t>
            </a:r>
            <a:r>
              <a:rPr lang="ru-RU" sz="6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3" name="Line 5"/>
          <p:cNvSpPr>
            <a:spLocks noChangeShapeType="1"/>
          </p:cNvSpPr>
          <p:nvPr/>
        </p:nvSpPr>
        <p:spPr bwMode="auto">
          <a:xfrm flipH="1">
            <a:off x="3635375" y="1484313"/>
            <a:ext cx="358775" cy="144462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4572794" y="1484313"/>
            <a:ext cx="576262" cy="144462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700338" y="1555750"/>
            <a:ext cx="10779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Arial" charset="0"/>
              </a:rPr>
              <a:t>тулли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4787900" y="1627188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Arial" charset="0"/>
              </a:rPr>
              <a:t>вак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539750" y="2060575"/>
            <a:ext cx="3744218" cy="1421928"/>
          </a:xfrm>
          <a:prstGeom prst="rect">
            <a:avLst/>
          </a:prstGeom>
          <a:gradFill rotWithShape="1">
            <a:gsLst>
              <a:gs pos="0">
                <a:srgbClr val="FF66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ru-RU" sz="2400" b="1" dirty="0">
                <a:latin typeface="Arial" charset="0"/>
              </a:rPr>
              <a:t>1, 3, 6, 24, 999, 1986, </a:t>
            </a:r>
          </a:p>
          <a:p>
            <a:pPr>
              <a:spcBef>
                <a:spcPct val="30000"/>
              </a:spcBef>
            </a:pPr>
            <a:r>
              <a:rPr lang="ru-RU" sz="2400" b="1" dirty="0">
                <a:latin typeface="Arial" charset="0"/>
              </a:rPr>
              <a:t>2007,  </a:t>
            </a:r>
            <a:r>
              <a:rPr lang="ru-RU" sz="2400" b="1" dirty="0" smtClean="0">
                <a:latin typeface="Arial" charset="0"/>
              </a:rPr>
              <a:t>2546397</a:t>
            </a:r>
            <a:endParaRPr lang="ru-RU" sz="2400" b="1" dirty="0">
              <a:latin typeface="Arial" charset="0"/>
            </a:endParaRPr>
          </a:p>
          <a:p>
            <a:pPr>
              <a:spcBef>
                <a:spcPct val="30000"/>
              </a:spcBef>
            </a:pPr>
            <a:r>
              <a:rPr lang="ru-RU" sz="2400" b="1" dirty="0">
                <a:latin typeface="Arial" charset="0"/>
              </a:rPr>
              <a:t>т. </a:t>
            </a:r>
            <a:r>
              <a:rPr lang="ru-RU" sz="2400" b="1" dirty="0" err="1">
                <a:latin typeface="Arial" charset="0"/>
              </a:rPr>
              <a:t>ыт</a:t>
            </a:r>
            <a:r>
              <a:rPr lang="ru-RU" sz="2400" b="1" dirty="0" smtClean="0">
                <a:latin typeface="Arial" charset="0"/>
              </a:rPr>
              <a:t>. те</a:t>
            </a:r>
            <a:endParaRPr lang="ru-RU" sz="2400" b="1" dirty="0">
              <a:latin typeface="Arial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4738878" y="2132012"/>
            <a:ext cx="3682297" cy="1421928"/>
          </a:xfrm>
          <a:prstGeom prst="rect">
            <a:avLst/>
          </a:prstGeom>
          <a:gradFill rotWithShape="1">
            <a:gsLst>
              <a:gs pos="0">
                <a:srgbClr val="FF66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ru-RU" sz="2400" b="1" dirty="0" smtClean="0">
                <a:latin typeface="Arial" charset="0"/>
              </a:rPr>
              <a:t>0,5 - </a:t>
            </a:r>
            <a:r>
              <a:rPr lang="ru-RU" sz="2400" b="1" dirty="0" err="1" smtClean="0">
                <a:latin typeface="Arial" charset="0"/>
              </a:rPr>
              <a:t>çурă</a:t>
            </a:r>
            <a:r>
              <a:rPr lang="ru-RU" sz="2400" dirty="0" smtClean="0">
                <a:latin typeface="Arial" charset="0"/>
              </a:rPr>
              <a:t> </a:t>
            </a:r>
            <a:endParaRPr lang="ru-RU" sz="2400" b="1" dirty="0">
              <a:latin typeface="Arial" charset="0"/>
            </a:endParaRPr>
          </a:p>
          <a:p>
            <a:pPr>
              <a:spcBef>
                <a:spcPct val="30000"/>
              </a:spcBef>
            </a:pPr>
            <a:r>
              <a:rPr lang="ru-RU" sz="2400" b="1" dirty="0" smtClean="0">
                <a:latin typeface="Arial" charset="0"/>
              </a:rPr>
              <a:t>0,25 -  </a:t>
            </a:r>
            <a:r>
              <a:rPr lang="ru-RU" sz="2400" b="1" dirty="0" err="1" smtClean="0">
                <a:latin typeface="Arial" charset="0"/>
              </a:rPr>
              <a:t>чĕрĕк</a:t>
            </a:r>
            <a:endParaRPr lang="ru-RU" sz="2400" b="1" dirty="0" smtClean="0">
              <a:latin typeface="Arial" charset="0"/>
            </a:endParaRPr>
          </a:p>
          <a:p>
            <a:pPr>
              <a:spcBef>
                <a:spcPct val="30000"/>
              </a:spcBef>
            </a:pPr>
            <a:r>
              <a:rPr lang="ru-RU" sz="2400" dirty="0" smtClean="0">
                <a:latin typeface="Arial" charset="0"/>
              </a:rPr>
              <a:t> </a:t>
            </a:r>
            <a:endParaRPr lang="ru-RU" sz="2400" b="1" dirty="0">
              <a:latin typeface="Arial" charset="0"/>
            </a:endParaRP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502444" y="4437112"/>
            <a:ext cx="8424738" cy="1384995"/>
          </a:xfrm>
          <a:prstGeom prst="rect">
            <a:avLst/>
          </a:prstGeom>
          <a:gradFill rotWithShape="1">
            <a:gsLst>
              <a:gs pos="0">
                <a:srgbClr val="67FF80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                       </a:t>
            </a: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Times New Roman" pitchFamily="18" charset="0"/>
              </a:rPr>
              <a:t>Пĕтĕмлетÿ</a:t>
            </a:r>
            <a:endParaRPr lang="ru-RU" sz="28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r>
              <a:rPr lang="ru-RU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Times New Roman" pitchFamily="18" charset="0"/>
              </a:rPr>
              <a:t>Хисеп</a:t>
            </a:r>
            <a:r>
              <a:rPr lang="ru-RU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Times New Roman" pitchFamily="18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Times New Roman" pitchFamily="18" charset="0"/>
              </a:rPr>
              <a:t>ячĕсем</a:t>
            </a:r>
            <a:r>
              <a:rPr lang="ru-RU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Times New Roman" pitchFamily="18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Times New Roman" pitchFamily="18" charset="0"/>
              </a:rPr>
              <a:t>икĕ</a:t>
            </a:r>
            <a:r>
              <a:rPr lang="ru-RU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Times New Roman" pitchFamily="18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Times New Roman" pitchFamily="18" charset="0"/>
              </a:rPr>
              <a:t>тан</a:t>
            </a:r>
            <a:r>
              <a:rPr lang="ru-RU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Times New Roman" pitchFamily="18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Times New Roman" pitchFamily="18" charset="0"/>
              </a:rPr>
              <a:t>мар</a:t>
            </a:r>
            <a:r>
              <a:rPr lang="ru-RU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Times New Roman" pitchFamily="18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Times New Roman" pitchFamily="18" charset="0"/>
              </a:rPr>
              <a:t>ушкăна</a:t>
            </a:r>
            <a:r>
              <a:rPr lang="ru-RU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Times New Roman" pitchFamily="18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Times New Roman" pitchFamily="18" charset="0"/>
              </a:rPr>
              <a:t>уйрăлаççĕ</a:t>
            </a:r>
            <a:r>
              <a:rPr lang="ru-RU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Times New Roman" pitchFamily="18" charset="0"/>
              </a:rPr>
              <a:t>:</a:t>
            </a:r>
            <a:r>
              <a:rPr lang="ru-RU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</a:p>
          <a:p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тулли</a:t>
            </a:r>
            <a:r>
              <a:rPr lang="ru-RU" sz="2800" dirty="0">
                <a:latin typeface="Arial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</a:t>
            </a:r>
            <a:r>
              <a:rPr lang="ru-RU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хисеп</a:t>
            </a:r>
            <a:r>
              <a:rPr lang="ru-RU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ячĕсем</a:t>
            </a:r>
            <a:r>
              <a:rPr lang="ru-RU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, </a:t>
            </a:r>
            <a:r>
              <a:rPr lang="ru-RU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вак</a:t>
            </a:r>
            <a:r>
              <a:rPr lang="ru-RU" sz="2800" dirty="0">
                <a:latin typeface="Arial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хисеп</a:t>
            </a:r>
            <a:r>
              <a:rPr lang="ru-RU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ячĕсем</a:t>
            </a:r>
            <a:endParaRPr lang="ru-RU" sz="28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21316" y="3251670"/>
            <a:ext cx="3815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У</a:t>
            </a:r>
            <a:r>
              <a:rPr lang="ru-RU" dirty="0" err="1" smtClean="0">
                <a:latin typeface="+mj-lt"/>
              </a:rPr>
              <a:t>ёмухха</a:t>
            </a:r>
            <a:r>
              <a:rPr lang="ru-RU" dirty="0" smtClean="0">
                <a:latin typeface="+mj-lt"/>
              </a:rPr>
              <a:t> (восьмушка, осьмушка)</a:t>
            </a:r>
            <a:endParaRPr lang="ru-RU" dirty="0"/>
          </a:p>
        </p:txBody>
      </p: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>
            <a:off x="7419227" y="5822107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4860925" y="3712986"/>
            <a:ext cx="2738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4/</a:t>
            </a:r>
            <a:r>
              <a:rPr lang="ru-RU" dirty="0" smtClean="0">
                <a:latin typeface="+mj-lt"/>
              </a:rPr>
              <a:t>5-т=ватт= </a:t>
            </a:r>
            <a:r>
              <a:rPr lang="ru-RU" dirty="0" err="1" smtClean="0">
                <a:latin typeface="+mj-lt"/>
              </a:rPr>
              <a:t>пилл</a:t>
            </a:r>
            <a:r>
              <a:rPr lang="ru-RU" dirty="0" smtClean="0">
                <a:latin typeface="+mj-lt"/>
              </a:rPr>
              <a:t>\км\ш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4196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30"/>
          <p:cNvSpPr>
            <a:spLocks noChangeArrowheads="1"/>
          </p:cNvSpPr>
          <p:nvPr/>
        </p:nvSpPr>
        <p:spPr bwMode="auto">
          <a:xfrm rot="21026876">
            <a:off x="7625707" y="3330499"/>
            <a:ext cx="930677" cy="1257091"/>
          </a:xfrm>
          <a:prstGeom prst="curvedLeftArrow">
            <a:avLst>
              <a:gd name="adj1" fmla="val 10805"/>
              <a:gd name="adj2" fmla="val 60068"/>
              <a:gd name="adj3" fmla="val 40764"/>
            </a:avLst>
          </a:prstGeom>
          <a:solidFill>
            <a:srgbClr val="FF0066"/>
          </a:solidFill>
          <a:ln w="9525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AutoShape 17"/>
          <p:cNvSpPr>
            <a:spLocks noChangeArrowheads="1"/>
          </p:cNvSpPr>
          <p:nvPr/>
        </p:nvSpPr>
        <p:spPr bwMode="auto">
          <a:xfrm>
            <a:off x="6653419" y="2985988"/>
            <a:ext cx="914400" cy="1295400"/>
          </a:xfrm>
          <a:prstGeom prst="foldedCorner">
            <a:avLst>
              <a:gd name="adj" fmla="val 12500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29"/>
          <p:cNvSpPr>
            <a:spLocks noChangeArrowheads="1"/>
          </p:cNvSpPr>
          <p:nvPr/>
        </p:nvSpPr>
        <p:spPr bwMode="auto">
          <a:xfrm>
            <a:off x="4471192" y="3564471"/>
            <a:ext cx="908732" cy="1251639"/>
          </a:xfrm>
          <a:prstGeom prst="curvedLeftArrow">
            <a:avLst>
              <a:gd name="adj1" fmla="val 10933"/>
              <a:gd name="adj2" fmla="val 58118"/>
              <a:gd name="adj3" fmla="val 41308"/>
            </a:avLst>
          </a:prstGeom>
          <a:solidFill>
            <a:srgbClr val="FF0066"/>
          </a:solidFill>
          <a:ln w="9525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18"/>
          <p:cNvSpPr>
            <a:spLocks noChangeArrowheads="1"/>
          </p:cNvSpPr>
          <p:nvPr/>
        </p:nvSpPr>
        <p:spPr bwMode="auto">
          <a:xfrm>
            <a:off x="3606345" y="2969523"/>
            <a:ext cx="914400" cy="1295400"/>
          </a:xfrm>
          <a:prstGeom prst="foldedCorner">
            <a:avLst>
              <a:gd name="adj" fmla="val 12500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16"/>
          <p:cNvSpPr>
            <a:spLocks noChangeArrowheads="1"/>
          </p:cNvSpPr>
          <p:nvPr/>
        </p:nvSpPr>
        <p:spPr bwMode="auto">
          <a:xfrm>
            <a:off x="561976" y="2947054"/>
            <a:ext cx="914400" cy="1295400"/>
          </a:xfrm>
          <a:prstGeom prst="foldedCorner">
            <a:avLst>
              <a:gd name="adj" fmla="val 12500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755650" y="836613"/>
            <a:ext cx="7777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 sz="2400" b="1">
              <a:latin typeface="Arial" charset="0"/>
            </a:endParaRPr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5476" y="3068960"/>
            <a:ext cx="657225" cy="96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1357" y="3068960"/>
            <a:ext cx="650875" cy="991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3606345" y="4303459"/>
            <a:ext cx="1319213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800" b="1" dirty="0" err="1">
                <a:latin typeface="Arial" charset="0"/>
              </a:rPr>
              <a:t>ик-</a:t>
            </a:r>
            <a:r>
              <a:rPr lang="ru-RU" sz="1800" b="1" dirty="0" err="1">
                <a:solidFill>
                  <a:schemeClr val="accent2"/>
                </a:solidFill>
                <a:latin typeface="Arial" charset="0"/>
              </a:rPr>
              <a:t>сĕр</a:t>
            </a:r>
            <a:endParaRPr lang="ru-RU" sz="1800" dirty="0">
              <a:solidFill>
                <a:schemeClr val="accent2"/>
              </a:solidFill>
              <a:latin typeface="Arial" charset="0"/>
            </a:endParaRPr>
          </a:p>
          <a:p>
            <a:r>
              <a:rPr lang="ru-RU" sz="1800" b="1" dirty="0" err="1">
                <a:latin typeface="Arial" charset="0"/>
              </a:rPr>
              <a:t>виç-</a:t>
            </a:r>
            <a:r>
              <a:rPr lang="ru-RU" sz="1800" b="1" dirty="0" err="1">
                <a:solidFill>
                  <a:schemeClr val="accent2"/>
                </a:solidFill>
                <a:latin typeface="Arial" charset="0"/>
              </a:rPr>
              <a:t>сĕр</a:t>
            </a:r>
            <a:endParaRPr lang="ru-RU" sz="1800" dirty="0">
              <a:solidFill>
                <a:schemeClr val="accent2"/>
              </a:solidFill>
              <a:latin typeface="Arial" charset="0"/>
            </a:endParaRPr>
          </a:p>
          <a:p>
            <a:r>
              <a:rPr lang="ru-RU" sz="1800" b="1" dirty="0" err="1">
                <a:latin typeface="Arial" charset="0"/>
              </a:rPr>
              <a:t>тăват-</a:t>
            </a:r>
            <a:r>
              <a:rPr lang="ru-RU" sz="1800" b="1" dirty="0" err="1">
                <a:solidFill>
                  <a:schemeClr val="accent2"/>
                </a:solidFill>
                <a:latin typeface="Arial" charset="0"/>
              </a:rPr>
              <a:t>сăр</a:t>
            </a:r>
            <a:endParaRPr lang="ru-RU" sz="1800" dirty="0">
              <a:solidFill>
                <a:schemeClr val="accent2"/>
              </a:solidFill>
              <a:latin typeface="Arial" charset="0"/>
            </a:endParaRPr>
          </a:p>
          <a:p>
            <a:r>
              <a:rPr lang="ru-RU" sz="1800" b="1" dirty="0" err="1">
                <a:latin typeface="Arial" charset="0"/>
              </a:rPr>
              <a:t>пилĕк-</a:t>
            </a:r>
            <a:r>
              <a:rPr lang="ru-RU" sz="1800" b="1" dirty="0" err="1">
                <a:solidFill>
                  <a:schemeClr val="accent2"/>
                </a:solidFill>
                <a:latin typeface="Arial" charset="0"/>
              </a:rPr>
              <a:t>сĕр</a:t>
            </a:r>
            <a:endParaRPr lang="ru-RU" sz="1800" dirty="0">
              <a:solidFill>
                <a:schemeClr val="accent2"/>
              </a:solidFill>
              <a:latin typeface="Arial" charset="0"/>
            </a:endParaRPr>
          </a:p>
          <a:p>
            <a:r>
              <a:rPr lang="ru-RU" sz="1800" b="1" dirty="0" err="1">
                <a:latin typeface="Arial" charset="0"/>
              </a:rPr>
              <a:t>улт-</a:t>
            </a:r>
            <a:r>
              <a:rPr lang="ru-RU" sz="1800" b="1" dirty="0" err="1">
                <a:solidFill>
                  <a:schemeClr val="accent2"/>
                </a:solidFill>
                <a:latin typeface="Arial" charset="0"/>
              </a:rPr>
              <a:t>сăр</a:t>
            </a:r>
            <a:endParaRPr lang="ru-RU" sz="1800" b="1" dirty="0">
              <a:solidFill>
                <a:schemeClr val="accent2"/>
              </a:solidFill>
              <a:latin typeface="Arial" charset="0"/>
            </a:endParaRPr>
          </a:p>
          <a:p>
            <a:r>
              <a:rPr lang="ru-RU" sz="1800" b="1" dirty="0" err="1">
                <a:latin typeface="Arial" charset="0"/>
              </a:rPr>
              <a:t>çич-</a:t>
            </a:r>
            <a:r>
              <a:rPr lang="ru-RU" sz="1800" b="1" dirty="0" err="1">
                <a:solidFill>
                  <a:schemeClr val="accent2"/>
                </a:solidFill>
                <a:latin typeface="Arial" charset="0"/>
              </a:rPr>
              <a:t>сĕр</a:t>
            </a:r>
            <a:r>
              <a:rPr lang="ru-RU" sz="1800" dirty="0">
                <a:latin typeface="Arial" charset="0"/>
              </a:rPr>
              <a:t> </a:t>
            </a: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6625397" y="4281388"/>
            <a:ext cx="173037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800" b="1" dirty="0" err="1">
                <a:latin typeface="Arial" charset="0"/>
              </a:rPr>
              <a:t>иккĕ</a:t>
            </a:r>
            <a:r>
              <a:rPr lang="ru-RU" sz="1800" b="1" dirty="0">
                <a:latin typeface="Arial" charset="0"/>
              </a:rPr>
              <a:t>- </a:t>
            </a:r>
            <a:r>
              <a:rPr lang="ru-RU" sz="1800" b="1" dirty="0">
                <a:solidFill>
                  <a:schemeClr val="accent2"/>
                </a:solidFill>
                <a:latin typeface="Arial" charset="0"/>
              </a:rPr>
              <a:t>ш-ĕ</a:t>
            </a:r>
            <a:endParaRPr lang="ru-RU" sz="1800" dirty="0">
              <a:solidFill>
                <a:schemeClr val="accent2"/>
              </a:solidFill>
              <a:latin typeface="Arial" charset="0"/>
            </a:endParaRPr>
          </a:p>
          <a:p>
            <a:r>
              <a:rPr lang="ru-RU" sz="1800" b="1" dirty="0" err="1">
                <a:latin typeface="Arial" charset="0"/>
              </a:rPr>
              <a:t>виççĕ</a:t>
            </a:r>
            <a:r>
              <a:rPr lang="ru-RU" sz="1800" b="1" dirty="0">
                <a:latin typeface="Arial" charset="0"/>
              </a:rPr>
              <a:t>- </a:t>
            </a:r>
            <a:r>
              <a:rPr lang="ru-RU" sz="1800" b="1" dirty="0">
                <a:solidFill>
                  <a:schemeClr val="accent2"/>
                </a:solidFill>
                <a:latin typeface="Arial" charset="0"/>
              </a:rPr>
              <a:t>ш-ĕ</a:t>
            </a:r>
            <a:endParaRPr lang="ru-RU" sz="1800" dirty="0">
              <a:solidFill>
                <a:schemeClr val="accent2"/>
              </a:solidFill>
              <a:latin typeface="Arial" charset="0"/>
            </a:endParaRPr>
          </a:p>
          <a:p>
            <a:r>
              <a:rPr lang="ru-RU" sz="1800" b="1" dirty="0" err="1">
                <a:latin typeface="Arial" charset="0"/>
              </a:rPr>
              <a:t>тăватă</a:t>
            </a:r>
            <a:r>
              <a:rPr lang="ru-RU" sz="1800" b="1" dirty="0">
                <a:latin typeface="Arial" charset="0"/>
              </a:rPr>
              <a:t>- </a:t>
            </a:r>
            <a:r>
              <a:rPr lang="ru-RU" sz="1800" b="1" dirty="0">
                <a:solidFill>
                  <a:schemeClr val="accent2"/>
                </a:solidFill>
                <a:latin typeface="Arial" charset="0"/>
              </a:rPr>
              <a:t>ш-ĕ</a:t>
            </a:r>
            <a:endParaRPr lang="ru-RU" sz="1800" dirty="0">
              <a:solidFill>
                <a:schemeClr val="accent2"/>
              </a:solidFill>
              <a:latin typeface="Arial" charset="0"/>
            </a:endParaRPr>
          </a:p>
          <a:p>
            <a:r>
              <a:rPr lang="ru-RU" sz="1800" b="1" dirty="0" err="1">
                <a:latin typeface="Arial" charset="0"/>
              </a:rPr>
              <a:t>пиллĕк</a:t>
            </a:r>
            <a:r>
              <a:rPr lang="ru-RU" sz="1800" b="1" dirty="0">
                <a:latin typeface="Arial" charset="0"/>
              </a:rPr>
              <a:t>-</a:t>
            </a:r>
            <a:r>
              <a:rPr lang="ru-RU" sz="1800" b="1" dirty="0">
                <a:solidFill>
                  <a:schemeClr val="accent2"/>
                </a:solidFill>
                <a:latin typeface="Arial" charset="0"/>
              </a:rPr>
              <a:t>ĕ- ш-ĕ</a:t>
            </a:r>
            <a:endParaRPr lang="ru-RU" sz="1800" dirty="0">
              <a:solidFill>
                <a:schemeClr val="accent2"/>
              </a:solidFill>
              <a:latin typeface="Arial" charset="0"/>
            </a:endParaRPr>
          </a:p>
          <a:p>
            <a:r>
              <a:rPr lang="ru-RU" sz="1800" b="1" dirty="0" err="1">
                <a:latin typeface="Arial" charset="0"/>
              </a:rPr>
              <a:t>улттă</a:t>
            </a:r>
            <a:r>
              <a:rPr lang="ru-RU" sz="1800" b="1" dirty="0">
                <a:latin typeface="Arial" charset="0"/>
              </a:rPr>
              <a:t>- </a:t>
            </a:r>
            <a:r>
              <a:rPr lang="ru-RU" sz="1800" b="1" dirty="0">
                <a:solidFill>
                  <a:schemeClr val="accent2"/>
                </a:solidFill>
                <a:latin typeface="Arial" charset="0"/>
              </a:rPr>
              <a:t>ш-ĕ</a:t>
            </a:r>
          </a:p>
          <a:p>
            <a:r>
              <a:rPr lang="ru-RU" sz="1800" b="1" dirty="0" err="1">
                <a:latin typeface="Arial" charset="0"/>
              </a:rPr>
              <a:t>çиччĕ</a:t>
            </a:r>
            <a:r>
              <a:rPr lang="ru-RU" sz="1800" b="1" dirty="0">
                <a:latin typeface="Arial" charset="0"/>
              </a:rPr>
              <a:t>-</a:t>
            </a:r>
            <a:r>
              <a:rPr lang="ru-RU" sz="1800" b="1" dirty="0">
                <a:solidFill>
                  <a:schemeClr val="accent2"/>
                </a:solidFill>
                <a:latin typeface="Arial" charset="0"/>
              </a:rPr>
              <a:t>ш-ĕ</a:t>
            </a:r>
            <a:r>
              <a:rPr lang="ru-RU" sz="1800" dirty="0">
                <a:latin typeface="Arial" charset="0"/>
              </a:rPr>
              <a:t> </a:t>
            </a:r>
          </a:p>
        </p:txBody>
      </p:sp>
      <p:sp>
        <p:nvSpPr>
          <p:cNvPr id="12" name="AutoShape 27"/>
          <p:cNvSpPr>
            <a:spLocks noChangeArrowheads="1"/>
          </p:cNvSpPr>
          <p:nvPr/>
        </p:nvSpPr>
        <p:spPr bwMode="auto">
          <a:xfrm>
            <a:off x="1476376" y="3447687"/>
            <a:ext cx="924973" cy="1225550"/>
          </a:xfrm>
          <a:prstGeom prst="curvedLeftArrow">
            <a:avLst>
              <a:gd name="adj1" fmla="val 12461"/>
              <a:gd name="adj2" fmla="val 66248"/>
              <a:gd name="adj3" fmla="val 40764"/>
            </a:avLst>
          </a:prstGeom>
          <a:solidFill>
            <a:srgbClr val="FF0066"/>
          </a:solidFill>
          <a:ln w="9525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35513" y="218138"/>
            <a:ext cx="89745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err="1">
                <a:solidFill>
                  <a:srgbClr val="FF0066"/>
                </a:solidFill>
                <a:latin typeface="Arial" charset="0"/>
              </a:rPr>
              <a:t>Çак</a:t>
            </a:r>
            <a:r>
              <a:rPr lang="ru-RU" sz="36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ru-RU" sz="3600" b="1" dirty="0" err="1">
                <a:solidFill>
                  <a:srgbClr val="FF0066"/>
                </a:solidFill>
                <a:latin typeface="Arial" charset="0"/>
              </a:rPr>
              <a:t>хисеп</a:t>
            </a:r>
            <a:r>
              <a:rPr lang="ru-RU" sz="36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ru-RU" sz="3600" b="1" dirty="0" err="1">
                <a:solidFill>
                  <a:srgbClr val="FF0066"/>
                </a:solidFill>
                <a:latin typeface="Arial" charset="0"/>
              </a:rPr>
              <a:t>ячĕсем</a:t>
            </a:r>
            <a:r>
              <a:rPr lang="ru-RU" sz="3600" b="1" dirty="0">
                <a:solidFill>
                  <a:srgbClr val="FF0066"/>
                </a:solidFill>
                <a:latin typeface="Arial" charset="0"/>
              </a:rPr>
              <a:t>  </a:t>
            </a:r>
            <a:r>
              <a:rPr lang="ru-RU" sz="3600" b="1" dirty="0" err="1">
                <a:solidFill>
                  <a:srgbClr val="FF0066"/>
                </a:solidFill>
                <a:latin typeface="Arial" charset="0"/>
              </a:rPr>
              <a:t>çеç</a:t>
            </a:r>
            <a:r>
              <a:rPr lang="ru-RU" sz="36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ru-RU" sz="3600" b="1" dirty="0" err="1">
                <a:solidFill>
                  <a:srgbClr val="FF0066"/>
                </a:solidFill>
                <a:latin typeface="Arial" charset="0"/>
              </a:rPr>
              <a:t>сăпатланаççĕ</a:t>
            </a:r>
            <a:r>
              <a:rPr lang="ru-RU" sz="3600" b="1" dirty="0">
                <a:solidFill>
                  <a:srgbClr val="FF0066"/>
                </a:solidFill>
                <a:latin typeface="Arial" charset="0"/>
              </a:rPr>
              <a:t>!!!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525588" y="1076326"/>
            <a:ext cx="60537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ru-RU" sz="2800" dirty="0">
                <a:solidFill>
                  <a:srgbClr val="0000FF"/>
                </a:solidFill>
              </a:rPr>
              <a:t>(</a:t>
            </a:r>
            <a:r>
              <a:rPr lang="ru-RU" sz="3600" b="1" dirty="0">
                <a:solidFill>
                  <a:srgbClr val="0000FF"/>
                </a:solidFill>
              </a:rPr>
              <a:t>2,3,4,5,6,7 шут х. я.)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82588" y="4303459"/>
            <a:ext cx="2286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latin typeface="Arial" charset="0"/>
              </a:rPr>
              <a:t>ик-</a:t>
            </a:r>
            <a:r>
              <a:rPr lang="ru-RU" b="1" dirty="0" err="1">
                <a:solidFill>
                  <a:schemeClr val="accent2"/>
                </a:solidFill>
                <a:latin typeface="Arial" charset="0"/>
              </a:rPr>
              <a:t>сĕмĕр</a:t>
            </a:r>
            <a:endParaRPr lang="ru-RU" dirty="0">
              <a:solidFill>
                <a:schemeClr val="accent2"/>
              </a:solidFill>
              <a:latin typeface="Arial" charset="0"/>
            </a:endParaRPr>
          </a:p>
          <a:p>
            <a:r>
              <a:rPr lang="ru-RU" b="1" dirty="0" err="1">
                <a:latin typeface="Arial" charset="0"/>
              </a:rPr>
              <a:t>виç-</a:t>
            </a:r>
            <a:r>
              <a:rPr lang="ru-RU" b="1" dirty="0" err="1">
                <a:solidFill>
                  <a:schemeClr val="accent2"/>
                </a:solidFill>
                <a:latin typeface="Arial" charset="0"/>
              </a:rPr>
              <a:t>сĕмĕр</a:t>
            </a:r>
            <a:endParaRPr lang="ru-RU" dirty="0">
              <a:solidFill>
                <a:schemeClr val="accent2"/>
              </a:solidFill>
              <a:latin typeface="Arial" charset="0"/>
            </a:endParaRPr>
          </a:p>
          <a:p>
            <a:r>
              <a:rPr lang="ru-RU" b="1" dirty="0" err="1">
                <a:latin typeface="Arial" charset="0"/>
              </a:rPr>
              <a:t>тăват-</a:t>
            </a:r>
            <a:r>
              <a:rPr lang="ru-RU" b="1" dirty="0" err="1">
                <a:solidFill>
                  <a:schemeClr val="accent2"/>
                </a:solidFill>
                <a:latin typeface="Arial" charset="0"/>
              </a:rPr>
              <a:t>сăмăр</a:t>
            </a:r>
            <a:endParaRPr lang="ru-RU" dirty="0">
              <a:solidFill>
                <a:schemeClr val="accent2"/>
              </a:solidFill>
              <a:latin typeface="Arial" charset="0"/>
            </a:endParaRPr>
          </a:p>
          <a:p>
            <a:r>
              <a:rPr lang="ru-RU" b="1" dirty="0" err="1">
                <a:latin typeface="Arial" charset="0"/>
              </a:rPr>
              <a:t>пилĕк-</a:t>
            </a:r>
            <a:r>
              <a:rPr lang="ru-RU" b="1" dirty="0" err="1">
                <a:solidFill>
                  <a:schemeClr val="accent2"/>
                </a:solidFill>
                <a:latin typeface="Arial" charset="0"/>
              </a:rPr>
              <a:t>сĕмĕр</a:t>
            </a:r>
            <a:endParaRPr lang="ru-RU" dirty="0">
              <a:solidFill>
                <a:schemeClr val="accent2"/>
              </a:solidFill>
              <a:latin typeface="Arial" charset="0"/>
            </a:endParaRPr>
          </a:p>
          <a:p>
            <a:r>
              <a:rPr lang="ru-RU" b="1" dirty="0" err="1">
                <a:latin typeface="Arial" charset="0"/>
              </a:rPr>
              <a:t>улт-</a:t>
            </a:r>
            <a:r>
              <a:rPr lang="ru-RU" b="1" dirty="0" err="1">
                <a:solidFill>
                  <a:schemeClr val="accent2"/>
                </a:solidFill>
                <a:latin typeface="Arial" charset="0"/>
              </a:rPr>
              <a:t>сăмăр</a:t>
            </a:r>
            <a:endParaRPr lang="ru-RU" b="1" dirty="0">
              <a:solidFill>
                <a:schemeClr val="accent2"/>
              </a:solidFill>
              <a:latin typeface="Arial" charset="0"/>
            </a:endParaRPr>
          </a:p>
          <a:p>
            <a:r>
              <a:rPr lang="ru-RU" b="1" dirty="0" err="1">
                <a:latin typeface="Arial" charset="0"/>
              </a:rPr>
              <a:t>çич-</a:t>
            </a:r>
            <a:r>
              <a:rPr lang="ru-RU" b="1" dirty="0" err="1">
                <a:solidFill>
                  <a:schemeClr val="accent2"/>
                </a:solidFill>
                <a:latin typeface="Arial" charset="0"/>
              </a:rPr>
              <a:t>сĕмĕр</a:t>
            </a:r>
            <a:endParaRPr lang="ru-RU" dirty="0"/>
          </a:p>
        </p:txBody>
      </p:sp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244" y="3068960"/>
            <a:ext cx="658812" cy="991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Стрелка вправо 18">
            <a:hlinkClick r:id="rId5" action="ppaction://hlinksldjump"/>
          </p:cNvPr>
          <p:cNvSpPr/>
          <p:nvPr/>
        </p:nvSpPr>
        <p:spPr>
          <a:xfrm>
            <a:off x="7490585" y="6021288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55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623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10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1700808"/>
            <a:ext cx="7175351" cy="3224649"/>
          </a:xfrm>
        </p:spPr>
        <p:txBody>
          <a:bodyPr/>
          <a:lstStyle/>
          <a:p>
            <a:r>
              <a:rPr lang="ru-RU" dirty="0" smtClean="0"/>
              <a:t>Урок </a:t>
            </a:r>
            <a:r>
              <a:rPr lang="ru-RU" dirty="0" err="1" smtClean="0"/>
              <a:t>ыйт</a:t>
            </a:r>
            <a:r>
              <a:rPr lang="ru-RU" dirty="0" smtClean="0"/>
              <a:t>=в\ !!!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140968"/>
            <a:ext cx="8424936" cy="2793697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+mj-lt"/>
              </a:rPr>
              <a:t>М\</a:t>
            </a:r>
            <a:r>
              <a:rPr lang="ru-RU" sz="3200" dirty="0" err="1" smtClean="0">
                <a:latin typeface="+mj-lt"/>
              </a:rPr>
              <a:t>нле</a:t>
            </a:r>
            <a:r>
              <a:rPr lang="ru-RU" sz="3200" dirty="0" smtClean="0">
                <a:latin typeface="+mj-lt"/>
              </a:rPr>
              <a:t> </a:t>
            </a:r>
            <a:r>
              <a:rPr lang="ru-RU" sz="3200" dirty="0" err="1" smtClean="0">
                <a:latin typeface="+mj-lt"/>
              </a:rPr>
              <a:t>пуплев</a:t>
            </a:r>
            <a:r>
              <a:rPr lang="ru-RU" sz="3200" dirty="0" smtClean="0">
                <a:latin typeface="+mj-lt"/>
              </a:rPr>
              <a:t> </a:t>
            </a:r>
            <a:r>
              <a:rPr lang="ru-RU" sz="3200" dirty="0" err="1" smtClean="0">
                <a:latin typeface="+mj-lt"/>
              </a:rPr>
              <a:t>пайне</a:t>
            </a:r>
            <a:r>
              <a:rPr lang="ru-RU" sz="3200" dirty="0" smtClean="0">
                <a:latin typeface="+mj-lt"/>
              </a:rPr>
              <a:t> </a:t>
            </a:r>
            <a:r>
              <a:rPr lang="ru-RU" sz="3200" dirty="0" err="1" smtClean="0">
                <a:latin typeface="+mj-lt"/>
              </a:rPr>
              <a:t>хисеп</a:t>
            </a:r>
            <a:r>
              <a:rPr lang="ru-RU" sz="3200" dirty="0" smtClean="0">
                <a:latin typeface="+mj-lt"/>
              </a:rPr>
              <a:t> </a:t>
            </a:r>
            <a:r>
              <a:rPr lang="ru-RU" sz="3200" dirty="0" err="1" smtClean="0">
                <a:latin typeface="+mj-lt"/>
              </a:rPr>
              <a:t>яч</a:t>
            </a:r>
            <a:r>
              <a:rPr lang="ru-RU" sz="3200" dirty="0" smtClean="0">
                <a:latin typeface="+mj-lt"/>
              </a:rPr>
              <a:t>\сем </a:t>
            </a:r>
            <a:r>
              <a:rPr lang="ru-RU" sz="3200" dirty="0" err="1" smtClean="0">
                <a:latin typeface="+mj-lt"/>
              </a:rPr>
              <a:t>теёё</a:t>
            </a:r>
            <a:r>
              <a:rPr lang="ru-RU" sz="3200" dirty="0" smtClean="0">
                <a:latin typeface="+mj-lt"/>
              </a:rPr>
              <a:t>\?</a:t>
            </a:r>
            <a:endParaRPr lang="ru-RU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8680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38" name="Oval 22"/>
          <p:cNvSpPr>
            <a:spLocks noChangeArrowheads="1"/>
          </p:cNvSpPr>
          <p:nvPr/>
        </p:nvSpPr>
        <p:spPr bwMode="auto">
          <a:xfrm>
            <a:off x="6966627" y="4887773"/>
            <a:ext cx="1368425" cy="1150937"/>
          </a:xfrm>
          <a:prstGeom prst="ellipse">
            <a:avLst/>
          </a:prstGeom>
          <a:gradFill rotWithShape="1">
            <a:gsLst>
              <a:gs pos="0">
                <a:srgbClr val="FF99CC"/>
              </a:gs>
              <a:gs pos="100000">
                <a:srgbClr val="FFFFFF"/>
              </a:gs>
            </a:gsLst>
            <a:path path="rect">
              <a:fillToRect t="100000" r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0440" name="Oval 24"/>
          <p:cNvSpPr>
            <a:spLocks noChangeArrowheads="1"/>
          </p:cNvSpPr>
          <p:nvPr/>
        </p:nvSpPr>
        <p:spPr bwMode="auto">
          <a:xfrm>
            <a:off x="5701603" y="2780224"/>
            <a:ext cx="1368425" cy="1255712"/>
          </a:xfrm>
          <a:prstGeom prst="ellipse">
            <a:avLst/>
          </a:prstGeom>
          <a:gradFill rotWithShape="1">
            <a:gsLst>
              <a:gs pos="0">
                <a:srgbClr val="FF99CC"/>
              </a:gs>
              <a:gs pos="100000">
                <a:srgbClr val="FFFFFF"/>
              </a:gs>
            </a:gsLst>
            <a:path path="rect">
              <a:fillToRect t="100000" r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0442" name="Oval 26"/>
          <p:cNvSpPr>
            <a:spLocks noChangeArrowheads="1"/>
          </p:cNvSpPr>
          <p:nvPr/>
        </p:nvSpPr>
        <p:spPr bwMode="auto">
          <a:xfrm>
            <a:off x="3919281" y="2832348"/>
            <a:ext cx="1368425" cy="1150938"/>
          </a:xfrm>
          <a:prstGeom prst="ellipse">
            <a:avLst/>
          </a:prstGeom>
          <a:gradFill rotWithShape="1">
            <a:gsLst>
              <a:gs pos="0">
                <a:srgbClr val="FF99CC"/>
              </a:gs>
              <a:gs pos="100000">
                <a:srgbClr val="FFFFFF"/>
              </a:gs>
            </a:gsLst>
            <a:path path="rect">
              <a:fillToRect t="100000" r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0443" name="Oval 27"/>
          <p:cNvSpPr>
            <a:spLocks noChangeArrowheads="1"/>
          </p:cNvSpPr>
          <p:nvPr/>
        </p:nvSpPr>
        <p:spPr bwMode="auto">
          <a:xfrm>
            <a:off x="2055541" y="2839013"/>
            <a:ext cx="1368425" cy="1150937"/>
          </a:xfrm>
          <a:prstGeom prst="ellipse">
            <a:avLst/>
          </a:prstGeom>
          <a:gradFill rotWithShape="1">
            <a:gsLst>
              <a:gs pos="0">
                <a:srgbClr val="FF99CC"/>
              </a:gs>
              <a:gs pos="100000">
                <a:srgbClr val="FFFFFF"/>
              </a:gs>
            </a:gsLst>
            <a:path path="rect">
              <a:fillToRect t="100000" r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0444" name="Oval 28"/>
          <p:cNvSpPr>
            <a:spLocks noChangeArrowheads="1"/>
          </p:cNvSpPr>
          <p:nvPr/>
        </p:nvSpPr>
        <p:spPr bwMode="auto">
          <a:xfrm>
            <a:off x="390023" y="2839013"/>
            <a:ext cx="1368425" cy="1150937"/>
          </a:xfrm>
          <a:prstGeom prst="ellipse">
            <a:avLst/>
          </a:prstGeom>
          <a:gradFill rotWithShape="1">
            <a:gsLst>
              <a:gs pos="0">
                <a:srgbClr val="FF99CC"/>
              </a:gs>
              <a:gs pos="100000">
                <a:srgbClr val="FFFFFF"/>
              </a:gs>
            </a:gsLst>
            <a:path path="rect">
              <a:fillToRect t="100000" r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209945" y="345910"/>
            <a:ext cx="1943194" cy="1200329"/>
          </a:xfrm>
          <a:prstGeom prst="rect">
            <a:avLst/>
          </a:prstGeom>
          <a:solidFill>
            <a:srgbClr val="6FE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72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Х.я</a:t>
            </a:r>
            <a:r>
              <a:rPr lang="ru-RU" sz="72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ru-RU" sz="7200" dirty="0"/>
              <a:t> </a:t>
            </a:r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2236221" y="354826"/>
            <a:ext cx="1799877" cy="1631216"/>
          </a:xfrm>
          <a:prstGeom prst="rect">
            <a:avLst/>
          </a:prstGeom>
          <a:solidFill>
            <a:srgbClr val="67FF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ru-RU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Япаласен</a:t>
            </a:r>
            <a:endParaRPr lang="ru-RU" sz="2000" b="1" dirty="0">
              <a:solidFill>
                <a:srgbClr val="000000"/>
              </a:solidFill>
            </a:endParaRPr>
          </a:p>
          <a:p>
            <a:pPr algn="ctr"/>
            <a:r>
              <a:rPr lang="ru-RU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хисепне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ru-RU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ĕç</a:t>
            </a:r>
            <a:endParaRPr lang="ru-RU" sz="2000" b="1" dirty="0">
              <a:solidFill>
                <a:srgbClr val="000000"/>
              </a:solidFill>
            </a:endParaRPr>
          </a:p>
          <a:p>
            <a:pPr algn="ctr"/>
            <a:r>
              <a:rPr lang="ru-RU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миçе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хут</a:t>
            </a:r>
            <a:endParaRPr lang="ru-RU" sz="2000" b="1" dirty="0">
              <a:solidFill>
                <a:srgbClr val="000000"/>
              </a:solidFill>
            </a:endParaRPr>
          </a:p>
          <a:p>
            <a:pPr algn="ctr"/>
            <a:r>
              <a:rPr lang="ru-RU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пулнине</a:t>
            </a:r>
            <a:endParaRPr lang="ru-RU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/>
            <a:r>
              <a:rPr lang="ru-RU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пĕлтерет</a:t>
            </a:r>
            <a:r>
              <a:rPr lang="ru-RU" sz="1800" b="1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4134075" y="354826"/>
            <a:ext cx="1590675" cy="15525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миçе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?</a:t>
            </a:r>
            <a:endParaRPr lang="ru-RU" sz="2400" b="1" dirty="0">
              <a:solidFill>
                <a:srgbClr val="000000"/>
              </a:solidFill>
            </a:endParaRPr>
          </a:p>
          <a:p>
            <a:r>
              <a:rPr lang="ru-RU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миçе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мĕш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?</a:t>
            </a:r>
            <a:endParaRPr lang="ru-RU" sz="2400" b="1" dirty="0">
              <a:solidFill>
                <a:srgbClr val="000000"/>
              </a:solidFill>
            </a:endParaRPr>
          </a:p>
          <a:p>
            <a:r>
              <a:rPr lang="ru-RU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миçе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шер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?</a:t>
            </a:r>
          </a:p>
          <a:p>
            <a:r>
              <a:rPr lang="ru-RU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миç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ен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?</a:t>
            </a:r>
            <a:r>
              <a:rPr lang="ru-RU" sz="2400" b="1" dirty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60425" name="Picture 9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127" y="371438"/>
            <a:ext cx="2016125" cy="1224434"/>
          </a:xfrm>
          <a:prstGeom prst="rect">
            <a:avLst/>
          </a:prstGeom>
          <a:solidFill>
            <a:schemeClr val="folHlink"/>
          </a:solidFill>
        </p:spPr>
      </p:pic>
      <p:sp>
        <p:nvSpPr>
          <p:cNvPr id="60426" name="AutoShape 10"/>
          <p:cNvSpPr>
            <a:spLocks/>
          </p:cNvSpPr>
          <p:nvPr/>
        </p:nvSpPr>
        <p:spPr bwMode="auto">
          <a:xfrm>
            <a:off x="7903252" y="455414"/>
            <a:ext cx="431800" cy="981320"/>
          </a:xfrm>
          <a:prstGeom prst="rightBrace">
            <a:avLst>
              <a:gd name="adj1" fmla="val 16667"/>
              <a:gd name="adj2" fmla="val 50000"/>
            </a:avLst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60427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9282" y="371437"/>
            <a:ext cx="571500" cy="117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428" name="Picture 12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2" y="2969816"/>
            <a:ext cx="739775" cy="93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429" name="Picture 13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337" y="2946168"/>
            <a:ext cx="714375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430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0408" y="2927682"/>
            <a:ext cx="738188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431" name="Picture 1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553" y="2999067"/>
            <a:ext cx="801687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433" name="Picture 1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006" y="5017939"/>
            <a:ext cx="747713" cy="8636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</p:spPr>
      </p:pic>
      <p:sp>
        <p:nvSpPr>
          <p:cNvPr id="60435" name="Oval 19"/>
          <p:cNvSpPr>
            <a:spLocks noChangeArrowheads="1"/>
          </p:cNvSpPr>
          <p:nvPr/>
        </p:nvSpPr>
        <p:spPr bwMode="auto">
          <a:xfrm>
            <a:off x="7391847" y="2780224"/>
            <a:ext cx="1469330" cy="1150937"/>
          </a:xfrm>
          <a:prstGeom prst="ellipse">
            <a:avLst/>
          </a:prstGeom>
          <a:gradFill rotWithShape="1">
            <a:gsLst>
              <a:gs pos="0">
                <a:srgbClr val="FF99CC"/>
              </a:gs>
              <a:gs pos="100000">
                <a:srgbClr val="FFFFFF"/>
              </a:gs>
            </a:gsLst>
            <a:path path="rect">
              <a:fillToRect t="100000" r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6600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hlinkClick r:id="rId11" action="ppaction://hlinksldjump"/>
              </a:rPr>
              <a:t>Х.я</a:t>
            </a:r>
            <a:r>
              <a:rPr lang="ru-RU" sz="6600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60445" name="Rectangle 29"/>
          <p:cNvSpPr>
            <a:spLocks noChangeArrowheads="1"/>
          </p:cNvSpPr>
          <p:nvPr/>
        </p:nvSpPr>
        <p:spPr bwMode="auto">
          <a:xfrm>
            <a:off x="179388" y="2492375"/>
            <a:ext cx="3460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1800">
                <a:latin typeface="Arial" charset="0"/>
              </a:rPr>
              <a:t> </a:t>
            </a:r>
            <a:r>
              <a:rPr lang="ru-RU" sz="1800" b="1">
                <a:solidFill>
                  <a:srgbClr val="000000"/>
                </a:solidFill>
                <a:latin typeface="Arial" charset="0"/>
              </a:rPr>
              <a:t>1</a:t>
            </a:r>
            <a:r>
              <a:rPr lang="ru-RU" sz="1800">
                <a:latin typeface="Arial" charset="0"/>
              </a:rPr>
              <a:t> </a:t>
            </a:r>
          </a:p>
        </p:txBody>
      </p:sp>
      <p:sp>
        <p:nvSpPr>
          <p:cNvPr id="60446" name="Rectangle 30"/>
          <p:cNvSpPr>
            <a:spLocks noChangeArrowheads="1"/>
          </p:cNvSpPr>
          <p:nvPr/>
        </p:nvSpPr>
        <p:spPr bwMode="auto">
          <a:xfrm>
            <a:off x="1899966" y="28130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800" b="1" dirty="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60447" name="Rectangle 31"/>
          <p:cNvSpPr>
            <a:spLocks noChangeArrowheads="1"/>
          </p:cNvSpPr>
          <p:nvPr/>
        </p:nvSpPr>
        <p:spPr bwMode="auto">
          <a:xfrm>
            <a:off x="5450049" y="2853325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800" b="1" dirty="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60449" name="Rectangle 33"/>
          <p:cNvSpPr>
            <a:spLocks noChangeArrowheads="1"/>
          </p:cNvSpPr>
          <p:nvPr/>
        </p:nvSpPr>
        <p:spPr bwMode="auto">
          <a:xfrm>
            <a:off x="7115642" y="2949059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charset="0"/>
              </a:rPr>
              <a:t>4</a:t>
            </a:r>
            <a:endParaRPr lang="ru-RU" sz="18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0450" name="Rectangle 34"/>
          <p:cNvSpPr>
            <a:spLocks noChangeArrowheads="1"/>
          </p:cNvSpPr>
          <p:nvPr/>
        </p:nvSpPr>
        <p:spPr bwMode="auto">
          <a:xfrm>
            <a:off x="6653721" y="4994780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800" b="1" dirty="0" smtClean="0">
                <a:solidFill>
                  <a:srgbClr val="000000"/>
                </a:solidFill>
                <a:latin typeface="Arial" charset="0"/>
              </a:rPr>
              <a:t>5</a:t>
            </a:r>
            <a:endParaRPr lang="ru-RU" sz="18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0452" name="Rectangle 36"/>
          <p:cNvSpPr>
            <a:spLocks noChangeArrowheads="1"/>
          </p:cNvSpPr>
          <p:nvPr/>
        </p:nvSpPr>
        <p:spPr bwMode="auto">
          <a:xfrm>
            <a:off x="7115642" y="4167469"/>
            <a:ext cx="123944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0000"/>
                </a:solidFill>
              </a:rPr>
              <a:t>  </a:t>
            </a:r>
            <a:r>
              <a:rPr lang="ru-RU" sz="2400" b="1" dirty="0" err="1" smtClean="0">
                <a:solidFill>
                  <a:srgbClr val="000000"/>
                </a:solidFill>
              </a:rPr>
              <a:t>тулли</a:t>
            </a:r>
            <a:endParaRPr lang="ru-RU" sz="2400" b="1" dirty="0">
              <a:solidFill>
                <a:srgbClr val="000000"/>
              </a:solidFill>
            </a:endParaRPr>
          </a:p>
        </p:txBody>
      </p:sp>
      <p:sp>
        <p:nvSpPr>
          <p:cNvPr id="60453" name="Rectangle 37"/>
          <p:cNvSpPr>
            <a:spLocks noChangeArrowheads="1"/>
          </p:cNvSpPr>
          <p:nvPr/>
        </p:nvSpPr>
        <p:spPr bwMode="auto">
          <a:xfrm>
            <a:off x="8335052" y="4167469"/>
            <a:ext cx="852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ru-RU" sz="2400" b="1" dirty="0" err="1">
                <a:solidFill>
                  <a:srgbClr val="000000"/>
                </a:solidFill>
              </a:rPr>
              <a:t>вак</a:t>
            </a:r>
            <a:r>
              <a:rPr lang="ru-RU" sz="2400" b="1" dirty="0"/>
              <a:t> </a:t>
            </a:r>
          </a:p>
        </p:txBody>
      </p:sp>
      <p:sp>
        <p:nvSpPr>
          <p:cNvPr id="60454" name="Line 38"/>
          <p:cNvSpPr>
            <a:spLocks noChangeShapeType="1"/>
          </p:cNvSpPr>
          <p:nvPr/>
        </p:nvSpPr>
        <p:spPr bwMode="auto">
          <a:xfrm flipH="1">
            <a:off x="7544476" y="4095237"/>
            <a:ext cx="358775" cy="144463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455" name="Line 39"/>
          <p:cNvSpPr>
            <a:spLocks noChangeShapeType="1"/>
          </p:cNvSpPr>
          <p:nvPr/>
        </p:nvSpPr>
        <p:spPr bwMode="auto">
          <a:xfrm>
            <a:off x="8099177" y="4095237"/>
            <a:ext cx="576262" cy="144463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456" name="Line 40"/>
          <p:cNvSpPr>
            <a:spLocks noChangeShapeType="1"/>
          </p:cNvSpPr>
          <p:nvPr/>
        </p:nvSpPr>
        <p:spPr bwMode="auto">
          <a:xfrm>
            <a:off x="3535461" y="3659509"/>
            <a:ext cx="288925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457" name="Line 41"/>
          <p:cNvSpPr>
            <a:spLocks noChangeShapeType="1"/>
          </p:cNvSpPr>
          <p:nvPr/>
        </p:nvSpPr>
        <p:spPr bwMode="auto">
          <a:xfrm>
            <a:off x="3535461" y="3388519"/>
            <a:ext cx="288925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02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3808" y="432515"/>
            <a:ext cx="56166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Пĕтĕмлетÿ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9358" y="1633127"/>
            <a:ext cx="813690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32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Хисеп</a:t>
            </a:r>
            <a:r>
              <a:rPr lang="ru-RU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ru-RU" sz="32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ячĕ</a:t>
            </a:r>
            <a:r>
              <a:rPr lang="ru-RU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тесе </a:t>
            </a:r>
            <a:r>
              <a:rPr lang="ru-RU" sz="32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хисепе</a:t>
            </a:r>
            <a:r>
              <a:rPr lang="ru-RU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ru-RU" sz="32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кăтартакан</a:t>
            </a:r>
            <a:r>
              <a:rPr lang="ru-RU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, </a:t>
            </a:r>
            <a:r>
              <a:rPr lang="ru-RU" sz="32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япаласене</a:t>
            </a:r>
            <a:r>
              <a:rPr lang="ru-RU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ru-RU" sz="32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шутласа</a:t>
            </a:r>
            <a:r>
              <a:rPr lang="ru-RU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ru-RU" sz="32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кайнă</a:t>
            </a:r>
            <a:r>
              <a:rPr lang="ru-RU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ru-RU" sz="32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чухнехи</a:t>
            </a:r>
            <a:r>
              <a:rPr lang="ru-RU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ru-RU" sz="32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йĕркине</a:t>
            </a:r>
            <a:r>
              <a:rPr lang="ru-RU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, </a:t>
            </a:r>
            <a:r>
              <a:rPr lang="ru-RU" sz="32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ĕç</a:t>
            </a:r>
            <a:r>
              <a:rPr lang="ru-RU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ru-RU" sz="32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миçе</a:t>
            </a:r>
            <a:r>
              <a:rPr lang="ru-RU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ru-RU" sz="32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хут</a:t>
            </a:r>
            <a:r>
              <a:rPr lang="ru-RU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ru-RU" sz="32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пулнине</a:t>
            </a:r>
            <a:r>
              <a:rPr lang="ru-RU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ru-RU" sz="32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пĕлтерекен</a:t>
            </a:r>
            <a:r>
              <a:rPr lang="ru-RU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ru-RU" sz="32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пуплев</a:t>
            </a:r>
            <a:r>
              <a:rPr lang="ru-RU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ru-RU" sz="32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пайне</a:t>
            </a:r>
            <a:r>
              <a:rPr lang="ru-RU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ru-RU" sz="32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калаççĕ</a:t>
            </a:r>
            <a:r>
              <a:rPr lang="ru-RU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ru-RU" sz="32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Хисеп</a:t>
            </a:r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ячĕн</a:t>
            </a:r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ыйтăвĕсем</a:t>
            </a:r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: </a:t>
            </a:r>
            <a:r>
              <a:rPr lang="ru-RU" sz="32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миçе</a:t>
            </a:r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? </a:t>
            </a:r>
            <a:r>
              <a:rPr lang="ru-RU" sz="32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миçемĕш</a:t>
            </a:r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? </a:t>
            </a:r>
            <a:r>
              <a:rPr lang="ru-RU" sz="32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миçешер</a:t>
            </a:r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? </a:t>
            </a:r>
            <a:r>
              <a:rPr lang="ru-RU" sz="32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миçен</a:t>
            </a:r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?</a:t>
            </a:r>
          </a:p>
          <a:p>
            <a:pPr>
              <a:lnSpc>
                <a:spcPct val="80000"/>
              </a:lnSpc>
            </a:pPr>
            <a:r>
              <a:rPr lang="ru-RU" sz="32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Вĕçленет</a:t>
            </a:r>
            <a:r>
              <a:rPr lang="ru-RU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ru-RU" sz="32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Сăпатланма</a:t>
            </a:r>
            <a:r>
              <a:rPr lang="ru-RU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ru-RU" sz="32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пултарать</a:t>
            </a:r>
            <a:r>
              <a:rPr lang="ru-RU" sz="32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.</a:t>
            </a:r>
            <a:endParaRPr lang="ru-RU" sz="32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32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Хисеп</a:t>
            </a:r>
            <a:r>
              <a:rPr lang="ru-RU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ru-RU" sz="32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тăрăх</a:t>
            </a:r>
            <a:r>
              <a:rPr lang="ru-RU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ru-RU" sz="32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 Chuv" pitchFamily="18" charset="-52"/>
              </a:rPr>
              <a:t>улшёнма</a:t>
            </a:r>
            <a:r>
              <a:rPr lang="ru-RU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ru-RU" sz="32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пултарать</a:t>
            </a:r>
            <a:r>
              <a:rPr lang="ru-RU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.</a:t>
            </a:r>
            <a:endParaRPr lang="ru-RU" sz="32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32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Ушкăнĕсем</a:t>
            </a:r>
            <a:r>
              <a:rPr lang="ru-RU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</a:t>
            </a:r>
            <a:r>
              <a:rPr lang="ru-RU" sz="32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пур</a:t>
            </a:r>
            <a:r>
              <a:rPr lang="ru-RU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9319"/>
            <a:ext cx="9155621" cy="540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494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330345"/>
            <a:ext cx="8280920" cy="50783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400" dirty="0">
                <a:latin typeface="+mj-lt"/>
              </a:rPr>
              <a:t>с</a:t>
            </a:r>
            <a:r>
              <a:rPr lang="ru-RU" sz="4400" dirty="0" smtClean="0">
                <a:latin typeface="+mj-lt"/>
              </a:rPr>
              <a:t>. 117  201 - м\ш х=н=</a:t>
            </a:r>
            <a:r>
              <a:rPr lang="ru-RU" sz="4400" dirty="0" err="1" smtClean="0">
                <a:latin typeface="+mj-lt"/>
              </a:rPr>
              <a:t>хтару</a:t>
            </a:r>
            <a:r>
              <a:rPr lang="ru-RU" sz="4400" dirty="0" smtClean="0">
                <a:latin typeface="+mj-lt"/>
              </a:rPr>
              <a:t> </a:t>
            </a:r>
          </a:p>
          <a:p>
            <a:endParaRPr lang="ru-RU" sz="4400" dirty="0">
              <a:latin typeface="+mj-lt"/>
            </a:endParaRPr>
          </a:p>
          <a:p>
            <a:r>
              <a:rPr lang="ru-RU" sz="3200" dirty="0" smtClean="0">
                <a:latin typeface="+mj-lt"/>
              </a:rPr>
              <a:t>М\</a:t>
            </a:r>
            <a:r>
              <a:rPr lang="ru-RU" sz="3200" dirty="0" err="1" smtClean="0">
                <a:latin typeface="+mj-lt"/>
              </a:rPr>
              <a:t>нле</a:t>
            </a:r>
            <a:r>
              <a:rPr lang="ru-RU" sz="3200" dirty="0" smtClean="0">
                <a:latin typeface="+mj-lt"/>
              </a:rPr>
              <a:t> </a:t>
            </a:r>
            <a:r>
              <a:rPr lang="ru-RU" sz="3200" dirty="0" err="1" smtClean="0">
                <a:latin typeface="+mj-lt"/>
              </a:rPr>
              <a:t>предметра</a:t>
            </a:r>
            <a:r>
              <a:rPr lang="ru-RU" sz="3200" dirty="0" smtClean="0">
                <a:latin typeface="+mj-lt"/>
              </a:rPr>
              <a:t> Рим </a:t>
            </a:r>
            <a:r>
              <a:rPr lang="ru-RU" sz="3200" dirty="0" err="1" smtClean="0">
                <a:latin typeface="+mj-lt"/>
              </a:rPr>
              <a:t>цифрисемпе</a:t>
            </a:r>
            <a:r>
              <a:rPr lang="ru-RU" sz="3200" dirty="0" smtClean="0">
                <a:latin typeface="+mj-lt"/>
              </a:rPr>
              <a:t>  тата араб </a:t>
            </a:r>
            <a:r>
              <a:rPr lang="ru-RU" sz="3200" dirty="0" err="1" smtClean="0">
                <a:latin typeface="+mj-lt"/>
              </a:rPr>
              <a:t>цифрисемпе</a:t>
            </a:r>
            <a:r>
              <a:rPr lang="ru-RU" sz="3200" dirty="0" smtClean="0">
                <a:latin typeface="+mj-lt"/>
              </a:rPr>
              <a:t> ус= </a:t>
            </a:r>
            <a:r>
              <a:rPr lang="ru-RU" sz="3200" dirty="0" err="1" smtClean="0">
                <a:latin typeface="+mj-lt"/>
              </a:rPr>
              <a:t>куратп</a:t>
            </a:r>
            <a:r>
              <a:rPr lang="ru-RU" sz="3200" dirty="0" smtClean="0">
                <a:latin typeface="+mj-lt"/>
              </a:rPr>
              <a:t>=р?</a:t>
            </a:r>
          </a:p>
          <a:p>
            <a:endParaRPr lang="ru-RU" sz="3200" dirty="0">
              <a:latin typeface="+mj-lt"/>
            </a:endParaRPr>
          </a:p>
          <a:p>
            <a:r>
              <a:rPr lang="ru-RU" sz="320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Ёак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320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хисеп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320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яч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\сене Рим </a:t>
            </a:r>
            <a:r>
              <a:rPr lang="ru-RU" sz="320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цифрисемпе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320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ёырса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пар=р.</a:t>
            </a:r>
          </a:p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5,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8,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9,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12, 20, 100,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500,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1000.</a:t>
            </a:r>
          </a:p>
          <a:p>
            <a:endParaRPr lang="ru-RU" sz="44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1289"/>
            <a:ext cx="9155621" cy="828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7214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281710" y="260648"/>
            <a:ext cx="8712075" cy="1008111"/>
          </a:xfrm>
        </p:spPr>
        <p:txBody>
          <a:bodyPr>
            <a:noAutofit/>
          </a:bodyPr>
          <a:lstStyle/>
          <a:p>
            <a:r>
              <a:rPr lang="ru-RU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Малтан</a:t>
            </a: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lang="ru-RU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тулли</a:t>
            </a: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lang="ru-RU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хисеп</a:t>
            </a: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lang="ru-RU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яч</a:t>
            </a: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\сене, </a:t>
            </a:r>
            <a:r>
              <a:rPr lang="ru-RU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ун</a:t>
            </a: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lang="ru-RU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хыёё</a:t>
            </a: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=н </a:t>
            </a:r>
            <a:r>
              <a:rPr lang="ru-RU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вак</a:t>
            </a: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lang="ru-RU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хисеп</a:t>
            </a: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lang="ru-RU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яч</a:t>
            </a: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\сене </a:t>
            </a:r>
            <a:r>
              <a:rPr lang="ru-RU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ёырса</a:t>
            </a: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lang="ru-RU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ушк</a:t>
            </a: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=</a:t>
            </a:r>
            <a:r>
              <a:rPr lang="ru-RU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нл</a:t>
            </a: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=р.</a:t>
            </a:r>
          </a:p>
          <a:p>
            <a:pPr marL="45720" indent="0">
              <a:buNone/>
            </a:pPr>
            <a:r>
              <a:rPr lang="ru-RU" sz="4000" dirty="0" smtClean="0">
                <a:latin typeface="+mj-lt"/>
              </a:rPr>
              <a:t>     </a:t>
            </a:r>
            <a:r>
              <a:rPr lang="ru-RU" sz="2400" dirty="0" err="1" smtClean="0">
                <a:latin typeface="+mj-lt"/>
              </a:rPr>
              <a:t>Пилл</a:t>
            </a:r>
            <a:r>
              <a:rPr lang="ru-RU" sz="2400" dirty="0" smtClean="0">
                <a:latin typeface="+mj-lt"/>
              </a:rPr>
              <a:t>\к, </a:t>
            </a:r>
            <a:r>
              <a:rPr lang="ru-RU" sz="2400" dirty="0" err="1" smtClean="0">
                <a:latin typeface="+mj-lt"/>
              </a:rPr>
              <a:t>икк</a:t>
            </a:r>
            <a:r>
              <a:rPr lang="ru-RU" sz="2400" dirty="0" smtClean="0">
                <a:latin typeface="+mj-lt"/>
              </a:rPr>
              <a:t>\ т=ватт=м\ш, </a:t>
            </a:r>
            <a:r>
              <a:rPr lang="ru-RU" sz="2400" dirty="0" err="1" smtClean="0">
                <a:latin typeface="+mj-lt"/>
              </a:rPr>
              <a:t>ултт</a:t>
            </a:r>
            <a:r>
              <a:rPr lang="ru-RU" sz="2400" dirty="0" smtClean="0">
                <a:latin typeface="+mj-lt"/>
              </a:rPr>
              <a:t>=, </a:t>
            </a:r>
            <a:r>
              <a:rPr lang="ru-RU" sz="2400" dirty="0" err="1" smtClean="0">
                <a:latin typeface="+mj-lt"/>
              </a:rPr>
              <a:t>икк</a:t>
            </a:r>
            <a:r>
              <a:rPr lang="ru-RU" sz="2400" dirty="0" smtClean="0">
                <a:latin typeface="+mj-lt"/>
              </a:rPr>
              <a:t>\ </a:t>
            </a:r>
            <a:r>
              <a:rPr lang="ru-RU" sz="2400" dirty="0" err="1" smtClean="0">
                <a:latin typeface="+mj-lt"/>
              </a:rPr>
              <a:t>виёё</a:t>
            </a:r>
            <a:r>
              <a:rPr lang="ru-RU" sz="2400" dirty="0" smtClean="0">
                <a:latin typeface="+mj-lt"/>
              </a:rPr>
              <a:t>\м\ш, </a:t>
            </a:r>
            <a:r>
              <a:rPr lang="ru-RU" sz="2400" dirty="0" err="1" smtClean="0">
                <a:latin typeface="+mj-lt"/>
              </a:rPr>
              <a:t>ёичч</a:t>
            </a:r>
            <a:r>
              <a:rPr lang="ru-RU" sz="2400" dirty="0" smtClean="0">
                <a:latin typeface="+mj-lt"/>
              </a:rPr>
              <a:t>\, </a:t>
            </a:r>
            <a:r>
              <a:rPr lang="ru-RU" sz="2400" dirty="0" err="1" smtClean="0">
                <a:latin typeface="+mj-lt"/>
              </a:rPr>
              <a:t>пилл</a:t>
            </a:r>
            <a:r>
              <a:rPr lang="ru-RU" sz="2400" dirty="0" smtClean="0">
                <a:latin typeface="+mj-lt"/>
              </a:rPr>
              <a:t>\к </a:t>
            </a:r>
            <a:r>
              <a:rPr lang="ru-RU" sz="2400" dirty="0" err="1" smtClean="0">
                <a:latin typeface="+mj-lt"/>
              </a:rPr>
              <a:t>тулли</a:t>
            </a:r>
            <a:r>
              <a:rPr lang="ru-RU" sz="2400" dirty="0" smtClean="0">
                <a:latin typeface="+mj-lt"/>
              </a:rPr>
              <a:t> те </a:t>
            </a:r>
            <a:r>
              <a:rPr lang="ru-RU" sz="2400" dirty="0" err="1" smtClean="0">
                <a:latin typeface="+mj-lt"/>
              </a:rPr>
              <a:t>икк</a:t>
            </a:r>
            <a:r>
              <a:rPr lang="ru-RU" sz="2400" dirty="0" smtClean="0">
                <a:latin typeface="+mj-lt"/>
              </a:rPr>
              <a:t>\ т=ватт=м\ш, ч\р\к, </a:t>
            </a:r>
            <a:r>
              <a:rPr lang="ru-RU" sz="2400" dirty="0" err="1" smtClean="0">
                <a:latin typeface="+mj-lt"/>
              </a:rPr>
              <a:t>сакк</a:t>
            </a:r>
            <a:r>
              <a:rPr lang="ru-RU" sz="2400" dirty="0" smtClean="0">
                <a:latin typeface="+mj-lt"/>
              </a:rPr>
              <a:t>=р, </a:t>
            </a:r>
            <a:r>
              <a:rPr lang="ru-RU" sz="2400" dirty="0" err="1" smtClean="0">
                <a:latin typeface="+mj-lt"/>
              </a:rPr>
              <a:t>сакк</a:t>
            </a:r>
            <a:r>
              <a:rPr lang="ru-RU" sz="2400" dirty="0" smtClean="0">
                <a:latin typeface="+mj-lt"/>
              </a:rPr>
              <a:t>=р </a:t>
            </a:r>
            <a:r>
              <a:rPr lang="ru-RU" sz="2400" dirty="0" err="1" smtClean="0">
                <a:latin typeface="+mj-lt"/>
              </a:rPr>
              <a:t>тулли</a:t>
            </a:r>
            <a:r>
              <a:rPr lang="ru-RU" sz="2400" dirty="0" smtClean="0">
                <a:latin typeface="+mj-lt"/>
              </a:rPr>
              <a:t> те </a:t>
            </a:r>
            <a:r>
              <a:rPr lang="ru-RU" sz="2400" dirty="0" err="1" smtClean="0">
                <a:latin typeface="+mj-lt"/>
              </a:rPr>
              <a:t>икк</a:t>
            </a:r>
            <a:r>
              <a:rPr lang="ru-RU" sz="2400" dirty="0" smtClean="0">
                <a:latin typeface="+mj-lt"/>
              </a:rPr>
              <a:t>\ </a:t>
            </a:r>
            <a:r>
              <a:rPr lang="ru-RU" sz="2400" dirty="0" err="1" smtClean="0">
                <a:latin typeface="+mj-lt"/>
              </a:rPr>
              <a:t>виёё</a:t>
            </a:r>
            <a:r>
              <a:rPr lang="ru-RU" sz="2400" dirty="0" smtClean="0">
                <a:latin typeface="+mj-lt"/>
              </a:rPr>
              <a:t>\м\ш, ё\р </a:t>
            </a:r>
            <a:r>
              <a:rPr lang="ru-RU" sz="2400" dirty="0" err="1" smtClean="0">
                <a:latin typeface="+mj-lt"/>
              </a:rPr>
              <a:t>вун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икк</a:t>
            </a:r>
            <a:r>
              <a:rPr lang="ru-RU" sz="2400" dirty="0" smtClean="0">
                <a:latin typeface="+mj-lt"/>
              </a:rPr>
              <a:t>\, </a:t>
            </a:r>
            <a:r>
              <a:rPr lang="ru-RU" sz="2400" dirty="0" err="1" smtClean="0">
                <a:latin typeface="+mj-lt"/>
              </a:rPr>
              <a:t>вун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икк</a:t>
            </a:r>
            <a:r>
              <a:rPr lang="ru-RU" sz="2400" dirty="0" smtClean="0">
                <a:latin typeface="+mj-lt"/>
              </a:rPr>
              <a:t>\.</a:t>
            </a:r>
            <a:endParaRPr lang="ru-RU" sz="2400" dirty="0">
              <a:latin typeface="+mj-lt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rot="16200000">
            <a:off x="-841679" y="4113077"/>
            <a:ext cx="2952329" cy="432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 flipH="1">
            <a:off x="281710" y="2852936"/>
            <a:ext cx="166941" cy="295232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0509" y="2852936"/>
            <a:ext cx="804197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rgbClr val="FF0000"/>
                </a:solidFill>
                <a:latin typeface="+mj-lt"/>
              </a:rPr>
              <a:t>Аст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=в=р!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+mj-lt"/>
              </a:rPr>
              <a:t>Ик\ е </a:t>
            </a:r>
            <a:r>
              <a:rPr lang="ru-RU" sz="2400" dirty="0" err="1" smtClean="0">
                <a:solidFill>
                  <a:srgbClr val="FF0000"/>
                </a:solidFill>
                <a:latin typeface="+mj-lt"/>
              </a:rPr>
              <a:t>темиёе</a:t>
            </a:r>
            <a:r>
              <a:rPr lang="ru-RU" sz="2400" dirty="0" smtClean="0">
                <a:solidFill>
                  <a:srgbClr val="FF0000"/>
                </a:solidFill>
                <a:latin typeface="+mj-lt"/>
              </a:rPr>
              <a:t> с=</a:t>
            </a:r>
            <a:r>
              <a:rPr lang="ru-RU" sz="2400" dirty="0" err="1" smtClean="0">
                <a:solidFill>
                  <a:srgbClr val="FF0000"/>
                </a:solidFill>
                <a:latin typeface="+mj-lt"/>
              </a:rPr>
              <a:t>махран</a:t>
            </a:r>
            <a:r>
              <a:rPr lang="ru-RU" sz="2400" dirty="0" smtClean="0">
                <a:solidFill>
                  <a:srgbClr val="FF0000"/>
                </a:solidFill>
                <a:latin typeface="+mj-lt"/>
              </a:rPr>
              <a:t> т=</a:t>
            </a:r>
            <a:r>
              <a:rPr lang="ru-RU" sz="2400" dirty="0" err="1" smtClean="0">
                <a:solidFill>
                  <a:srgbClr val="FF0000"/>
                </a:solidFill>
                <a:latin typeface="+mj-lt"/>
              </a:rPr>
              <a:t>ракан</a:t>
            </a:r>
            <a:r>
              <a:rPr lang="ru-RU" sz="24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+mj-lt"/>
              </a:rPr>
              <a:t>хисеп</a:t>
            </a:r>
            <a:r>
              <a:rPr lang="ru-RU" sz="24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+mj-lt"/>
              </a:rPr>
              <a:t>яч</a:t>
            </a:r>
            <a:r>
              <a:rPr lang="ru-RU" sz="2400" dirty="0" smtClean="0">
                <a:solidFill>
                  <a:srgbClr val="FF0000"/>
                </a:solidFill>
                <a:latin typeface="+mj-lt"/>
              </a:rPr>
              <a:t>\сене </a:t>
            </a:r>
            <a:r>
              <a:rPr lang="ru-RU" sz="2400" dirty="0" err="1" smtClean="0">
                <a:solidFill>
                  <a:srgbClr val="FF0000"/>
                </a:solidFill>
                <a:latin typeface="+mj-lt"/>
              </a:rPr>
              <a:t>уйр</a:t>
            </a:r>
            <a:r>
              <a:rPr lang="ru-RU" sz="2400" dirty="0" smtClean="0">
                <a:solidFill>
                  <a:srgbClr val="FF0000"/>
                </a:solidFill>
                <a:latin typeface="+mj-lt"/>
              </a:rPr>
              <a:t>=м </a:t>
            </a:r>
            <a:r>
              <a:rPr lang="ru-RU" sz="2400" dirty="0" err="1" smtClean="0">
                <a:solidFill>
                  <a:srgbClr val="FF0000"/>
                </a:solidFill>
                <a:latin typeface="+mj-lt"/>
              </a:rPr>
              <a:t>ёырмалла</a:t>
            </a:r>
            <a:r>
              <a:rPr lang="ru-RU" sz="2400" dirty="0" smtClean="0">
                <a:solidFill>
                  <a:srgbClr val="FF0000"/>
                </a:solidFill>
                <a:latin typeface="+mj-lt"/>
              </a:rPr>
              <a:t>: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latin typeface="+mj-lt"/>
              </a:rPr>
              <a:t>вун</a:t>
            </a:r>
            <a:r>
              <a:rPr lang="ru-RU" sz="2400" b="1" i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2400" b="1" i="1" dirty="0" smtClean="0">
                <a:solidFill>
                  <a:srgbClr val="FF0000"/>
                </a:solidFill>
                <a:latin typeface="+mj-lt"/>
              </a:rPr>
              <a:t>п\р, </a:t>
            </a:r>
            <a:r>
              <a:rPr lang="ru-RU" sz="2400" b="1" i="1" dirty="0" err="1" smtClean="0">
                <a:solidFill>
                  <a:srgbClr val="FF0000"/>
                </a:solidFill>
                <a:latin typeface="+mj-lt"/>
              </a:rPr>
              <a:t>вун</a:t>
            </a:r>
            <a:r>
              <a:rPr lang="ru-RU" sz="2400" b="1" i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latin typeface="+mj-lt"/>
              </a:rPr>
              <a:t>икк</a:t>
            </a:r>
            <a:r>
              <a:rPr lang="ru-RU" sz="2400" b="1" i="1" dirty="0" smtClean="0">
                <a:solidFill>
                  <a:srgbClr val="FF0000"/>
                </a:solidFill>
                <a:latin typeface="+mj-lt"/>
              </a:rPr>
              <a:t>\, </a:t>
            </a:r>
            <a:r>
              <a:rPr lang="ru-RU" sz="2400" b="1" i="1" dirty="0" err="1" smtClean="0">
                <a:solidFill>
                  <a:srgbClr val="FF0000"/>
                </a:solidFill>
                <a:latin typeface="+mj-lt"/>
              </a:rPr>
              <a:t>ик</a:t>
            </a:r>
            <a:r>
              <a:rPr lang="ru-RU" sz="2400" b="1" i="1" dirty="0" smtClean="0">
                <a:solidFill>
                  <a:srgbClr val="FF0000"/>
                </a:solidFill>
                <a:latin typeface="+mj-lt"/>
              </a:rPr>
              <a:t> ё\р, </a:t>
            </a:r>
            <a:r>
              <a:rPr lang="ru-RU" sz="2400" b="1" i="1" dirty="0" err="1" smtClean="0">
                <a:solidFill>
                  <a:srgbClr val="FF0000"/>
                </a:solidFill>
                <a:latin typeface="+mj-lt"/>
              </a:rPr>
              <a:t>виё</a:t>
            </a:r>
            <a:r>
              <a:rPr lang="ru-RU" sz="2400" b="1" i="1" dirty="0" smtClean="0">
                <a:solidFill>
                  <a:srgbClr val="FF0000"/>
                </a:solidFill>
                <a:latin typeface="+mj-lt"/>
              </a:rPr>
              <a:t>\ </a:t>
            </a:r>
            <a:r>
              <a:rPr lang="ru-RU" sz="2400" b="1" i="1" dirty="0" err="1" smtClean="0">
                <a:solidFill>
                  <a:srgbClr val="FF0000"/>
                </a:solidFill>
                <a:latin typeface="+mj-lt"/>
              </a:rPr>
              <a:t>пин</a:t>
            </a:r>
            <a:r>
              <a:rPr lang="ru-RU" sz="2400" b="1" i="1" dirty="0" smtClean="0">
                <a:solidFill>
                  <a:srgbClr val="FF0000"/>
                </a:solidFill>
                <a:latin typeface="+mj-lt"/>
              </a:rPr>
              <a:t> те </a:t>
            </a:r>
            <a:r>
              <a:rPr lang="ru-RU" sz="2400" b="1" i="1" dirty="0" err="1" smtClean="0">
                <a:solidFill>
                  <a:srgbClr val="FF0000"/>
                </a:solidFill>
                <a:latin typeface="+mj-lt"/>
              </a:rPr>
              <a:t>ёичч</a:t>
            </a:r>
            <a:r>
              <a:rPr lang="ru-RU" sz="2400" b="1" i="1" dirty="0" smtClean="0">
                <a:solidFill>
                  <a:srgbClr val="FF0000"/>
                </a:solidFill>
                <a:latin typeface="+mj-lt"/>
              </a:rPr>
              <a:t>\. 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+mj-lt"/>
              </a:rPr>
              <a:t>Ик\ </a:t>
            </a:r>
            <a:r>
              <a:rPr lang="ru-RU" sz="2400" dirty="0" err="1" smtClean="0">
                <a:solidFill>
                  <a:srgbClr val="FF0000"/>
                </a:solidFill>
                <a:latin typeface="+mj-lt"/>
              </a:rPr>
              <a:t>хут</a:t>
            </a:r>
            <a:r>
              <a:rPr lang="ru-RU" sz="24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+mj-lt"/>
              </a:rPr>
              <a:t>калакан</a:t>
            </a:r>
            <a:r>
              <a:rPr lang="ru-RU" sz="2400" dirty="0" smtClean="0">
                <a:solidFill>
                  <a:srgbClr val="FF0000"/>
                </a:solidFill>
                <a:latin typeface="+mj-lt"/>
              </a:rPr>
              <a:t> тата м=ш=р </a:t>
            </a:r>
            <a:r>
              <a:rPr lang="ru-RU" sz="2400" dirty="0" err="1" smtClean="0">
                <a:solidFill>
                  <a:srgbClr val="FF0000"/>
                </a:solidFill>
                <a:latin typeface="+mj-lt"/>
              </a:rPr>
              <a:t>хисеп</a:t>
            </a:r>
            <a:r>
              <a:rPr lang="ru-RU" sz="24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+mj-lt"/>
              </a:rPr>
              <a:t>яч</a:t>
            </a:r>
            <a:r>
              <a:rPr lang="ru-RU" sz="2400" dirty="0" smtClean="0">
                <a:solidFill>
                  <a:srgbClr val="FF0000"/>
                </a:solidFill>
                <a:latin typeface="+mj-lt"/>
              </a:rPr>
              <a:t>\сен пай\сене </a:t>
            </a:r>
            <a:r>
              <a:rPr lang="ru-RU" sz="2400" dirty="0" err="1" smtClean="0">
                <a:solidFill>
                  <a:srgbClr val="FF0000"/>
                </a:solidFill>
                <a:latin typeface="+mj-lt"/>
              </a:rPr>
              <a:t>дефиспа</a:t>
            </a:r>
            <a:r>
              <a:rPr lang="ru-RU" sz="24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+mj-lt"/>
              </a:rPr>
              <a:t>уй</a:t>
            </a:r>
            <a:r>
              <a:rPr lang="ru-RU" sz="2400" dirty="0" smtClean="0">
                <a:solidFill>
                  <a:srgbClr val="FF0000"/>
                </a:solidFill>
                <a:latin typeface="+mj-lt"/>
              </a:rPr>
              <a:t>=</a:t>
            </a:r>
            <a:r>
              <a:rPr lang="ru-RU" sz="2400" dirty="0" err="1" smtClean="0">
                <a:solidFill>
                  <a:srgbClr val="FF0000"/>
                </a:solidFill>
                <a:latin typeface="+mj-lt"/>
              </a:rPr>
              <a:t>рса</a:t>
            </a:r>
            <a:r>
              <a:rPr lang="ru-RU" sz="2400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+mj-lt"/>
              </a:rPr>
              <a:t>ёырмалла</a:t>
            </a:r>
            <a:r>
              <a:rPr lang="ru-RU" sz="2400" dirty="0" smtClean="0">
                <a:solidFill>
                  <a:srgbClr val="FF0000"/>
                </a:solidFill>
                <a:latin typeface="+mj-lt"/>
              </a:rPr>
              <a:t>: </a:t>
            </a:r>
            <a:r>
              <a:rPr lang="ru-RU" sz="2400" b="1" i="1" dirty="0" err="1" smtClean="0">
                <a:solidFill>
                  <a:srgbClr val="FF0000"/>
                </a:solidFill>
                <a:latin typeface="+mj-lt"/>
              </a:rPr>
              <a:t>вун-вун</a:t>
            </a:r>
            <a:r>
              <a:rPr lang="ru-RU" sz="2400" b="1" i="1" dirty="0" smtClean="0">
                <a:solidFill>
                  <a:srgbClr val="FF0000"/>
                </a:solidFill>
                <a:latin typeface="+mj-lt"/>
              </a:rPr>
              <a:t>, </a:t>
            </a:r>
            <a:r>
              <a:rPr lang="ru-RU" sz="2400" b="1" i="1" dirty="0" err="1" smtClean="0">
                <a:solidFill>
                  <a:srgbClr val="FF0000"/>
                </a:solidFill>
                <a:latin typeface="+mj-lt"/>
              </a:rPr>
              <a:t>ик-виё</a:t>
            </a:r>
            <a:r>
              <a:rPr lang="ru-RU" sz="2400" b="1" i="1" dirty="0" smtClean="0">
                <a:solidFill>
                  <a:srgbClr val="FF0000"/>
                </a:solidFill>
                <a:latin typeface="+mj-lt"/>
              </a:rPr>
              <a:t>, в=т=р-в=т=р </a:t>
            </a:r>
            <a:r>
              <a:rPr lang="ru-RU" sz="2400" b="1" i="1" dirty="0" err="1" smtClean="0">
                <a:solidFill>
                  <a:srgbClr val="FF0000"/>
                </a:solidFill>
                <a:latin typeface="+mj-lt"/>
              </a:rPr>
              <a:t>пилл</a:t>
            </a:r>
            <a:r>
              <a:rPr lang="ru-RU" sz="2400" b="1" i="1" dirty="0" smtClean="0">
                <a:solidFill>
                  <a:srgbClr val="FF0000"/>
                </a:solidFill>
                <a:latin typeface="+mj-lt"/>
              </a:rPr>
              <a:t>\к.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4827" y="6021288"/>
            <a:ext cx="46776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latin typeface="+mj-lt"/>
              </a:rPr>
              <a:t>с</a:t>
            </a:r>
            <a:r>
              <a:rPr lang="ru-RU" sz="2800" b="1" dirty="0" smtClean="0">
                <a:latin typeface="+mj-lt"/>
              </a:rPr>
              <a:t>.120   212-м\ш х=н=</a:t>
            </a:r>
            <a:r>
              <a:rPr lang="ru-RU" sz="2800" b="1" dirty="0" err="1" smtClean="0">
                <a:latin typeface="+mj-lt"/>
              </a:rPr>
              <a:t>хтару</a:t>
            </a:r>
            <a:endParaRPr lang="ru-RU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2496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79512" y="548680"/>
            <a:ext cx="8784976" cy="5385395"/>
          </a:xfrm>
        </p:spPr>
        <p:txBody>
          <a:bodyPr>
            <a:noAutofit/>
          </a:bodyPr>
          <a:lstStyle/>
          <a:p>
            <a:r>
              <a:rPr lang="ru-RU" sz="3200" b="1" i="1" dirty="0" err="1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Ваттисен</a:t>
            </a:r>
            <a:r>
              <a:rPr lang="ru-RU" sz="3200" b="1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 с=мах\</a:t>
            </a:r>
            <a:r>
              <a:rPr lang="ru-RU" sz="3200" b="1" i="1" dirty="0" err="1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семпе</a:t>
            </a:r>
            <a:r>
              <a:rPr lang="ru-RU" sz="3200" b="1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3200" b="1" i="1" dirty="0" err="1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калар</a:t>
            </a:r>
            <a:r>
              <a:rPr lang="ru-RU" sz="3200" b="1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=</a:t>
            </a:r>
            <a:r>
              <a:rPr lang="ru-RU" sz="3200" b="1" i="1" dirty="0" err="1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шсенче</a:t>
            </a:r>
            <a:r>
              <a:rPr lang="ru-RU" sz="3200" b="1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3200" b="1" i="1" dirty="0" err="1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хисеп</a:t>
            </a:r>
            <a:r>
              <a:rPr lang="ru-RU" sz="3200" b="1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3200" b="1" i="1" dirty="0" err="1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яч</a:t>
            </a:r>
            <a:r>
              <a:rPr lang="ru-RU" sz="3200" b="1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\сене туп=р.  </a:t>
            </a:r>
            <a:r>
              <a:rPr lang="ru-RU" sz="3200" b="1" i="1" dirty="0" err="1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Ыйт</a:t>
            </a:r>
            <a:r>
              <a:rPr lang="ru-RU" sz="3200" b="1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=в\сене тата в\сем </a:t>
            </a:r>
            <a:r>
              <a:rPr lang="ru-RU" sz="3200" b="1" i="1" dirty="0" err="1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предложенире</a:t>
            </a:r>
            <a:r>
              <a:rPr lang="ru-RU" sz="3200" b="1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 м\</a:t>
            </a:r>
            <a:r>
              <a:rPr lang="ru-RU" sz="3200" b="1" i="1" dirty="0" err="1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нле</a:t>
            </a:r>
            <a:r>
              <a:rPr lang="ru-RU" sz="3200" b="1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 член </a:t>
            </a:r>
            <a:r>
              <a:rPr lang="ru-RU" sz="3200" b="1" i="1" dirty="0" err="1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пулнине</a:t>
            </a:r>
            <a:r>
              <a:rPr lang="ru-RU" sz="3200" b="1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 кал=р.</a:t>
            </a:r>
          </a:p>
          <a:p>
            <a:pPr marL="4572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+mj-lt"/>
              </a:rPr>
              <a:t>       1.П\р </a:t>
            </a:r>
            <a:r>
              <a:rPr lang="ru-RU" sz="3200" dirty="0" err="1" smtClean="0">
                <a:solidFill>
                  <a:schemeClr val="tx1"/>
                </a:solidFill>
                <a:latin typeface="+mj-lt"/>
              </a:rPr>
              <a:t>ёын</a:t>
            </a:r>
            <a:r>
              <a:rPr lang="ru-RU" sz="3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+mj-lt"/>
              </a:rPr>
              <a:t>сурать-типсе</a:t>
            </a:r>
            <a:r>
              <a:rPr lang="ru-RU" sz="3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+mj-lt"/>
              </a:rPr>
              <a:t>пырать</a:t>
            </a:r>
            <a:r>
              <a:rPr lang="ru-RU" sz="3200" dirty="0" smtClean="0">
                <a:solidFill>
                  <a:schemeClr val="tx1"/>
                </a:solidFill>
                <a:latin typeface="+mj-lt"/>
              </a:rPr>
              <a:t>, ё\р </a:t>
            </a:r>
            <a:r>
              <a:rPr lang="ru-RU" sz="3200" dirty="0" err="1" smtClean="0">
                <a:solidFill>
                  <a:schemeClr val="tx1"/>
                </a:solidFill>
                <a:latin typeface="+mj-lt"/>
              </a:rPr>
              <a:t>ёын</a:t>
            </a:r>
            <a:r>
              <a:rPr lang="ru-RU" sz="3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+mj-lt"/>
              </a:rPr>
              <a:t>сурать-къл</a:t>
            </a:r>
            <a:r>
              <a:rPr lang="ru-RU" sz="3200" dirty="0" smtClean="0">
                <a:solidFill>
                  <a:schemeClr val="tx1"/>
                </a:solidFill>
                <a:latin typeface="+mj-lt"/>
              </a:rPr>
              <a:t>\ </a:t>
            </a:r>
            <a:r>
              <a:rPr lang="ru-RU" sz="3200" dirty="0" err="1" smtClean="0">
                <a:solidFill>
                  <a:schemeClr val="tx1"/>
                </a:solidFill>
                <a:latin typeface="+mj-lt"/>
              </a:rPr>
              <a:t>пулать</a:t>
            </a:r>
            <a:r>
              <a:rPr lang="ru-RU" sz="3200" dirty="0" smtClean="0">
                <a:solidFill>
                  <a:schemeClr val="tx1"/>
                </a:solidFill>
                <a:latin typeface="+mj-lt"/>
              </a:rPr>
              <a:t>.  2.В\</a:t>
            </a:r>
            <a:r>
              <a:rPr lang="ru-RU" sz="3200" dirty="0" err="1" smtClean="0">
                <a:solidFill>
                  <a:schemeClr val="tx1"/>
                </a:solidFill>
                <a:latin typeface="+mj-lt"/>
              </a:rPr>
              <a:t>ренн</a:t>
            </a:r>
            <a:r>
              <a:rPr lang="ru-RU" sz="3200" dirty="0" smtClean="0">
                <a:solidFill>
                  <a:schemeClr val="tx1"/>
                </a:solidFill>
                <a:latin typeface="+mj-lt"/>
              </a:rPr>
              <a:t>\ </a:t>
            </a:r>
            <a:r>
              <a:rPr lang="ru-RU" sz="3200" dirty="0" err="1" smtClean="0">
                <a:solidFill>
                  <a:schemeClr val="tx1"/>
                </a:solidFill>
                <a:latin typeface="+mj-lt"/>
              </a:rPr>
              <a:t>ёын</a:t>
            </a:r>
            <a:r>
              <a:rPr lang="ru-RU" sz="3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+mj-lt"/>
              </a:rPr>
              <a:t>виё</a:t>
            </a:r>
            <a:r>
              <a:rPr lang="ru-RU" sz="3200" dirty="0" smtClean="0">
                <a:solidFill>
                  <a:schemeClr val="tx1"/>
                </a:solidFill>
                <a:latin typeface="+mj-lt"/>
              </a:rPr>
              <a:t>\  </a:t>
            </a:r>
            <a:r>
              <a:rPr lang="ru-RU" sz="3200" dirty="0" err="1" smtClean="0">
                <a:solidFill>
                  <a:schemeClr val="tx1"/>
                </a:solidFill>
                <a:latin typeface="+mj-lt"/>
              </a:rPr>
              <a:t>айванран</a:t>
            </a:r>
            <a:r>
              <a:rPr lang="ru-RU" sz="3200" dirty="0" smtClean="0">
                <a:solidFill>
                  <a:schemeClr val="tx1"/>
                </a:solidFill>
                <a:latin typeface="+mj-lt"/>
              </a:rPr>
              <a:t> та </a:t>
            </a:r>
            <a:r>
              <a:rPr lang="ru-RU" sz="3200" dirty="0" err="1" smtClean="0">
                <a:solidFill>
                  <a:schemeClr val="tx1"/>
                </a:solidFill>
                <a:latin typeface="+mj-lt"/>
              </a:rPr>
              <a:t>ирттерет</a:t>
            </a:r>
            <a:r>
              <a:rPr lang="ru-RU" sz="3200" dirty="0" smtClean="0">
                <a:solidFill>
                  <a:schemeClr val="tx1"/>
                </a:solidFill>
                <a:latin typeface="+mj-lt"/>
              </a:rPr>
              <a:t>.  3.Ёичч\ </a:t>
            </a:r>
            <a:r>
              <a:rPr lang="ru-RU" sz="3200" dirty="0" err="1" smtClean="0">
                <a:solidFill>
                  <a:schemeClr val="tx1"/>
                </a:solidFill>
                <a:latin typeface="+mj-lt"/>
              </a:rPr>
              <a:t>виё</a:t>
            </a:r>
            <a:r>
              <a:rPr lang="ru-RU" sz="3200" dirty="0" smtClean="0">
                <a:solidFill>
                  <a:schemeClr val="tx1"/>
                </a:solidFill>
                <a:latin typeface="+mj-lt"/>
              </a:rPr>
              <a:t> те п\</a:t>
            </a:r>
            <a:r>
              <a:rPr lang="ru-RU" sz="3200" dirty="0" err="1" smtClean="0">
                <a:solidFill>
                  <a:schemeClr val="tx1"/>
                </a:solidFill>
                <a:latin typeface="+mj-lt"/>
              </a:rPr>
              <a:t>рре</a:t>
            </a:r>
            <a:r>
              <a:rPr lang="ru-RU" sz="3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+mj-lt"/>
              </a:rPr>
              <a:t>кас</a:t>
            </a:r>
            <a:r>
              <a:rPr lang="ru-RU" sz="3200" dirty="0" smtClean="0">
                <a:solidFill>
                  <a:schemeClr val="tx1"/>
                </a:solidFill>
                <a:latin typeface="+mj-lt"/>
              </a:rPr>
              <a:t>.  4 </a:t>
            </a:r>
            <a:r>
              <a:rPr lang="ru-RU" sz="3200" dirty="0" err="1" smtClean="0">
                <a:solidFill>
                  <a:schemeClr val="tx1"/>
                </a:solidFill>
                <a:latin typeface="+mj-lt"/>
              </a:rPr>
              <a:t>Виёё</a:t>
            </a:r>
            <a:r>
              <a:rPr lang="ru-RU" sz="3200" dirty="0" smtClean="0">
                <a:solidFill>
                  <a:schemeClr val="tx1"/>
                </a:solidFill>
                <a:latin typeface="+mj-lt"/>
              </a:rPr>
              <a:t>\ </a:t>
            </a:r>
            <a:r>
              <a:rPr lang="ru-RU" sz="3200" dirty="0" err="1" smtClean="0">
                <a:solidFill>
                  <a:schemeClr val="tx1"/>
                </a:solidFill>
                <a:latin typeface="+mj-lt"/>
              </a:rPr>
              <a:t>уйла</a:t>
            </a:r>
            <a:r>
              <a:rPr lang="ru-RU" sz="3200" dirty="0" smtClean="0">
                <a:solidFill>
                  <a:schemeClr val="tx1"/>
                </a:solidFill>
                <a:latin typeface="+mj-lt"/>
              </a:rPr>
              <a:t>, п\</a:t>
            </a:r>
            <a:r>
              <a:rPr lang="ru-RU" sz="3200" dirty="0" err="1" smtClean="0">
                <a:solidFill>
                  <a:schemeClr val="tx1"/>
                </a:solidFill>
                <a:latin typeface="+mj-lt"/>
              </a:rPr>
              <a:t>рре</a:t>
            </a:r>
            <a:r>
              <a:rPr lang="ru-RU" sz="3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+mj-lt"/>
              </a:rPr>
              <a:t>суйла</a:t>
            </a:r>
            <a:r>
              <a:rPr lang="ru-RU" sz="3200" dirty="0" smtClean="0">
                <a:solidFill>
                  <a:schemeClr val="tx1"/>
                </a:solidFill>
                <a:latin typeface="+mj-lt"/>
              </a:rPr>
              <a:t>. 5.Ёамр=к \м\р </a:t>
            </a:r>
            <a:r>
              <a:rPr lang="ru-RU" sz="3200" dirty="0" err="1" smtClean="0">
                <a:solidFill>
                  <a:schemeClr val="tx1"/>
                </a:solidFill>
                <a:latin typeface="+mj-lt"/>
              </a:rPr>
              <a:t>икк</a:t>
            </a:r>
            <a:r>
              <a:rPr lang="ru-RU" sz="3200" dirty="0" smtClean="0">
                <a:solidFill>
                  <a:schemeClr val="tx1"/>
                </a:solidFill>
                <a:latin typeface="+mj-lt"/>
              </a:rPr>
              <a:t>\ </a:t>
            </a:r>
            <a:r>
              <a:rPr lang="ru-RU" sz="3200" dirty="0" err="1" smtClean="0">
                <a:solidFill>
                  <a:schemeClr val="tx1"/>
                </a:solidFill>
                <a:latin typeface="+mj-lt"/>
              </a:rPr>
              <a:t>килмест</a:t>
            </a:r>
            <a:r>
              <a:rPr lang="ru-RU" sz="4000" dirty="0" smtClean="0">
                <a:solidFill>
                  <a:schemeClr val="tx1"/>
                </a:solidFill>
                <a:latin typeface="+mj-lt"/>
              </a:rPr>
              <a:t>.</a:t>
            </a:r>
            <a:endParaRPr lang="ru-RU" sz="40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1289"/>
            <a:ext cx="9155621" cy="828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771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7"/>
          <p:cNvSpPr>
            <a:spLocks noGrp="1"/>
          </p:cNvSpPr>
          <p:nvPr>
            <p:ph type="subTitle" idx="4294967295"/>
          </p:nvPr>
        </p:nvSpPr>
        <p:spPr>
          <a:xfrm>
            <a:off x="539552" y="476672"/>
            <a:ext cx="8101211" cy="705678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200" dirty="0" smtClean="0">
                <a:latin typeface="+mj-lt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+mj-lt"/>
              </a:rPr>
              <a:t>                        Тест № 5</a:t>
            </a:r>
            <a:endParaRPr lang="ru-RU" sz="3200" b="1" dirty="0" smtClean="0">
              <a:solidFill>
                <a:schemeClr val="tx1"/>
              </a:solidFill>
              <a:latin typeface="+mj-lt"/>
            </a:endParaRPr>
          </a:p>
          <a:p>
            <a:pPr marL="45720" indent="0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1.Хисеп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яч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\н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ыйт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=в\сем</a:t>
            </a:r>
          </a:p>
          <a:p>
            <a:pPr marL="45720" indent="0">
              <a:buNone/>
            </a:pPr>
            <a:r>
              <a:rPr lang="ru-RU" sz="2800" b="1" dirty="0">
                <a:solidFill>
                  <a:schemeClr val="tx1"/>
                </a:solidFill>
                <a:latin typeface="+mj-lt"/>
              </a:rPr>
              <a:t>1</a:t>
            </a:r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)</a:t>
            </a:r>
            <a:r>
              <a:rPr lang="ru-RU" sz="2800" b="1" dirty="0" err="1" smtClean="0">
                <a:solidFill>
                  <a:schemeClr val="tx1"/>
                </a:solidFill>
                <a:latin typeface="+mj-lt"/>
              </a:rPr>
              <a:t>Миёе</a:t>
            </a:r>
            <a:r>
              <a:rPr lang="ru-RU" sz="2800" b="1" dirty="0">
                <a:solidFill>
                  <a:schemeClr val="tx1"/>
                </a:solidFill>
                <a:latin typeface="+mj-lt"/>
              </a:rPr>
              <a:t>?</a:t>
            </a:r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+mj-lt"/>
              </a:rPr>
              <a:t>миёем</a:t>
            </a:r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\ш? </a:t>
            </a:r>
            <a:r>
              <a:rPr lang="ru-RU" sz="2800" b="1" dirty="0" err="1" smtClean="0">
                <a:solidFill>
                  <a:schemeClr val="tx1"/>
                </a:solidFill>
                <a:latin typeface="+mj-lt"/>
              </a:rPr>
              <a:t>миёешер</a:t>
            </a:r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?  </a:t>
            </a:r>
            <a:r>
              <a:rPr lang="ru-RU" sz="2800" b="1" dirty="0" err="1" smtClean="0">
                <a:solidFill>
                  <a:schemeClr val="tx1"/>
                </a:solidFill>
                <a:latin typeface="+mj-lt"/>
              </a:rPr>
              <a:t>миёен</a:t>
            </a:r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?</a:t>
            </a:r>
          </a:p>
          <a:p>
            <a:pPr marL="45720" indent="0">
              <a:buNone/>
            </a:pPr>
            <a:r>
              <a:rPr lang="ru-RU" sz="2800" b="1" dirty="0">
                <a:solidFill>
                  <a:schemeClr val="tx1"/>
                </a:solidFill>
                <a:latin typeface="+mj-lt"/>
              </a:rPr>
              <a:t>2</a:t>
            </a:r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)</a:t>
            </a:r>
            <a:r>
              <a:rPr lang="ru-RU" sz="2800" b="1" dirty="0" err="1" smtClean="0">
                <a:solidFill>
                  <a:schemeClr val="tx1"/>
                </a:solidFill>
                <a:latin typeface="+mj-lt"/>
              </a:rPr>
              <a:t>Кам</a:t>
            </a:r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? м\н? м\</a:t>
            </a:r>
            <a:r>
              <a:rPr lang="ru-RU" sz="2800" b="1" dirty="0" err="1" smtClean="0">
                <a:solidFill>
                  <a:schemeClr val="tx1"/>
                </a:solidFill>
                <a:latin typeface="+mj-lt"/>
              </a:rPr>
              <a:t>нле</a:t>
            </a:r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? м\н т=</a:t>
            </a:r>
            <a:r>
              <a:rPr lang="ru-RU" sz="2800" b="1" dirty="0" err="1" smtClean="0">
                <a:solidFill>
                  <a:schemeClr val="tx1"/>
                </a:solidFill>
                <a:latin typeface="+mj-lt"/>
              </a:rPr>
              <a:t>вать</a:t>
            </a:r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?</a:t>
            </a:r>
          </a:p>
          <a:p>
            <a:pPr marL="45720" indent="0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2.Хисеп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яч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\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перрелл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\  тата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нумайл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=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хисепре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45720" indent="0">
              <a:buNone/>
            </a:pPr>
            <a:r>
              <a:rPr lang="ru-RU" sz="2800" b="1" dirty="0">
                <a:solidFill>
                  <a:schemeClr val="tx1"/>
                </a:solidFill>
                <a:latin typeface="+mj-lt"/>
              </a:rPr>
              <a:t>1</a:t>
            </a:r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)</a:t>
            </a:r>
            <a:r>
              <a:rPr lang="ru-RU" sz="2800" b="1" dirty="0" err="1" smtClean="0">
                <a:solidFill>
                  <a:schemeClr val="tx1"/>
                </a:solidFill>
                <a:latin typeface="+mj-lt"/>
              </a:rPr>
              <a:t>пулать</a:t>
            </a:r>
            <a:endParaRPr lang="ru-RU" sz="2800" b="1" dirty="0" smtClean="0">
              <a:solidFill>
                <a:schemeClr val="tx1"/>
              </a:solidFill>
              <a:latin typeface="+mj-lt"/>
            </a:endParaRPr>
          </a:p>
          <a:p>
            <a:pPr marL="45720" indent="0">
              <a:buNone/>
            </a:pPr>
            <a:r>
              <a:rPr lang="ru-RU" sz="2800" b="1" dirty="0">
                <a:solidFill>
                  <a:schemeClr val="tx1"/>
                </a:solidFill>
                <a:latin typeface="+mj-lt"/>
              </a:rPr>
              <a:t>2</a:t>
            </a:r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)</a:t>
            </a:r>
            <a:r>
              <a:rPr lang="ru-RU" sz="2800" b="1" dirty="0" err="1" smtClean="0">
                <a:solidFill>
                  <a:schemeClr val="tx1"/>
                </a:solidFill>
                <a:latin typeface="+mj-lt"/>
              </a:rPr>
              <a:t>пулмасть</a:t>
            </a:r>
            <a:endParaRPr lang="ru-RU" sz="2800" b="1" dirty="0" smtClean="0">
              <a:solidFill>
                <a:schemeClr val="tx1"/>
              </a:solidFill>
              <a:latin typeface="+mj-lt"/>
            </a:endParaRPr>
          </a:p>
          <a:p>
            <a:pPr marL="45720" indent="0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3.Хисеп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яч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\сен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ик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\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тан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мар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ушк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=н</a:t>
            </a:r>
          </a:p>
          <a:p>
            <a:pPr marL="45720" indent="0">
              <a:buNone/>
            </a:pPr>
            <a:r>
              <a:rPr lang="ru-RU" sz="2800" b="1" dirty="0">
                <a:solidFill>
                  <a:schemeClr val="tx1"/>
                </a:solidFill>
                <a:latin typeface="+mj-lt"/>
              </a:rPr>
              <a:t>1</a:t>
            </a:r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)</a:t>
            </a:r>
            <a:r>
              <a:rPr lang="ru-RU" sz="2800" b="1" dirty="0" err="1" smtClean="0">
                <a:solidFill>
                  <a:schemeClr val="tx1"/>
                </a:solidFill>
                <a:latin typeface="+mj-lt"/>
              </a:rPr>
              <a:t>Тулли</a:t>
            </a:r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 тата </a:t>
            </a:r>
            <a:r>
              <a:rPr lang="ru-RU" sz="2800" b="1" dirty="0" err="1" smtClean="0">
                <a:solidFill>
                  <a:schemeClr val="tx1"/>
                </a:solidFill>
                <a:latin typeface="+mj-lt"/>
              </a:rPr>
              <a:t>вак</a:t>
            </a:r>
            <a:endParaRPr lang="ru-RU" sz="2800" b="1" dirty="0" smtClean="0">
              <a:solidFill>
                <a:schemeClr val="tx1"/>
              </a:solidFill>
              <a:latin typeface="+mj-lt"/>
            </a:endParaRPr>
          </a:p>
          <a:p>
            <a:pPr marL="45720" indent="0">
              <a:buNone/>
            </a:pPr>
            <a:r>
              <a:rPr lang="ru-RU" sz="2800" b="1" dirty="0">
                <a:solidFill>
                  <a:schemeClr val="tx1"/>
                </a:solidFill>
                <a:latin typeface="+mj-lt"/>
              </a:rPr>
              <a:t>2</a:t>
            </a:r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)</a:t>
            </a:r>
            <a:r>
              <a:rPr lang="ru-RU" sz="2800" b="1" dirty="0" err="1" smtClean="0">
                <a:solidFill>
                  <a:schemeClr val="tx1"/>
                </a:solidFill>
                <a:latin typeface="+mj-lt"/>
              </a:rPr>
              <a:t>Тулли</a:t>
            </a:r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 тата </a:t>
            </a:r>
            <a:r>
              <a:rPr lang="ru-RU" sz="2800" b="1" dirty="0" err="1" smtClean="0">
                <a:solidFill>
                  <a:schemeClr val="tx1"/>
                </a:solidFill>
                <a:latin typeface="+mj-lt"/>
              </a:rPr>
              <a:t>ёур</a:t>
            </a:r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=</a:t>
            </a:r>
            <a:endParaRPr lang="ru-RU" sz="28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496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279985" y="260648"/>
            <a:ext cx="8892480" cy="6858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4.Ик\ е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тимиёе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с=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махран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т=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ракан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хисеп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яч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\сене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ёыраёё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\</a:t>
            </a:r>
          </a:p>
          <a:p>
            <a:pPr marL="4572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+mj-lt"/>
              </a:rPr>
              <a:t>1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)п\</a:t>
            </a:r>
            <a:r>
              <a:rPr lang="ru-RU" sz="2400" b="1" dirty="0" err="1" smtClean="0">
                <a:solidFill>
                  <a:schemeClr val="tx1"/>
                </a:solidFill>
                <a:latin typeface="+mj-lt"/>
              </a:rPr>
              <a:t>рле</a:t>
            </a:r>
            <a:endParaRPr lang="ru-RU" sz="2400" b="1" dirty="0" smtClean="0">
              <a:solidFill>
                <a:schemeClr val="tx1"/>
              </a:solidFill>
              <a:latin typeface="+mj-lt"/>
            </a:endParaRPr>
          </a:p>
          <a:p>
            <a:pPr marL="4572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+mj-lt"/>
              </a:rPr>
              <a:t>2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)</a:t>
            </a:r>
            <a:r>
              <a:rPr lang="ru-RU" sz="2400" b="1" dirty="0" err="1" smtClean="0">
                <a:solidFill>
                  <a:schemeClr val="tx1"/>
                </a:solidFill>
                <a:latin typeface="+mj-lt"/>
              </a:rPr>
              <a:t>уйр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=м</a:t>
            </a:r>
          </a:p>
          <a:p>
            <a:pPr marL="45720" indent="0"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5.Ик\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хут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калакан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хисеп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яч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\сене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ёыраёё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\</a:t>
            </a:r>
          </a:p>
          <a:p>
            <a:pPr marL="4572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+mj-lt"/>
              </a:rPr>
              <a:t>1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)</a:t>
            </a:r>
            <a:r>
              <a:rPr lang="ru-RU" sz="2400" b="1" dirty="0" err="1" smtClean="0">
                <a:solidFill>
                  <a:schemeClr val="tx1"/>
                </a:solidFill>
                <a:latin typeface="+mj-lt"/>
              </a:rPr>
              <a:t>дефиспа</a:t>
            </a:r>
            <a:endParaRPr lang="ru-RU" sz="2400" b="1" dirty="0">
              <a:solidFill>
                <a:schemeClr val="tx1"/>
              </a:solidFill>
              <a:latin typeface="+mj-lt"/>
            </a:endParaRPr>
          </a:p>
          <a:p>
            <a:pPr marL="4572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+mj-lt"/>
              </a:rPr>
              <a:t>2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)</a:t>
            </a:r>
            <a:r>
              <a:rPr lang="ru-RU" sz="2400" b="1" dirty="0" err="1" smtClean="0">
                <a:solidFill>
                  <a:schemeClr val="tx1"/>
                </a:solidFill>
                <a:latin typeface="+mj-lt"/>
              </a:rPr>
              <a:t>уйр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=м</a:t>
            </a:r>
          </a:p>
          <a:p>
            <a:pPr marL="45720" indent="0"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6.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Малалла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т=с=р. 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Хисеп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яч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\сем…</a:t>
            </a:r>
          </a:p>
          <a:p>
            <a:pPr marL="4572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+mj-lt"/>
              </a:rPr>
              <a:t>1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)в\</a:t>
            </a:r>
            <a:r>
              <a:rPr lang="ru-RU" sz="2400" b="1" dirty="0" err="1" smtClean="0">
                <a:solidFill>
                  <a:schemeClr val="tx1"/>
                </a:solidFill>
                <a:latin typeface="+mj-lt"/>
              </a:rPr>
              <a:t>ёленеёё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\</a:t>
            </a:r>
          </a:p>
          <a:p>
            <a:pPr marL="4572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+mj-lt"/>
              </a:rPr>
              <a:t>2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)в\</a:t>
            </a:r>
            <a:r>
              <a:rPr lang="ru-RU" sz="2400" b="1" dirty="0" err="1" smtClean="0">
                <a:solidFill>
                  <a:schemeClr val="tx1"/>
                </a:solidFill>
                <a:latin typeface="+mj-lt"/>
              </a:rPr>
              <a:t>ёленмеёё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\</a:t>
            </a:r>
          </a:p>
          <a:p>
            <a:pPr marL="45720" indent="0"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7.Хисеп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яч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\сем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предложенире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пулаёё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\</a:t>
            </a:r>
          </a:p>
          <a:p>
            <a:pPr marL="4572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+mj-lt"/>
              </a:rPr>
              <a:t>1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)обстоятельство, сказуем=й, </a:t>
            </a:r>
            <a:r>
              <a:rPr lang="ru-RU" sz="2400" b="1" dirty="0" err="1" smtClean="0">
                <a:solidFill>
                  <a:schemeClr val="tx1"/>
                </a:solidFill>
                <a:latin typeface="+mj-lt"/>
              </a:rPr>
              <a:t>подлежащи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ru-RU" sz="2400" b="1" dirty="0" err="1" smtClean="0">
                <a:solidFill>
                  <a:schemeClr val="tx1"/>
                </a:solidFill>
                <a:latin typeface="+mj-lt"/>
              </a:rPr>
              <a:t>дополнени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,</a:t>
            </a:r>
          </a:p>
          <a:p>
            <a:pPr marL="4572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+mj-lt"/>
              </a:rPr>
              <a:t>определени</a:t>
            </a:r>
            <a:endParaRPr lang="ru-RU" sz="2400" b="1" dirty="0" smtClean="0">
              <a:solidFill>
                <a:schemeClr val="tx1"/>
              </a:solidFill>
              <a:latin typeface="+mj-lt"/>
            </a:endParaRPr>
          </a:p>
          <a:p>
            <a:pPr marL="4572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+mj-lt"/>
              </a:rPr>
              <a:t>2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)обстоятельство, </a:t>
            </a:r>
            <a:r>
              <a:rPr lang="ru-RU" sz="2400" b="1" dirty="0" err="1" smtClean="0">
                <a:solidFill>
                  <a:schemeClr val="tx1"/>
                </a:solidFill>
                <a:latin typeface="+mj-lt"/>
              </a:rPr>
              <a:t>дополнени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ru-RU" sz="2400" b="1" dirty="0" err="1" smtClean="0">
                <a:solidFill>
                  <a:schemeClr val="tx1"/>
                </a:solidFill>
                <a:latin typeface="+mj-lt"/>
              </a:rPr>
              <a:t>определени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ru-RU" sz="2400" b="1" dirty="0" err="1" smtClean="0">
                <a:solidFill>
                  <a:schemeClr val="tx1"/>
                </a:solidFill>
                <a:latin typeface="+mj-lt"/>
              </a:rPr>
              <a:t>подлежащи</a:t>
            </a:r>
            <a:endParaRPr lang="ru-RU" sz="2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9484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Другая 1">
      <a:majorFont>
        <a:latin typeface="TimesET Chuvash"/>
        <a:ea typeface=""/>
        <a:cs typeface=""/>
      </a:majorFont>
      <a:minorFont>
        <a:latin typeface="Trebuchet MS"/>
        <a:ea typeface=""/>
        <a:cs typeface="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758</TotalTime>
  <Words>588</Words>
  <Application>Microsoft Office PowerPoint</Application>
  <PresentationFormat>Экран (4:3)</PresentationFormat>
  <Paragraphs>136</Paragraphs>
  <Slides>16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 Урок теми:                     Хисеп яч\сем</vt:lpstr>
      <vt:lpstr>Урок ыйт=в\ !!!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Альбина</dc:creator>
  <cp:lastModifiedBy>Альбина</cp:lastModifiedBy>
  <cp:revision>84</cp:revision>
  <dcterms:created xsi:type="dcterms:W3CDTF">2012-02-04T12:18:21Z</dcterms:created>
  <dcterms:modified xsi:type="dcterms:W3CDTF">2012-02-09T17:02:39Z</dcterms:modified>
</cp:coreProperties>
</file>