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uritylab.ru/1423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017.radikal.ru/i421/1110/69/1249e836cf20.jpg" TargetMode="External"/><Relationship Id="rId2" Type="http://schemas.openxmlformats.org/officeDocument/2006/relationships/hyperlink" Target="http://s017.radikal.ru/i427/1110/6a/46d042f4a2f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fap.ru/pr/2005/050920a.htm" TargetMode="External"/><Relationship Id="rId4" Type="http://schemas.openxmlformats.org/officeDocument/2006/relationships/hyperlink" Target="http://s017.radikal.ru/i440/1110/6f/87f8658015bd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ionline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72400" cy="623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600" dirty="0"/>
              <a:t/>
            </a:r>
            <a:br>
              <a:rPr lang="ru-RU" sz="4600" dirty="0"/>
            </a:br>
            <a:r>
              <a:rPr lang="ru-RU" sz="4600" dirty="0"/>
              <a:t/>
            </a:r>
            <a:br>
              <a:rPr lang="ru-RU" sz="4600" dirty="0"/>
            </a:br>
            <a:r>
              <a:rPr lang="ru-RU" sz="4600" dirty="0"/>
              <a:t>Родительское собрание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73152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 algn="r">
              <a:lnSpc>
                <a:spcPct val="80000"/>
              </a:lnSpc>
            </a:pPr>
            <a:r>
              <a:rPr lang="ru-RU" sz="2400" dirty="0"/>
              <a:t>       Классный руководитель 8 </a:t>
            </a:r>
            <a:r>
              <a:rPr lang="ru-RU" sz="2400" dirty="0" smtClean="0"/>
              <a:t>класса«а»</a:t>
            </a:r>
            <a:endParaRPr lang="ru-RU" sz="2400" dirty="0"/>
          </a:p>
          <a:p>
            <a:pPr algn="r">
              <a:lnSpc>
                <a:spcPct val="80000"/>
              </a:lnSpc>
            </a:pPr>
            <a:r>
              <a:rPr lang="ru-RU" sz="2400" dirty="0" smtClean="0"/>
              <a:t>Уфимцева Е.Н.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                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                                        </a:t>
            </a:r>
            <a:r>
              <a:rPr lang="ru-RU" sz="2400" dirty="0" smtClean="0"/>
              <a:t>2012-2013 учебный год</a:t>
            </a:r>
            <a:endParaRPr lang="ru-RU" sz="2400" dirty="0"/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285852" y="1928802"/>
            <a:ext cx="6643734" cy="1762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Дети 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 паутине</a:t>
            </a:r>
          </a:p>
        </p:txBody>
      </p:sp>
      <p:pic>
        <p:nvPicPr>
          <p:cNvPr id="6155" name="Picture 11" descr="1ko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038600"/>
            <a:ext cx="3048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0" y="-34925"/>
          <a:ext cx="9144000" cy="6892925"/>
        </p:xfrm>
        <a:graphic>
          <a:graphicData uri="http://schemas.openxmlformats.org/presentationml/2006/ole">
            <p:oleObj spid="_x0000_s4098" name="Диаграмма" r:id="rId3" imgW="4105333" imgH="25717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5122" name="Диаграмма" r:id="rId3" imgW="3600565" imgH="185749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42911" y="402975"/>
            <a:ext cx="789149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Полезные программы</a:t>
            </a:r>
          </a:p>
          <a:p>
            <a:pPr algn="ctr"/>
            <a:endParaRPr lang="ru-RU" sz="2400" dirty="0"/>
          </a:p>
          <a:p>
            <a:pPr algn="ctr"/>
            <a:r>
              <a:rPr lang="en-US" sz="3200" b="1" dirty="0">
                <a:hlinkClick r:id="rId2"/>
              </a:rPr>
              <a:t>www.securitylab.ru/1423/</a:t>
            </a:r>
            <a:endParaRPr lang="ru-RU" sz="3200" b="1" dirty="0"/>
          </a:p>
          <a:p>
            <a:pPr algn="ctr"/>
            <a:endParaRPr lang="ru-RU" sz="3200" b="1" dirty="0"/>
          </a:p>
          <a:p>
            <a:r>
              <a:rPr lang="en-US" sz="3200" b="1" dirty="0">
                <a:solidFill>
                  <a:schemeClr val="hlink"/>
                </a:solidFill>
              </a:rPr>
              <a:t>Power Spy</a:t>
            </a:r>
            <a:r>
              <a:rPr lang="ru-RU" sz="3200" b="1" dirty="0">
                <a:solidFill>
                  <a:schemeClr val="hlink"/>
                </a:solidFill>
              </a:rPr>
              <a:t> 2008</a:t>
            </a:r>
            <a:r>
              <a:rPr lang="ru-RU" sz="3200" dirty="0"/>
              <a:t> – чтобы узнать чем заняты дети в отсутствие родителей</a:t>
            </a:r>
          </a:p>
          <a:p>
            <a:endParaRPr lang="ru-RU" sz="3200" dirty="0"/>
          </a:p>
          <a:p>
            <a:r>
              <a:rPr lang="en-US" sz="3200" b="1" dirty="0" err="1">
                <a:solidFill>
                  <a:schemeClr val="hlink"/>
                </a:solidFill>
              </a:rPr>
              <a:t>iProtectYouPro</a:t>
            </a:r>
            <a:r>
              <a:rPr lang="en-US" sz="3200" dirty="0"/>
              <a:t> </a:t>
            </a:r>
            <a:r>
              <a:rPr lang="ru-RU" sz="3200" dirty="0"/>
              <a:t>– программа-фильтр</a:t>
            </a:r>
          </a:p>
          <a:p>
            <a:endParaRPr lang="ru-RU" sz="3200" dirty="0"/>
          </a:p>
          <a:p>
            <a:r>
              <a:rPr lang="en-US" sz="3200" b="1" dirty="0" err="1">
                <a:solidFill>
                  <a:schemeClr val="hlink"/>
                </a:solidFill>
              </a:rPr>
              <a:t>KidsControl</a:t>
            </a:r>
            <a:r>
              <a:rPr lang="en-US" sz="3200" dirty="0">
                <a:solidFill>
                  <a:schemeClr val="hlink"/>
                </a:solidFill>
              </a:rPr>
              <a:t> </a:t>
            </a:r>
            <a:r>
              <a:rPr lang="ru-RU" sz="3200" dirty="0"/>
              <a:t>– программа для контроля времени в Интернете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425450"/>
            <a:ext cx="91440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Чтобы обезопасить ребенка в Сети, вы можете сделать следующее:</a:t>
            </a:r>
          </a:p>
          <a:p>
            <a:pPr>
              <a:buFontTx/>
              <a:buChar char="•"/>
            </a:pPr>
            <a:r>
              <a:rPr lang="ru-RU" sz="1600" dirty="0"/>
              <a:t>Проводите время </a:t>
            </a:r>
            <a:r>
              <a:rPr lang="ru-RU" sz="1600" dirty="0" err="1"/>
              <a:t>онлайн</a:t>
            </a:r>
            <a:r>
              <a:rPr lang="ru-RU" sz="1600" dirty="0"/>
              <a:t> с вашим ребенком, исследуйте сайты вместе. Узнайте, чем любят заниматься в Сети ваши дети. </a:t>
            </a:r>
          </a:p>
          <a:p>
            <a:pPr>
              <a:buFontTx/>
              <a:buChar char="•"/>
            </a:pPr>
            <a:r>
              <a:rPr lang="ru-RU" sz="1600" dirty="0"/>
              <a:t>Помогите ребенку использовать Интернет в качестве эффективного инструмента исследования. </a:t>
            </a:r>
          </a:p>
          <a:p>
            <a:pPr>
              <a:buFontTx/>
              <a:buChar char="•"/>
            </a:pPr>
            <a:r>
              <a:rPr lang="ru-RU" sz="1600" dirty="0"/>
              <a:t>Помните, что ребенок в Сети общается с незнакомыми людьми, особенно в чатах. Четко объясните, какую информацию он может разглашать. </a:t>
            </a:r>
          </a:p>
          <a:p>
            <a:pPr>
              <a:buFontTx/>
              <a:buChar char="•"/>
            </a:pPr>
            <a:r>
              <a:rPr lang="ru-RU" sz="1600" dirty="0"/>
              <a:t>Поместите подключенный к Интернет компьютер в общую комнату, например, в гостиную, а не в детскую. </a:t>
            </a:r>
          </a:p>
          <a:p>
            <a:pPr>
              <a:buFontTx/>
              <a:buChar char="•"/>
            </a:pPr>
            <a:r>
              <a:rPr lang="ru-RU" sz="1600" dirty="0"/>
              <a:t>Обсудите с ребенком плюсы и минусы пользования Интернет. Объясните, что нет ничего страшного, если он будет рассказывать вам о случаях столкновения с вредным </a:t>
            </a:r>
            <a:r>
              <a:rPr lang="ru-RU" sz="1600" dirty="0" err="1"/>
              <a:t>контентом</a:t>
            </a:r>
            <a:r>
              <a:rPr lang="ru-RU" sz="1600" dirty="0"/>
              <a:t> или другой вызывающей беспокойство информацией. </a:t>
            </a:r>
          </a:p>
          <a:p>
            <a:pPr>
              <a:buFontTx/>
              <a:buChar char="•"/>
            </a:pPr>
            <a:r>
              <a:rPr lang="ru-RU" sz="1600" dirty="0"/>
              <a:t>Научите ребенка правильно обращаться с потенциально опасным материалом: </a:t>
            </a:r>
          </a:p>
          <a:p>
            <a:pPr lvl="1">
              <a:buFontTx/>
              <a:buChar char="•"/>
            </a:pPr>
            <a:r>
              <a:rPr lang="ru-RU" sz="1600" dirty="0"/>
              <a:t>он не должен отвечать на угрожающие или раздражающие сообщения; </a:t>
            </a:r>
          </a:p>
          <a:p>
            <a:pPr lvl="1">
              <a:buFontTx/>
              <a:buChar char="•"/>
            </a:pPr>
            <a:r>
              <a:rPr lang="ru-RU" sz="1600" dirty="0"/>
              <a:t>он должен незамедлительно закрыть окно сайта, если его содержимое вызвало чувство дискомфорта или волнения.</a:t>
            </a:r>
          </a:p>
          <a:p>
            <a:pPr>
              <a:buFontTx/>
              <a:buChar char="•"/>
            </a:pPr>
            <a:r>
              <a:rPr lang="ru-RU" sz="1600" dirty="0"/>
              <a:t>Объясните ребенку, что информация в Интернет не всегда надежна. </a:t>
            </a:r>
          </a:p>
          <a:p>
            <a:pPr>
              <a:buFontTx/>
              <a:buChar char="•"/>
            </a:pPr>
            <a:r>
              <a:rPr lang="ru-RU" sz="1600" dirty="0"/>
              <a:t>Объясните, что ребенок должен вести себя в </a:t>
            </a:r>
            <a:r>
              <a:rPr lang="ru-RU" sz="1600" dirty="0" err="1"/>
              <a:t>Интернет-пространстве</a:t>
            </a:r>
            <a:r>
              <a:rPr lang="ru-RU" sz="1600" dirty="0"/>
              <a:t> так же, как он ведет себя в реальной жизни; расскажите ребенку о принципах сетевого этикета. </a:t>
            </a:r>
          </a:p>
          <a:p>
            <a:pPr>
              <a:buFontTx/>
              <a:buChar char="•"/>
            </a:pPr>
            <a:r>
              <a:rPr lang="ru-RU" sz="1600" dirty="0"/>
              <a:t>Узнайте о наиболее эффективных способах избежать </a:t>
            </a:r>
            <a:r>
              <a:rPr lang="ru-RU" sz="1600" dirty="0" err="1"/>
              <a:t>спам-рассылок</a:t>
            </a:r>
            <a:r>
              <a:rPr lang="ru-RU" sz="1600" dirty="0"/>
              <a:t>, о том, как распознать спам, если вы сталкиваетесь с ним в первый раз. </a:t>
            </a:r>
          </a:p>
          <a:p>
            <a:pPr>
              <a:buFontTx/>
              <a:buChar char="•"/>
            </a:pPr>
            <a:r>
              <a:rPr lang="ru-RU" sz="1600" dirty="0"/>
              <a:t>В ваших интересах разработать инструкцию по пользованию Интернет и обсудить ее с детьми</a:t>
            </a:r>
          </a:p>
          <a:p>
            <a:pPr algn="ctr" eaLnBrk="0" hangingPunct="0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Используемые материалы: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hlinkClick r:id="rId2"/>
              </a:rPr>
              <a:t>http://s017.radikal.ru/i427/1110/6a/46d042f4a2f2.jpg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>
                <a:hlinkClick r:id="rId3"/>
              </a:rPr>
              <a:t>http://s017.radikal.ru/i421/1110/69/1249e836cf20.jpg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>
                <a:hlinkClick r:id="rId4"/>
              </a:rPr>
              <a:t>http://s017.radikal.ru/i440/1110/6f/87f8658015bd.jpg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>
                <a:hlinkClick r:id="rId5"/>
              </a:rPr>
              <a:t>http://www.ifap.ru/pr/2005/050920a.htm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/>
              <a:t>http://www.computerinform.ru/inform08_08/p_15.htm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book099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85720" y="2193090"/>
            <a:ext cx="81439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dirty="0"/>
              <a:t>Изначально Интернет создавался исключительно для </a:t>
            </a:r>
            <a:r>
              <a:rPr lang="ru-RU" sz="2400" b="1" dirty="0" smtClean="0"/>
              <a:t>работы.</a:t>
            </a:r>
            <a:endParaRPr lang="ru-RU" sz="2400" b="1" dirty="0"/>
          </a:p>
          <a:p>
            <a:r>
              <a:rPr lang="ru-RU" sz="2400" dirty="0"/>
              <a:t> </a:t>
            </a:r>
            <a:r>
              <a:rPr lang="ru-RU" sz="2400" b="1" dirty="0"/>
              <a:t>Многие, как правило, проводят в Сети большую часть свободного времени, </a:t>
            </a:r>
            <a:r>
              <a:rPr lang="ru-RU" sz="2400" b="1" dirty="0" smtClean="0"/>
              <a:t>целиком </a:t>
            </a:r>
            <a:r>
              <a:rPr lang="ru-RU" sz="2400" b="1" dirty="0"/>
              <a:t>и полностью погружаясь в виртуальный мир.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Чем они там занимаются и как это отразится на их будущем?</a:t>
            </a:r>
          </a:p>
          <a:p>
            <a:r>
              <a:rPr lang="ru-RU" b="1" dirty="0"/>
              <a:t> </a:t>
            </a:r>
            <a:r>
              <a:rPr lang="ru-RU" sz="2400" b="1" dirty="0"/>
              <a:t>В этом-то мы и попытаемся разобраться.</a:t>
            </a:r>
            <a:r>
              <a:rPr lang="ru-RU" sz="2400" dirty="0"/>
              <a:t> </a:t>
            </a:r>
          </a:p>
        </p:txBody>
      </p:sp>
      <p:pic>
        <p:nvPicPr>
          <p:cNvPr id="23558" name="Picture 6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0600"/>
            <a:ext cx="25908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1000" y="420757"/>
            <a:ext cx="457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dirty="0"/>
              <a:t>Информационно-коммуникационные технологии (ИКТ)</a:t>
            </a:r>
            <a:r>
              <a:rPr lang="ru-RU" dirty="0"/>
              <a:t> предоставляют беспрецедентные возможности для </a:t>
            </a:r>
            <a:r>
              <a:rPr lang="ru-RU" dirty="0">
                <a:solidFill>
                  <a:srgbClr val="FF0000"/>
                </a:solidFill>
              </a:rPr>
              <a:t>детского обучения и творчества</a:t>
            </a:r>
            <a:r>
              <a:rPr lang="ru-RU" dirty="0"/>
              <a:t>. </a:t>
            </a:r>
          </a:p>
          <a:p>
            <a:r>
              <a:rPr lang="ru-RU" dirty="0"/>
              <a:t>Уже в 2001 году 25 % пятилетних детей в США пользовались Интернет. Эта цифра достигает 75 % среди детей возраста 15-17 лет. </a:t>
            </a:r>
          </a:p>
          <a:p>
            <a:endParaRPr lang="ru-RU" dirty="0"/>
          </a:p>
          <a:p>
            <a:r>
              <a:rPr lang="ru-RU" b="1" dirty="0"/>
              <a:t>Согласно результатам исследований </a:t>
            </a:r>
            <a:r>
              <a:rPr lang="ru-RU" dirty="0" smtClean="0"/>
              <a:t>количество </a:t>
            </a:r>
            <a:r>
              <a:rPr lang="ru-RU" dirty="0"/>
              <a:t>детей в Сети растет не по дням, а по </a:t>
            </a:r>
            <a:r>
              <a:rPr lang="ru-RU" dirty="0" smtClean="0"/>
              <a:t>часам.  </a:t>
            </a:r>
            <a:r>
              <a:rPr lang="ru-RU" dirty="0"/>
              <a:t>Трудно поверить, что еще год назад по Сети гуляли 10 миллионов мальчишек и девчонок, а сегодня их уже 13. </a:t>
            </a:r>
            <a:r>
              <a:rPr lang="ru-RU" dirty="0" smtClean="0"/>
              <a:t>С </a:t>
            </a:r>
            <a:r>
              <a:rPr lang="ru-RU" dirty="0"/>
              <a:t>каждым днем все больше и больше семей пользуются </a:t>
            </a:r>
            <a:r>
              <a:rPr lang="ru-RU" dirty="0" smtClean="0"/>
              <a:t>Интернет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России до 3 миллионов российских несовершеннолетних пользователей имеют доступ в Интернет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81" name="Picture 5" descr="imag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43200"/>
            <a:ext cx="4019550" cy="3783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3800" b="1" dirty="0"/>
              <a:t>ИКТ как средство </a:t>
            </a:r>
            <a:r>
              <a:rPr lang="ru-RU" sz="3800" b="1" dirty="0">
                <a:solidFill>
                  <a:srgbClr val="FF0000"/>
                </a:solidFill>
              </a:rPr>
              <a:t>преступления против детей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/>
              <a:t>По данным организации </a:t>
            </a:r>
            <a:r>
              <a:rPr lang="ru-RU" sz="2000" dirty="0" smtClean="0"/>
              <a:t>"</a:t>
            </a:r>
            <a:r>
              <a:rPr lang="ru-RU" sz="2000" dirty="0"/>
              <a:t>Спасем детей</a:t>
            </a:r>
            <a:r>
              <a:rPr lang="ru-RU" sz="2000" dirty="0" smtClean="0"/>
              <a:t>", </a:t>
            </a:r>
            <a:r>
              <a:rPr lang="ru-RU" sz="2000" dirty="0"/>
              <a:t>которые размещены на сайте </a:t>
            </a:r>
            <a:r>
              <a:rPr lang="ru-RU" sz="2000" dirty="0">
                <a:hlinkClick r:id="rId2"/>
              </a:rPr>
              <a:t>http://www.detionline.ru</a:t>
            </a:r>
            <a:r>
              <a:rPr lang="ru-RU" sz="2000" dirty="0"/>
              <a:t>: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44 % детей, регулярно использующих Интернет, один раз подвергались </a:t>
            </a:r>
            <a:r>
              <a:rPr lang="ru-RU" sz="2000" b="1" dirty="0"/>
              <a:t>сексуальным домогательствам</a:t>
            </a:r>
            <a:r>
              <a:rPr lang="ru-RU" sz="2000" dirty="0"/>
              <a:t> при виртуальном общении, 11 % подверглись этому несколько раз. В других случаях воздействие может принимать форму </a:t>
            </a:r>
            <a:r>
              <a:rPr lang="ru-RU" sz="2000" b="1" dirty="0"/>
              <a:t>оскорблений</a:t>
            </a:r>
            <a:r>
              <a:rPr lang="ru-RU" sz="2000" dirty="0"/>
              <a:t> со стороны других </a:t>
            </a:r>
            <a:r>
              <a:rPr lang="ru-RU" sz="2000" dirty="0" err="1"/>
              <a:t>Интернет-пользователей</a:t>
            </a:r>
            <a:r>
              <a:rPr lang="ru-RU" sz="2000" dirty="0"/>
              <a:t> или почтовых сообщений с оскорбительным содержанием;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14,5 % детей, принявших участие в опросе, назначали </a:t>
            </a:r>
            <a:r>
              <a:rPr lang="ru-RU" sz="2000" b="1" dirty="0"/>
              <a:t>встречи с</a:t>
            </a:r>
            <a:r>
              <a:rPr lang="ru-RU" sz="2000" dirty="0"/>
              <a:t> </a:t>
            </a:r>
            <a:r>
              <a:rPr lang="ru-RU" sz="2000" b="1" dirty="0"/>
              <a:t>незнакомцами </a:t>
            </a:r>
            <a:r>
              <a:rPr lang="ru-RU" sz="2000" dirty="0"/>
              <a:t>через Интернет, 10 % из них ходили на встречи в одиночку, а 7 % никому не сообщили, что с кем-то встречаются;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19 % детей иногда посещают </a:t>
            </a:r>
            <a:r>
              <a:rPr lang="ru-RU" sz="2000" b="1" dirty="0" err="1"/>
              <a:t>порносайты</a:t>
            </a:r>
            <a:r>
              <a:rPr lang="ru-RU" sz="2000" dirty="0"/>
              <a:t>, еще 9 % делают это регулярно, 38 % детей просматривают </a:t>
            </a:r>
            <a:r>
              <a:rPr lang="ru-RU" sz="2000" b="1" dirty="0"/>
              <a:t>страницы о насилии,</a:t>
            </a:r>
            <a:r>
              <a:rPr lang="ru-RU" sz="2000" dirty="0"/>
              <a:t> 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16 </a:t>
            </a:r>
            <a:r>
              <a:rPr lang="ru-RU" sz="2000" dirty="0"/>
              <a:t>% детей просматривают </a:t>
            </a:r>
            <a:r>
              <a:rPr lang="ru-RU" sz="2000" b="1" dirty="0"/>
              <a:t>страницы с расистским содержимым</a:t>
            </a:r>
            <a:r>
              <a:rPr lang="ru-RU" sz="2000" dirty="0"/>
              <a:t>, 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26 </a:t>
            </a:r>
            <a:r>
              <a:rPr lang="ru-RU" sz="2000" dirty="0"/>
              <a:t>% детей участвуют в чатах о сексе, 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50 </a:t>
            </a:r>
            <a:r>
              <a:rPr lang="ru-RU" sz="2000" dirty="0"/>
              <a:t>% детей выходят в Интернет одни, часто без разрешения родителей.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l"/>
            <a:r>
              <a:rPr lang="ru-RU" b="1" dirty="0"/>
              <a:t>Интернет-зависимость</a:t>
            </a:r>
            <a:r>
              <a:rPr lang="ru-RU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534400" cy="5410200"/>
          </a:xfrm>
        </p:spPr>
        <p:txBody>
          <a:bodyPr/>
          <a:lstStyle/>
          <a:p>
            <a:r>
              <a:rPr lang="ru-RU" sz="1700" dirty="0" err="1"/>
              <a:t>Интернет-зависимости</a:t>
            </a:r>
            <a:r>
              <a:rPr lang="ru-RU" sz="1700" dirty="0"/>
              <a:t> звучит так: </a:t>
            </a:r>
            <a:r>
              <a:rPr lang="ru-RU" sz="1700" dirty="0">
                <a:solidFill>
                  <a:srgbClr val="FF0000"/>
                </a:solidFill>
              </a:rPr>
              <a:t>"Это навязчивое</a:t>
            </a:r>
          </a:p>
          <a:p>
            <a:pPr>
              <a:buFont typeface="Wingdings" pitchFamily="2" charset="2"/>
              <a:buNone/>
            </a:pPr>
            <a:r>
              <a:rPr lang="ru-RU" sz="1700" dirty="0">
                <a:solidFill>
                  <a:srgbClr val="FF0000"/>
                </a:solidFill>
              </a:rPr>
              <a:t>      желание войти в </a:t>
            </a:r>
            <a:r>
              <a:rPr lang="ru-RU" sz="1700" dirty="0" smtClean="0">
                <a:solidFill>
                  <a:srgbClr val="FF0000"/>
                </a:solidFill>
              </a:rPr>
              <a:t>Интернет и    неспособность </a:t>
            </a:r>
            <a:r>
              <a:rPr lang="ru-RU" sz="1700" dirty="0">
                <a:solidFill>
                  <a:srgbClr val="FF0000"/>
                </a:solidFill>
              </a:rPr>
              <a:t>выйти </a:t>
            </a:r>
            <a:endParaRPr lang="ru-RU" sz="17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 </a:t>
            </a:r>
            <a:r>
              <a:rPr lang="ru-RU" sz="1700" dirty="0" smtClean="0">
                <a:solidFill>
                  <a:srgbClr val="FF0000"/>
                </a:solidFill>
              </a:rPr>
              <a:t>      из </a:t>
            </a:r>
            <a:r>
              <a:rPr lang="ru-RU" sz="1700" dirty="0">
                <a:solidFill>
                  <a:srgbClr val="FF0000"/>
                </a:solidFill>
              </a:rPr>
              <a:t>Интернет, будучи </a:t>
            </a:r>
            <a:r>
              <a:rPr lang="ru-RU" sz="1700" dirty="0" err="1">
                <a:solidFill>
                  <a:srgbClr val="FF0000"/>
                </a:solidFill>
              </a:rPr>
              <a:t>online</a:t>
            </a:r>
            <a:r>
              <a:rPr lang="ru-RU" sz="1700" dirty="0">
                <a:solidFill>
                  <a:srgbClr val="FF0000"/>
                </a:solidFill>
              </a:rPr>
              <a:t>". </a:t>
            </a:r>
          </a:p>
          <a:p>
            <a:endParaRPr lang="ru-RU" sz="1700" dirty="0">
              <a:solidFill>
                <a:srgbClr val="FF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2457071"/>
            <a:ext cx="7924800" cy="379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52352" bIns="38088" anchor="ctr">
            <a:spAutoFit/>
          </a:bodyPr>
          <a:lstStyle/>
          <a:p>
            <a:pPr algn="ctr"/>
            <a:r>
              <a:rPr lang="ru-RU" b="1" dirty="0"/>
              <a:t>Симптомы сетевой наркомании:</a:t>
            </a:r>
          </a:p>
          <a:p>
            <a:pPr>
              <a:buFontTx/>
              <a:buChar char="•"/>
            </a:pPr>
            <a:r>
              <a:rPr lang="ru-RU" dirty="0"/>
              <a:t>подросток выходит в Интернет тогда, когда у него плохое настроение; </a:t>
            </a:r>
          </a:p>
          <a:p>
            <a:pPr>
              <a:buFontTx/>
              <a:buChar char="•"/>
            </a:pPr>
            <a:r>
              <a:rPr lang="ru-RU" dirty="0"/>
              <a:t>подросток чувствует себя подавленно, когда проводит в Интернет меньше времени, чем обычно; </a:t>
            </a:r>
          </a:p>
          <a:p>
            <a:pPr>
              <a:buFontTx/>
              <a:buChar char="•"/>
            </a:pPr>
            <a:r>
              <a:rPr lang="ru-RU" dirty="0"/>
              <a:t>подросток чувствует, что Интернет-зависимость мешает работе (учебе) или отношениям с людьми вне Интернет, но, тем не менее, продолжает "зависать" в Сети; </a:t>
            </a:r>
          </a:p>
          <a:p>
            <a:pPr>
              <a:buFontTx/>
              <a:buChar char="•"/>
            </a:pPr>
            <a:r>
              <a:rPr lang="ru-RU" dirty="0"/>
              <a:t>подросток скрывает от родных и знакомых, сколько времени на самом деле проводит в Интернет и что он там делает; </a:t>
            </a:r>
          </a:p>
          <a:p>
            <a:pPr>
              <a:buFontTx/>
              <a:buChar char="•"/>
            </a:pPr>
            <a:r>
              <a:rPr lang="ru-RU" dirty="0"/>
              <a:t>подросток пытается проводить в Интернет меньше времени, но безуспешно; </a:t>
            </a:r>
          </a:p>
          <a:p>
            <a:pPr>
              <a:buFontTx/>
              <a:buChar char="•"/>
            </a:pPr>
            <a:r>
              <a:rPr lang="ru-RU" dirty="0"/>
              <a:t>находясь в </a:t>
            </a:r>
            <a:r>
              <a:rPr lang="ru-RU" dirty="0" err="1"/>
              <a:t>offline</a:t>
            </a:r>
            <a:r>
              <a:rPr lang="ru-RU" dirty="0"/>
              <a:t>, подросток думает о том, что происходит в Интернет; </a:t>
            </a:r>
          </a:p>
          <a:p>
            <a:pPr>
              <a:buFontTx/>
              <a:buChar char="•"/>
            </a:pPr>
            <a:r>
              <a:rPr lang="ru-RU" dirty="0"/>
              <a:t>подросток предпочитает общению с людьми поиск информации через Интернет </a:t>
            </a:r>
          </a:p>
        </p:txBody>
      </p:sp>
      <p:pic>
        <p:nvPicPr>
          <p:cNvPr id="20486" name="Picture 6" descr="post-6-1213988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0"/>
            <a:ext cx="2620963" cy="2743200"/>
          </a:xfrm>
          <a:prstGeom prst="rect">
            <a:avLst/>
          </a:prstGeom>
          <a:noFill/>
        </p:spPr>
      </p:pic>
      <p:pic>
        <p:nvPicPr>
          <p:cNvPr id="20487" name="Picture 7" descr="post-6-1213988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038" y="0"/>
            <a:ext cx="262096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-Минусы интернета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ru-RU" sz="2600" dirty="0"/>
              <a:t>поисковые системы ведут к </a:t>
            </a:r>
            <a:r>
              <a:rPr lang="ru-RU" sz="2600" b="1" dirty="0">
                <a:solidFill>
                  <a:srgbClr val="FF0000"/>
                </a:solidFill>
              </a:rPr>
              <a:t>деградации личности</a:t>
            </a:r>
            <a:r>
              <a:rPr lang="ru-RU" sz="2600" dirty="0"/>
              <a:t>, так как выдают результат без всяких усилий с нашей стороны. </a:t>
            </a:r>
          </a:p>
          <a:p>
            <a:endParaRPr lang="ru-RU" sz="2600" dirty="0"/>
          </a:p>
          <a:p>
            <a:r>
              <a:rPr lang="ru-RU" sz="2600" dirty="0"/>
              <a:t>Интернет </a:t>
            </a:r>
            <a:r>
              <a:rPr lang="ru-RU" sz="2600" b="1" dirty="0">
                <a:solidFill>
                  <a:srgbClr val="FF0000"/>
                </a:solidFill>
              </a:rPr>
              <a:t>убивает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b="1" dirty="0">
                <a:solidFill>
                  <a:srgbClr val="FF0000"/>
                </a:solidFill>
              </a:rPr>
              <a:t>навыки невербального</a:t>
            </a:r>
            <a:r>
              <a:rPr lang="ru-RU" sz="2600" b="1" dirty="0"/>
              <a:t> </a:t>
            </a:r>
            <a:r>
              <a:rPr lang="ru-RU" sz="2600" b="1" dirty="0">
                <a:solidFill>
                  <a:srgbClr val="FF0000"/>
                </a:solidFill>
              </a:rPr>
              <a:t>общения.</a:t>
            </a:r>
            <a:r>
              <a:rPr lang="ru-RU" sz="2600" dirty="0"/>
              <a:t> А ведь 80 % сведений о собеседнике мы получаем через мимику, жесты, интонации</a:t>
            </a:r>
            <a:r>
              <a:rPr lang="ru-RU" sz="2600" dirty="0" smtClean="0"/>
              <a:t>.</a:t>
            </a:r>
          </a:p>
          <a:p>
            <a:endParaRPr lang="ru-RU" sz="2600" dirty="0"/>
          </a:p>
          <a:p>
            <a:r>
              <a:rPr lang="ru-RU" sz="2600" dirty="0"/>
              <a:t>ребенок превращается в абстрактного носителя информации. Ограниченные возможности техники </a:t>
            </a:r>
            <a:r>
              <a:rPr lang="ru-RU" sz="2600" b="1" dirty="0">
                <a:solidFill>
                  <a:srgbClr val="FF0000"/>
                </a:solidFill>
              </a:rPr>
              <a:t>лишают его самобытности. </a:t>
            </a:r>
          </a:p>
          <a:p>
            <a:endParaRPr lang="ru-RU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Результаты анкетирования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1. Есть ли у тебя </a:t>
            </a:r>
            <a:r>
              <a:rPr lang="ru-RU" dirty="0" err="1"/>
              <a:t>пк</a:t>
            </a:r>
            <a:r>
              <a:rPr lang="ru-RU" dirty="0"/>
              <a:t>? – да 100%</a:t>
            </a:r>
          </a:p>
          <a:p>
            <a:r>
              <a:rPr lang="ru-RU" dirty="0"/>
              <a:t>2 Есть ли у тебя интернет? – да 100%</a:t>
            </a:r>
          </a:p>
          <a:p>
            <a:r>
              <a:rPr lang="ru-RU" dirty="0"/>
              <a:t>3.С кем ты выходишь в сеть? –один 100%</a:t>
            </a:r>
          </a:p>
          <a:p>
            <a:r>
              <a:rPr lang="ru-RU" dirty="0"/>
              <a:t>4.У тебя есть виртуальные друзья? –есть 35%</a:t>
            </a:r>
          </a:p>
        </p:txBody>
      </p:sp>
      <p:pic>
        <p:nvPicPr>
          <p:cNvPr id="17412" name="Picture 4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495800"/>
            <a:ext cx="285750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Диаграмма" r:id="rId3" imgW="3600565" imgH="185749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0" y="0"/>
          <a:ext cx="8915400" cy="6715125"/>
        </p:xfrm>
        <a:graphic>
          <a:graphicData uri="http://schemas.openxmlformats.org/presentationml/2006/ole">
            <p:oleObj spid="_x0000_s3074" name="Диаграмма" r:id="rId3" imgW="3600565" imgH="1857491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Диаграмма Microsoft Office Excel</vt:lpstr>
      <vt:lpstr>  Родительское собрание</vt:lpstr>
      <vt:lpstr>Слайд 2</vt:lpstr>
      <vt:lpstr>Слайд 3</vt:lpstr>
      <vt:lpstr>ИКТ как средство преступления против детей</vt:lpstr>
      <vt:lpstr>Интернет-зависимость </vt:lpstr>
      <vt:lpstr>-Минусы интернета</vt:lpstr>
      <vt:lpstr>Результаты анкетирования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Используемые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Родительское собрание</dc:title>
  <cp:lastModifiedBy>ADMIN</cp:lastModifiedBy>
  <cp:revision>2</cp:revision>
  <dcterms:modified xsi:type="dcterms:W3CDTF">2012-11-16T04:54:01Z</dcterms:modified>
</cp:coreProperties>
</file>