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24AF"/>
    <a:srgbClr val="0D14A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70C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cs418917.vk.me/v418917480/4758/J4DUUhEikj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0"/>
            <a:ext cx="8215338" cy="68422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85786" y="857232"/>
            <a:ext cx="785818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t-RU" sz="2800" b="1" dirty="0" smtClean="0">
                <a:solidFill>
                  <a:srgbClr val="1124AF"/>
                </a:solidFill>
                <a:latin typeface="Times New Roman" pitchFamily="18" charset="0"/>
                <a:cs typeface="Times New Roman" pitchFamily="18" charset="0"/>
              </a:rPr>
              <a:t>Җөмләләрне  укып чыгыгыз. Баш һәм иярчен кисәкләрнең астына сызыгыз.</a:t>
            </a:r>
          </a:p>
          <a:p>
            <a:r>
              <a:rPr lang="tt-RU" sz="2800" dirty="0" smtClean="0">
                <a:solidFill>
                  <a:srgbClr val="1124AF"/>
                </a:solidFill>
                <a:latin typeface="Times New Roman" pitchFamily="18" charset="0"/>
                <a:cs typeface="Times New Roman" pitchFamily="18" charset="0"/>
              </a:rPr>
              <a:t>Алгы якта, ишек катында, түргә үтим микән, юк микән дип, шактый олы яшьләрдәге бер карт басып тора иде. Карт киң җилкәле, эре сөякле. Башында сәлперәйгән киез эшләпә.</a:t>
            </a:r>
          </a:p>
          <a:p>
            <a:r>
              <a:rPr lang="tt-RU" sz="2800" dirty="0" smtClean="0">
                <a:solidFill>
                  <a:srgbClr val="1124AF"/>
                </a:solidFill>
                <a:latin typeface="Times New Roman" pitchFamily="18" charset="0"/>
                <a:cs typeface="Times New Roman" pitchFamily="18" charset="0"/>
              </a:rPr>
              <a:t>Гариф аңа дәшәргә дип авызын ачарга өлгермәде, карт, икегә сынып, бил бөкте: исәнләште. Гариф шуны күрде: аңа күзе төшүгә, картның күзләре капыл гына киңәеп китте, яра җөе тартышып тора башлады. Гариф бу сәер картны Карамалыда беренче тапкыр күрә иде... (М.Хәбибуллин)</a:t>
            </a:r>
            <a:endParaRPr lang="ru-RU" sz="2800" dirty="0">
              <a:solidFill>
                <a:srgbClr val="1124A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t-RU" b="1" dirty="0" smtClean="0">
                <a:latin typeface="Times New Roman" pitchFamily="18" charset="0"/>
                <a:cs typeface="Times New Roman" pitchFamily="18" charset="0"/>
              </a:rPr>
              <a:t>Өй эше: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t-RU" sz="4800" b="1" dirty="0" smtClean="0">
                <a:solidFill>
                  <a:srgbClr val="1124AF"/>
                </a:solidFill>
                <a:latin typeface="Times New Roman" pitchFamily="18" charset="0"/>
                <a:cs typeface="Times New Roman" pitchFamily="18" charset="0"/>
              </a:rPr>
              <a:t>131 нче күнегү </a:t>
            </a:r>
            <a:r>
              <a:rPr lang="tt-RU" sz="4800" dirty="0" smtClean="0"/>
              <a:t>яки</a:t>
            </a:r>
          </a:p>
          <a:p>
            <a:r>
              <a:rPr lang="tt-RU" sz="4800" b="1" dirty="0" smtClean="0">
                <a:solidFill>
                  <a:srgbClr val="1124AF"/>
                </a:solidFill>
                <a:latin typeface="Times New Roman" pitchFamily="18" charset="0"/>
                <a:cs typeface="Times New Roman" pitchFamily="18" charset="0"/>
              </a:rPr>
              <a:t>“Әнием – кадерлем” темасына инша. Шундагы 3 җөмләне тикшереп килергә</a:t>
            </a:r>
            <a:r>
              <a:rPr lang="tt-RU" b="1" dirty="0" smtClean="0">
                <a:solidFill>
                  <a:srgbClr val="1124A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f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857356" y="2071678"/>
            <a:ext cx="6049962" cy="4103688"/>
          </a:xfrm>
          <a:prstGeom prst="rect">
            <a:avLst/>
          </a:prstGeom>
          <a:noFill/>
          <a:ln/>
        </p:spPr>
      </p:pic>
      <p:sp>
        <p:nvSpPr>
          <p:cNvPr id="5" name="Прямоугольник 4"/>
          <p:cNvSpPr/>
          <p:nvPr/>
        </p:nvSpPr>
        <p:spPr>
          <a:xfrm>
            <a:off x="1214414" y="428604"/>
            <a:ext cx="752994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t-RU" sz="4800" b="1" dirty="0" smtClean="0">
                <a:solidFill>
                  <a:schemeClr val="hlink"/>
                </a:solidFill>
                <a:latin typeface="Times New Roman" pitchFamily="18" charset="0"/>
              </a:rPr>
              <a:t>Җөмлә кисәкләрен кабатлау</a:t>
            </a:r>
            <a:endParaRPr lang="ru-RU" sz="4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14282" y="428604"/>
            <a:ext cx="8001056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3200" b="1" i="0" u="none" strike="noStrike" cap="none" normalizeH="0" baseline="0" dirty="0" smtClean="0">
                <a:ln>
                  <a:noFill/>
                </a:ln>
                <a:solidFill>
                  <a:srgbClr val="1124A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Дәреснең максатлары: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1124A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3200" b="1" i="0" u="none" strike="noStrike" cap="none" normalizeH="0" baseline="0" dirty="0" smtClean="0">
                <a:ln>
                  <a:noFill/>
                </a:ln>
                <a:solidFill>
                  <a:srgbClr val="1124A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1.Белем бирү максаты</a:t>
            </a:r>
            <a:r>
              <a:rPr kumimoji="0" lang="tt-RU" sz="3200" b="0" i="0" u="none" strike="noStrike" cap="none" normalizeH="0" baseline="0" dirty="0" smtClean="0">
                <a:ln>
                  <a:noFill/>
                </a:ln>
                <a:solidFill>
                  <a:srgbClr val="1124A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: Җөмлә кисәкләрен гомумиләштереп кабатлау, алда үзләштерелгән, белемнәрне башка ситуацияләрдә куллана белү күнекмәләрен камилләштерү.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1124A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3200" b="1" i="0" u="none" strike="noStrike" cap="none" normalizeH="0" baseline="0" dirty="0" smtClean="0">
                <a:ln>
                  <a:noFill/>
                </a:ln>
                <a:solidFill>
                  <a:srgbClr val="1124A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2.Фикерләү сәләтен үстерү</a:t>
            </a:r>
            <a:r>
              <a:rPr kumimoji="0" lang="tt-RU" sz="3200" b="0" i="0" u="none" strike="noStrike" cap="none" normalizeH="0" baseline="0" dirty="0" smtClean="0">
                <a:ln>
                  <a:noFill/>
                </a:ln>
                <a:solidFill>
                  <a:srgbClr val="1124A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.Укучыларның сөйләм телләрен һәм фикерләү сәләтләрен үстерү.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1124A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3200" b="1" i="0" u="none" strike="noStrike" cap="none" normalizeH="0" baseline="0" dirty="0" smtClean="0">
                <a:ln>
                  <a:noFill/>
                </a:ln>
                <a:solidFill>
                  <a:srgbClr val="1124A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3.Тәрбияви максат.</a:t>
            </a:r>
            <a:r>
              <a:rPr kumimoji="0" lang="tt-RU" sz="3200" b="0" i="0" u="none" strike="noStrike" cap="none" normalizeH="0" baseline="0" dirty="0" smtClean="0">
                <a:ln>
                  <a:noFill/>
                </a:ln>
                <a:solidFill>
                  <a:srgbClr val="1124A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Укучыларга әхлак тәрбиясе бирү.</a:t>
            </a:r>
            <a:endParaRPr kumimoji="0" lang="tt-RU" sz="3200" b="0" i="0" u="none" strike="noStrike" cap="none" normalizeH="0" baseline="0" dirty="0" smtClean="0">
              <a:ln>
                <a:noFill/>
              </a:ln>
              <a:solidFill>
                <a:srgbClr val="1124AF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91" name="Rectangle 31"/>
          <p:cNvSpPr>
            <a:spLocks noChangeArrowheads="1"/>
          </p:cNvSpPr>
          <p:nvPr/>
        </p:nvSpPr>
        <p:spPr bwMode="auto">
          <a:xfrm>
            <a:off x="0" y="914400"/>
            <a:ext cx="184731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77913" algn="l"/>
                <a:tab pos="2362200" algn="l"/>
                <a:tab pos="3505200" algn="l"/>
                <a:tab pos="5149850" algn="l"/>
                <a:tab pos="5940425" algn="r"/>
              </a:tabLst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77913" algn="l"/>
                <a:tab pos="2362200" algn="l"/>
                <a:tab pos="3505200" algn="l"/>
                <a:tab pos="5149850" algn="l"/>
                <a:tab pos="5940425" algn="r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96" name="Text Box 36"/>
          <p:cNvSpPr txBox="1">
            <a:spLocks noChangeArrowheads="1"/>
          </p:cNvSpPr>
          <p:nvPr/>
        </p:nvSpPr>
        <p:spPr bwMode="auto">
          <a:xfrm>
            <a:off x="2857488" y="285728"/>
            <a:ext cx="2901950" cy="5191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Arial" pitchFamily="34" charset="0"/>
              </a:rPr>
              <a:t>Җөмлә кисәкләре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97" name="Text Box 37"/>
          <p:cNvSpPr txBox="1">
            <a:spLocks noChangeArrowheads="1"/>
          </p:cNvSpPr>
          <p:nvPr/>
        </p:nvSpPr>
        <p:spPr bwMode="auto">
          <a:xfrm>
            <a:off x="1000100" y="1000108"/>
            <a:ext cx="2286016" cy="5191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98" name="Text Box 38"/>
          <p:cNvSpPr txBox="1">
            <a:spLocks noChangeArrowheads="1"/>
          </p:cNvSpPr>
          <p:nvPr/>
        </p:nvSpPr>
        <p:spPr bwMode="auto">
          <a:xfrm>
            <a:off x="5143504" y="1000108"/>
            <a:ext cx="2901950" cy="5191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Җөмлә кисәкләре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99" name="Text Box 39"/>
          <p:cNvSpPr txBox="1">
            <a:spLocks noChangeArrowheads="1"/>
          </p:cNvSpPr>
          <p:nvPr/>
        </p:nvSpPr>
        <p:spPr bwMode="auto">
          <a:xfrm>
            <a:off x="214282" y="1928802"/>
            <a:ext cx="1189038" cy="5191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400" name="Text Box 40"/>
          <p:cNvSpPr txBox="1">
            <a:spLocks noChangeArrowheads="1"/>
          </p:cNvSpPr>
          <p:nvPr/>
        </p:nvSpPr>
        <p:spPr bwMode="auto">
          <a:xfrm>
            <a:off x="1928794" y="1928802"/>
            <a:ext cx="1117600" cy="5191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 Box 40"/>
          <p:cNvSpPr txBox="1">
            <a:spLocks noChangeArrowheads="1"/>
          </p:cNvSpPr>
          <p:nvPr/>
        </p:nvSpPr>
        <p:spPr bwMode="auto">
          <a:xfrm>
            <a:off x="7715272" y="1928802"/>
            <a:ext cx="1117600" cy="5191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 Box 40"/>
          <p:cNvSpPr txBox="1">
            <a:spLocks noChangeArrowheads="1"/>
          </p:cNvSpPr>
          <p:nvPr/>
        </p:nvSpPr>
        <p:spPr bwMode="auto">
          <a:xfrm>
            <a:off x="6357950" y="1928802"/>
            <a:ext cx="1117600" cy="5191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Text Box 40"/>
          <p:cNvSpPr txBox="1">
            <a:spLocks noChangeArrowheads="1"/>
          </p:cNvSpPr>
          <p:nvPr/>
        </p:nvSpPr>
        <p:spPr bwMode="auto">
          <a:xfrm>
            <a:off x="5072066" y="1928802"/>
            <a:ext cx="1117600" cy="5191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Text Box 40"/>
          <p:cNvSpPr txBox="1">
            <a:spLocks noChangeArrowheads="1"/>
          </p:cNvSpPr>
          <p:nvPr/>
        </p:nvSpPr>
        <p:spPr bwMode="auto">
          <a:xfrm>
            <a:off x="3714744" y="1928802"/>
            <a:ext cx="1117600" cy="5191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Text Box 40"/>
          <p:cNvSpPr txBox="1">
            <a:spLocks noChangeArrowheads="1"/>
          </p:cNvSpPr>
          <p:nvPr/>
        </p:nvSpPr>
        <p:spPr bwMode="auto">
          <a:xfrm>
            <a:off x="4143372" y="3000372"/>
            <a:ext cx="1117600" cy="5191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Text Box 40"/>
          <p:cNvSpPr txBox="1">
            <a:spLocks noChangeArrowheads="1"/>
          </p:cNvSpPr>
          <p:nvPr/>
        </p:nvSpPr>
        <p:spPr bwMode="auto">
          <a:xfrm>
            <a:off x="2714612" y="3000372"/>
            <a:ext cx="1117600" cy="5191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Text Box 40"/>
          <p:cNvSpPr txBox="1">
            <a:spLocks noChangeArrowheads="1"/>
          </p:cNvSpPr>
          <p:nvPr/>
        </p:nvSpPr>
        <p:spPr bwMode="auto">
          <a:xfrm>
            <a:off x="6357950" y="2786058"/>
            <a:ext cx="1117600" cy="35719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Text Box 40"/>
          <p:cNvSpPr txBox="1">
            <a:spLocks noChangeArrowheads="1"/>
          </p:cNvSpPr>
          <p:nvPr/>
        </p:nvSpPr>
        <p:spPr bwMode="auto">
          <a:xfrm>
            <a:off x="6357950" y="3214686"/>
            <a:ext cx="1117600" cy="35719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Text Box 40"/>
          <p:cNvSpPr txBox="1">
            <a:spLocks noChangeArrowheads="1"/>
          </p:cNvSpPr>
          <p:nvPr/>
        </p:nvSpPr>
        <p:spPr bwMode="auto">
          <a:xfrm>
            <a:off x="6357950" y="3643314"/>
            <a:ext cx="1117600" cy="35719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 Box 40"/>
          <p:cNvSpPr txBox="1">
            <a:spLocks noChangeArrowheads="1"/>
          </p:cNvSpPr>
          <p:nvPr/>
        </p:nvSpPr>
        <p:spPr bwMode="auto">
          <a:xfrm>
            <a:off x="6357950" y="4143380"/>
            <a:ext cx="1117600" cy="35719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 Box 40"/>
          <p:cNvSpPr txBox="1">
            <a:spLocks noChangeArrowheads="1"/>
          </p:cNvSpPr>
          <p:nvPr/>
        </p:nvSpPr>
        <p:spPr bwMode="auto">
          <a:xfrm>
            <a:off x="6357950" y="4643446"/>
            <a:ext cx="1117600" cy="35719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Text Box 40"/>
          <p:cNvSpPr txBox="1">
            <a:spLocks noChangeArrowheads="1"/>
          </p:cNvSpPr>
          <p:nvPr/>
        </p:nvSpPr>
        <p:spPr bwMode="auto">
          <a:xfrm>
            <a:off x="6357950" y="5143512"/>
            <a:ext cx="1117600" cy="35719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 Box 40"/>
          <p:cNvSpPr txBox="1">
            <a:spLocks noChangeArrowheads="1"/>
          </p:cNvSpPr>
          <p:nvPr/>
        </p:nvSpPr>
        <p:spPr bwMode="auto">
          <a:xfrm>
            <a:off x="6357950" y="5643578"/>
            <a:ext cx="1117600" cy="35719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Text Box 40"/>
          <p:cNvSpPr txBox="1">
            <a:spLocks noChangeArrowheads="1"/>
          </p:cNvSpPr>
          <p:nvPr/>
        </p:nvSpPr>
        <p:spPr bwMode="auto">
          <a:xfrm>
            <a:off x="6357950" y="6143644"/>
            <a:ext cx="1117600" cy="35719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0" name="Прямая соединительная линия 59"/>
          <p:cNvCxnSpPr>
            <a:stCxn id="15396" idx="2"/>
          </p:cNvCxnSpPr>
          <p:nvPr/>
        </p:nvCxnSpPr>
        <p:spPr>
          <a:xfrm rot="5400000">
            <a:off x="3306748" y="-1608"/>
            <a:ext cx="195267" cy="180816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>
            <a:stCxn id="15396" idx="2"/>
            <a:endCxn id="15398" idx="0"/>
          </p:cNvCxnSpPr>
          <p:nvPr/>
        </p:nvCxnSpPr>
        <p:spPr>
          <a:xfrm rot="16200000" flipH="1">
            <a:off x="5353838" y="-240534"/>
            <a:ext cx="195267" cy="228601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>
            <a:stCxn id="15397" idx="2"/>
            <a:endCxn id="15399" idx="0"/>
          </p:cNvCxnSpPr>
          <p:nvPr/>
        </p:nvCxnSpPr>
        <p:spPr>
          <a:xfrm rot="5400000">
            <a:off x="1271165" y="1056858"/>
            <a:ext cx="409581" cy="133430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>
            <a:stCxn id="15400" idx="0"/>
            <a:endCxn id="15397" idx="2"/>
          </p:cNvCxnSpPr>
          <p:nvPr/>
        </p:nvCxnSpPr>
        <p:spPr>
          <a:xfrm rot="16200000" flipV="1">
            <a:off x="2110561" y="1551769"/>
            <a:ext cx="409581" cy="34448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>
            <a:stCxn id="15398" idx="2"/>
            <a:endCxn id="48" idx="0"/>
          </p:cNvCxnSpPr>
          <p:nvPr/>
        </p:nvCxnSpPr>
        <p:spPr>
          <a:xfrm rot="5400000">
            <a:off x="5229222" y="563544"/>
            <a:ext cx="409581" cy="232093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>
            <a:stCxn id="15398" idx="2"/>
            <a:endCxn id="47" idx="0"/>
          </p:cNvCxnSpPr>
          <p:nvPr/>
        </p:nvCxnSpPr>
        <p:spPr>
          <a:xfrm rot="5400000">
            <a:off x="5907883" y="1242205"/>
            <a:ext cx="409581" cy="96361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>
            <a:stCxn id="15398" idx="2"/>
            <a:endCxn id="46" idx="0"/>
          </p:cNvCxnSpPr>
          <p:nvPr/>
        </p:nvCxnSpPr>
        <p:spPr>
          <a:xfrm rot="16200000" flipH="1">
            <a:off x="6550824" y="1562875"/>
            <a:ext cx="409581" cy="32227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>
            <a:stCxn id="15398" idx="2"/>
            <a:endCxn id="45" idx="0"/>
          </p:cNvCxnSpPr>
          <p:nvPr/>
        </p:nvCxnSpPr>
        <p:spPr>
          <a:xfrm rot="16200000" flipH="1">
            <a:off x="7229485" y="884214"/>
            <a:ext cx="409581" cy="167959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/>
          <p:cNvCxnSpPr>
            <a:stCxn id="47" idx="2"/>
            <a:endCxn id="50" idx="0"/>
          </p:cNvCxnSpPr>
          <p:nvPr/>
        </p:nvCxnSpPr>
        <p:spPr>
          <a:xfrm rot="5400000">
            <a:off x="4175911" y="1545416"/>
            <a:ext cx="552457" cy="235745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/>
          <p:cNvCxnSpPr>
            <a:stCxn id="47" idx="2"/>
            <a:endCxn id="49" idx="0"/>
          </p:cNvCxnSpPr>
          <p:nvPr/>
        </p:nvCxnSpPr>
        <p:spPr>
          <a:xfrm rot="5400000">
            <a:off x="4890291" y="2259796"/>
            <a:ext cx="552457" cy="92869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01" name="AutoShape 41"/>
          <p:cNvCxnSpPr>
            <a:cxnSpLocks noChangeShapeType="1"/>
          </p:cNvCxnSpPr>
          <p:nvPr/>
        </p:nvCxnSpPr>
        <p:spPr bwMode="auto">
          <a:xfrm>
            <a:off x="6000760" y="2643182"/>
            <a:ext cx="928694" cy="15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5402" name="AutoShape 42"/>
          <p:cNvCxnSpPr>
            <a:cxnSpLocks noChangeShapeType="1"/>
            <a:endCxn id="46" idx="2"/>
          </p:cNvCxnSpPr>
          <p:nvPr/>
        </p:nvCxnSpPr>
        <p:spPr bwMode="auto">
          <a:xfrm rot="16200000" flipV="1">
            <a:off x="6825469" y="2539196"/>
            <a:ext cx="195268" cy="1270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5403" name="AutoShape 43"/>
          <p:cNvCxnSpPr>
            <a:cxnSpLocks noChangeShapeType="1"/>
          </p:cNvCxnSpPr>
          <p:nvPr/>
        </p:nvCxnSpPr>
        <p:spPr bwMode="auto">
          <a:xfrm>
            <a:off x="6000760" y="2643182"/>
            <a:ext cx="0" cy="180181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5404" name="AutoShape 44"/>
          <p:cNvCxnSpPr>
            <a:cxnSpLocks noChangeShapeType="1"/>
          </p:cNvCxnSpPr>
          <p:nvPr/>
        </p:nvCxnSpPr>
        <p:spPr bwMode="auto">
          <a:xfrm rot="5400000">
            <a:off x="4429918" y="4643446"/>
            <a:ext cx="3428233" cy="79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5405" name="AutoShape 45"/>
          <p:cNvCxnSpPr>
            <a:cxnSpLocks noChangeShapeType="1"/>
          </p:cNvCxnSpPr>
          <p:nvPr/>
        </p:nvCxnSpPr>
        <p:spPr bwMode="auto">
          <a:xfrm>
            <a:off x="6143636" y="2928934"/>
            <a:ext cx="193675" cy="15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5406" name="AutoShape 46"/>
          <p:cNvCxnSpPr>
            <a:cxnSpLocks noChangeShapeType="1"/>
          </p:cNvCxnSpPr>
          <p:nvPr/>
        </p:nvCxnSpPr>
        <p:spPr bwMode="auto">
          <a:xfrm>
            <a:off x="6143636" y="4286256"/>
            <a:ext cx="193675" cy="15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5407" name="AutoShape 47"/>
          <p:cNvCxnSpPr>
            <a:cxnSpLocks noChangeShapeType="1"/>
          </p:cNvCxnSpPr>
          <p:nvPr/>
        </p:nvCxnSpPr>
        <p:spPr bwMode="auto">
          <a:xfrm>
            <a:off x="6143636" y="3857628"/>
            <a:ext cx="193675" cy="15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5408" name="AutoShape 48"/>
          <p:cNvCxnSpPr>
            <a:cxnSpLocks noChangeShapeType="1"/>
          </p:cNvCxnSpPr>
          <p:nvPr/>
        </p:nvCxnSpPr>
        <p:spPr bwMode="auto">
          <a:xfrm>
            <a:off x="6143636" y="3429000"/>
            <a:ext cx="193675" cy="15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5409" name="AutoShape 49"/>
          <p:cNvCxnSpPr>
            <a:cxnSpLocks noChangeShapeType="1"/>
          </p:cNvCxnSpPr>
          <p:nvPr/>
        </p:nvCxnSpPr>
        <p:spPr bwMode="auto">
          <a:xfrm>
            <a:off x="6143636" y="4857760"/>
            <a:ext cx="193675" cy="15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5410" name="AutoShape 50"/>
          <p:cNvCxnSpPr>
            <a:cxnSpLocks noChangeShapeType="1"/>
          </p:cNvCxnSpPr>
          <p:nvPr/>
        </p:nvCxnSpPr>
        <p:spPr bwMode="auto">
          <a:xfrm>
            <a:off x="6143636" y="6357958"/>
            <a:ext cx="193675" cy="15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5411" name="AutoShape 51"/>
          <p:cNvCxnSpPr>
            <a:cxnSpLocks noChangeShapeType="1"/>
          </p:cNvCxnSpPr>
          <p:nvPr/>
        </p:nvCxnSpPr>
        <p:spPr bwMode="auto">
          <a:xfrm>
            <a:off x="6143636" y="5786454"/>
            <a:ext cx="193675" cy="15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5412" name="AutoShape 52"/>
          <p:cNvCxnSpPr>
            <a:cxnSpLocks noChangeShapeType="1"/>
          </p:cNvCxnSpPr>
          <p:nvPr/>
        </p:nvCxnSpPr>
        <p:spPr bwMode="auto">
          <a:xfrm>
            <a:off x="6143636" y="5357826"/>
            <a:ext cx="193675" cy="15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5413" name="AutoShape 53"/>
          <p:cNvCxnSpPr>
            <a:cxnSpLocks noChangeShapeType="1"/>
          </p:cNvCxnSpPr>
          <p:nvPr/>
        </p:nvCxnSpPr>
        <p:spPr bwMode="auto">
          <a:xfrm>
            <a:off x="6000760" y="4429132"/>
            <a:ext cx="122237" cy="15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6"/>
          <p:cNvSpPr txBox="1">
            <a:spLocks noChangeArrowheads="1"/>
          </p:cNvSpPr>
          <p:nvPr/>
        </p:nvSpPr>
        <p:spPr bwMode="auto">
          <a:xfrm>
            <a:off x="2857488" y="285728"/>
            <a:ext cx="2901950" cy="5191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Arial" pitchFamily="34" charset="0"/>
              </a:rPr>
              <a:t>Җөмлә кисәкләре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 Box 37"/>
          <p:cNvSpPr txBox="1">
            <a:spLocks noChangeArrowheads="1"/>
          </p:cNvSpPr>
          <p:nvPr/>
        </p:nvSpPr>
        <p:spPr bwMode="auto">
          <a:xfrm>
            <a:off x="1000100" y="1000108"/>
            <a:ext cx="2286016" cy="5191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Баш кисәкләр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38"/>
          <p:cNvSpPr txBox="1">
            <a:spLocks noChangeArrowheads="1"/>
          </p:cNvSpPr>
          <p:nvPr/>
        </p:nvSpPr>
        <p:spPr bwMode="auto">
          <a:xfrm>
            <a:off x="5143504" y="1000108"/>
            <a:ext cx="2901950" cy="5191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t-RU" sz="2000" dirty="0" smtClean="0">
                <a:solidFill>
                  <a:schemeClr val="bg1"/>
                </a:solidFill>
                <a:latin typeface="Times New Roman" pitchFamily="18" charset="0"/>
                <a:cs typeface="Arial" pitchFamily="34" charset="0"/>
              </a:rPr>
              <a:t>Иярчен </a:t>
            </a:r>
            <a:r>
              <a:rPr kumimoji="0" lang="tt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Arial" pitchFamily="34" charset="0"/>
              </a:rPr>
              <a:t> кисәкләр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 Box 39"/>
          <p:cNvSpPr txBox="1">
            <a:spLocks noChangeArrowheads="1"/>
          </p:cNvSpPr>
          <p:nvPr/>
        </p:nvSpPr>
        <p:spPr bwMode="auto">
          <a:xfrm>
            <a:off x="214282" y="1928802"/>
            <a:ext cx="1189038" cy="5191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Ия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 Box 40"/>
          <p:cNvSpPr txBox="1">
            <a:spLocks noChangeArrowheads="1"/>
          </p:cNvSpPr>
          <p:nvPr/>
        </p:nvSpPr>
        <p:spPr bwMode="auto">
          <a:xfrm>
            <a:off x="1928794" y="1928802"/>
            <a:ext cx="1117600" cy="5191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Хәбәр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 Box 40"/>
          <p:cNvSpPr txBox="1">
            <a:spLocks noChangeArrowheads="1"/>
          </p:cNvSpPr>
          <p:nvPr/>
        </p:nvSpPr>
        <p:spPr bwMode="auto">
          <a:xfrm>
            <a:off x="7572396" y="1928802"/>
            <a:ext cx="1428760" cy="5191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Аныклагыч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40"/>
          <p:cNvSpPr txBox="1">
            <a:spLocks noChangeArrowheads="1"/>
          </p:cNvSpPr>
          <p:nvPr/>
        </p:nvSpPr>
        <p:spPr bwMode="auto">
          <a:xfrm>
            <a:off x="6357950" y="1928802"/>
            <a:ext cx="1117600" cy="5191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Хәлләр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40"/>
          <p:cNvSpPr txBox="1">
            <a:spLocks noChangeArrowheads="1"/>
          </p:cNvSpPr>
          <p:nvPr/>
        </p:nvSpPr>
        <p:spPr bwMode="auto">
          <a:xfrm>
            <a:off x="4929190" y="1928802"/>
            <a:ext cx="1260476" cy="5191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t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Тәмамлык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 Box 40"/>
          <p:cNvSpPr txBox="1">
            <a:spLocks noChangeArrowheads="1"/>
          </p:cNvSpPr>
          <p:nvPr/>
        </p:nvSpPr>
        <p:spPr bwMode="auto">
          <a:xfrm>
            <a:off x="3714744" y="1928802"/>
            <a:ext cx="1117600" cy="5191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Аергыч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 Box 40"/>
          <p:cNvSpPr txBox="1">
            <a:spLocks noChangeArrowheads="1"/>
          </p:cNvSpPr>
          <p:nvPr/>
        </p:nvSpPr>
        <p:spPr bwMode="auto">
          <a:xfrm>
            <a:off x="4143372" y="3000372"/>
            <a:ext cx="1117600" cy="5191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Кыек</a:t>
            </a:r>
            <a:endParaRPr kumimoji="0" lang="ru-RU" sz="18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 Box 40"/>
          <p:cNvSpPr txBox="1">
            <a:spLocks noChangeArrowheads="1"/>
          </p:cNvSpPr>
          <p:nvPr/>
        </p:nvSpPr>
        <p:spPr bwMode="auto">
          <a:xfrm>
            <a:off x="2714612" y="3000372"/>
            <a:ext cx="1117600" cy="5191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Туры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 Box 40"/>
          <p:cNvSpPr txBox="1">
            <a:spLocks noChangeArrowheads="1"/>
          </p:cNvSpPr>
          <p:nvPr/>
        </p:nvSpPr>
        <p:spPr bwMode="auto">
          <a:xfrm>
            <a:off x="6357950" y="2786058"/>
            <a:ext cx="1428760" cy="35719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Урын хәле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 Box 40"/>
          <p:cNvSpPr txBox="1">
            <a:spLocks noChangeArrowheads="1"/>
          </p:cNvSpPr>
          <p:nvPr/>
        </p:nvSpPr>
        <p:spPr bwMode="auto">
          <a:xfrm>
            <a:off x="6357950" y="3214686"/>
            <a:ext cx="1428760" cy="35719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Вакыт хәле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 Box 40"/>
          <p:cNvSpPr txBox="1">
            <a:spLocks noChangeArrowheads="1"/>
          </p:cNvSpPr>
          <p:nvPr/>
        </p:nvSpPr>
        <p:spPr bwMode="auto">
          <a:xfrm>
            <a:off x="6357950" y="3643314"/>
            <a:ext cx="1428760" cy="35719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Сәбәп хәле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 Box 40"/>
          <p:cNvSpPr txBox="1">
            <a:spLocks noChangeArrowheads="1"/>
          </p:cNvSpPr>
          <p:nvPr/>
        </p:nvSpPr>
        <p:spPr bwMode="auto">
          <a:xfrm>
            <a:off x="6357950" y="4143380"/>
            <a:ext cx="1428760" cy="35719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Максат хәле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 Box 40"/>
          <p:cNvSpPr txBox="1">
            <a:spLocks noChangeArrowheads="1"/>
          </p:cNvSpPr>
          <p:nvPr/>
        </p:nvSpPr>
        <p:spPr bwMode="auto">
          <a:xfrm>
            <a:off x="6357950" y="4643446"/>
            <a:ext cx="1428760" cy="35719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Рәвеш хәле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 Box 40"/>
          <p:cNvSpPr txBox="1">
            <a:spLocks noChangeArrowheads="1"/>
          </p:cNvSpPr>
          <p:nvPr/>
        </p:nvSpPr>
        <p:spPr bwMode="auto">
          <a:xfrm>
            <a:off x="6357950" y="5143512"/>
            <a:ext cx="1428760" cy="35719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Күләм хәле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 Box 40"/>
          <p:cNvSpPr txBox="1">
            <a:spLocks noChangeArrowheads="1"/>
          </p:cNvSpPr>
          <p:nvPr/>
        </p:nvSpPr>
        <p:spPr bwMode="auto">
          <a:xfrm>
            <a:off x="6357950" y="5643578"/>
            <a:ext cx="1428760" cy="35719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Шарт хәле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 Box 40"/>
          <p:cNvSpPr txBox="1">
            <a:spLocks noChangeArrowheads="1"/>
          </p:cNvSpPr>
          <p:nvPr/>
        </p:nvSpPr>
        <p:spPr bwMode="auto">
          <a:xfrm>
            <a:off x="6357950" y="6143644"/>
            <a:ext cx="1428760" cy="35719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Кире хәл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 rot="5400000">
            <a:off x="3306748" y="-1608"/>
            <a:ext cx="195267" cy="180816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rot="16200000" flipH="1">
            <a:off x="5353838" y="-240534"/>
            <a:ext cx="195267" cy="228601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5400000">
            <a:off x="5229222" y="563544"/>
            <a:ext cx="409581" cy="232093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rot="5400000">
            <a:off x="5907883" y="1242205"/>
            <a:ext cx="409581" cy="96361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16200000" flipH="1">
            <a:off x="6550824" y="1562875"/>
            <a:ext cx="409581" cy="32227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rot="16200000" flipH="1">
            <a:off x="7229485" y="884214"/>
            <a:ext cx="409581" cy="167959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rot="5400000">
            <a:off x="1271165" y="1056858"/>
            <a:ext cx="409581" cy="133430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rot="16200000" flipV="1">
            <a:off x="2110561" y="1551769"/>
            <a:ext cx="409581" cy="34448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rot="5400000">
            <a:off x="4175911" y="1545416"/>
            <a:ext cx="552457" cy="235745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rot="5400000">
            <a:off x="4890291" y="2259796"/>
            <a:ext cx="552457" cy="92869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AutoShape 41"/>
          <p:cNvCxnSpPr>
            <a:cxnSpLocks noChangeShapeType="1"/>
          </p:cNvCxnSpPr>
          <p:nvPr/>
        </p:nvCxnSpPr>
        <p:spPr bwMode="auto">
          <a:xfrm>
            <a:off x="6000760" y="2643182"/>
            <a:ext cx="928694" cy="15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34" name="AutoShape 42"/>
          <p:cNvCxnSpPr>
            <a:cxnSpLocks noChangeShapeType="1"/>
          </p:cNvCxnSpPr>
          <p:nvPr/>
        </p:nvCxnSpPr>
        <p:spPr bwMode="auto">
          <a:xfrm rot="16200000" flipV="1">
            <a:off x="6825469" y="2539196"/>
            <a:ext cx="195268" cy="1270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35" name="AutoShape 43"/>
          <p:cNvCxnSpPr>
            <a:cxnSpLocks noChangeShapeType="1"/>
          </p:cNvCxnSpPr>
          <p:nvPr/>
        </p:nvCxnSpPr>
        <p:spPr bwMode="auto">
          <a:xfrm>
            <a:off x="6000760" y="2643182"/>
            <a:ext cx="0" cy="180181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36" name="AutoShape 44"/>
          <p:cNvCxnSpPr>
            <a:cxnSpLocks noChangeShapeType="1"/>
          </p:cNvCxnSpPr>
          <p:nvPr/>
        </p:nvCxnSpPr>
        <p:spPr bwMode="auto">
          <a:xfrm rot="5400000">
            <a:off x="4429918" y="4643446"/>
            <a:ext cx="3428233" cy="79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37" name="AutoShape 45"/>
          <p:cNvCxnSpPr>
            <a:cxnSpLocks noChangeShapeType="1"/>
          </p:cNvCxnSpPr>
          <p:nvPr/>
        </p:nvCxnSpPr>
        <p:spPr bwMode="auto">
          <a:xfrm>
            <a:off x="6143636" y="2928934"/>
            <a:ext cx="193675" cy="15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38" name="AutoShape 46"/>
          <p:cNvCxnSpPr>
            <a:cxnSpLocks noChangeShapeType="1"/>
          </p:cNvCxnSpPr>
          <p:nvPr/>
        </p:nvCxnSpPr>
        <p:spPr bwMode="auto">
          <a:xfrm>
            <a:off x="6143636" y="4286256"/>
            <a:ext cx="193675" cy="15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39" name="AutoShape 47"/>
          <p:cNvCxnSpPr>
            <a:cxnSpLocks noChangeShapeType="1"/>
          </p:cNvCxnSpPr>
          <p:nvPr/>
        </p:nvCxnSpPr>
        <p:spPr bwMode="auto">
          <a:xfrm>
            <a:off x="6143636" y="3857628"/>
            <a:ext cx="193675" cy="15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40" name="AutoShape 48"/>
          <p:cNvCxnSpPr>
            <a:cxnSpLocks noChangeShapeType="1"/>
          </p:cNvCxnSpPr>
          <p:nvPr/>
        </p:nvCxnSpPr>
        <p:spPr bwMode="auto">
          <a:xfrm>
            <a:off x="6143636" y="3429000"/>
            <a:ext cx="193675" cy="15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41" name="AutoShape 49"/>
          <p:cNvCxnSpPr>
            <a:cxnSpLocks noChangeShapeType="1"/>
          </p:cNvCxnSpPr>
          <p:nvPr/>
        </p:nvCxnSpPr>
        <p:spPr bwMode="auto">
          <a:xfrm>
            <a:off x="6143636" y="4857760"/>
            <a:ext cx="193675" cy="15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42" name="AutoShape 50"/>
          <p:cNvCxnSpPr>
            <a:cxnSpLocks noChangeShapeType="1"/>
          </p:cNvCxnSpPr>
          <p:nvPr/>
        </p:nvCxnSpPr>
        <p:spPr bwMode="auto">
          <a:xfrm>
            <a:off x="6143636" y="6357958"/>
            <a:ext cx="193675" cy="15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43" name="AutoShape 51"/>
          <p:cNvCxnSpPr>
            <a:cxnSpLocks noChangeShapeType="1"/>
          </p:cNvCxnSpPr>
          <p:nvPr/>
        </p:nvCxnSpPr>
        <p:spPr bwMode="auto">
          <a:xfrm>
            <a:off x="6143636" y="5786454"/>
            <a:ext cx="193675" cy="15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44" name="AutoShape 52"/>
          <p:cNvCxnSpPr>
            <a:cxnSpLocks noChangeShapeType="1"/>
          </p:cNvCxnSpPr>
          <p:nvPr/>
        </p:nvCxnSpPr>
        <p:spPr bwMode="auto">
          <a:xfrm>
            <a:off x="6143636" y="5357826"/>
            <a:ext cx="193675" cy="15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45" name="AutoShape 53"/>
          <p:cNvCxnSpPr>
            <a:cxnSpLocks noChangeShapeType="1"/>
          </p:cNvCxnSpPr>
          <p:nvPr/>
        </p:nvCxnSpPr>
        <p:spPr bwMode="auto">
          <a:xfrm>
            <a:off x="6000760" y="4429132"/>
            <a:ext cx="122237" cy="15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00298" y="500042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tt-RU" sz="3600" b="1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Бирем №2</a:t>
            </a:r>
            <a:br>
              <a:rPr lang="tt-RU" sz="3600" b="1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1285860"/>
            <a:ext cx="814393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tt-RU" sz="3200" b="1" dirty="0" smtClean="0">
                <a:solidFill>
                  <a:schemeClr val="hlink"/>
                </a:solidFill>
                <a:latin typeface="Times New Roman" pitchFamily="18" charset="0"/>
              </a:rPr>
              <a:t> Бирелгән хәрефләрдән башланган аергычлар өстәп, җөмләне язарга</a:t>
            </a:r>
            <a:r>
              <a:rPr lang="tt-RU" sz="3200" b="1" dirty="0" smtClean="0">
                <a:solidFill>
                  <a:schemeClr val="hlink"/>
                </a:solidFill>
              </a:rPr>
              <a:t/>
            </a:r>
            <a:br>
              <a:rPr lang="tt-RU" sz="3200" b="1" dirty="0" smtClean="0">
                <a:solidFill>
                  <a:schemeClr val="hlink"/>
                </a:solidFill>
              </a:rPr>
            </a:br>
            <a:endParaRPr lang="tt-RU" sz="3200" b="1" dirty="0" smtClean="0"/>
          </a:p>
          <a:p>
            <a:pPr>
              <a:buFont typeface="Arial" pitchFamily="34" charset="0"/>
              <a:buChar char="•"/>
            </a:pPr>
            <a:r>
              <a:rPr lang="tt-RU" sz="3200" b="1" dirty="0" smtClean="0">
                <a:solidFill>
                  <a:schemeClr val="bg1"/>
                </a:solidFill>
              </a:rPr>
              <a:t>А</a:t>
            </a:r>
          </a:p>
          <a:p>
            <a:pPr>
              <a:buFont typeface="Arial" pitchFamily="34" charset="0"/>
              <a:buChar char="•"/>
            </a:pPr>
            <a:r>
              <a:rPr lang="tt-RU" sz="3200" b="1" dirty="0" smtClean="0">
                <a:solidFill>
                  <a:schemeClr val="bg1"/>
                </a:solidFill>
              </a:rPr>
              <a:t>Е</a:t>
            </a:r>
          </a:p>
          <a:p>
            <a:pPr>
              <a:buFont typeface="Arial" pitchFamily="34" charset="0"/>
              <a:buChar char="•"/>
            </a:pPr>
            <a:r>
              <a:rPr lang="tt-RU" sz="3200" b="1" dirty="0" smtClean="0">
                <a:solidFill>
                  <a:schemeClr val="bg1"/>
                </a:solidFill>
              </a:rPr>
              <a:t>Р                       </a:t>
            </a:r>
            <a:r>
              <a:rPr lang="tt-RU" sz="3200" b="1" dirty="0" smtClean="0">
                <a:solidFill>
                  <a:schemeClr val="bg1"/>
                </a:solidFill>
                <a:latin typeface="Times New Roman" pitchFamily="18" charset="0"/>
              </a:rPr>
              <a:t>укытучы безгә белем бирә</a:t>
            </a:r>
            <a:r>
              <a:rPr lang="tt-RU" sz="3200" b="1" dirty="0" smtClean="0">
                <a:solidFill>
                  <a:schemeClr val="bg1"/>
                </a:solidFill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tt-RU" sz="3200" b="1" dirty="0" smtClean="0">
                <a:solidFill>
                  <a:schemeClr val="bg1"/>
                </a:solidFill>
              </a:rPr>
              <a:t>Г</a:t>
            </a:r>
          </a:p>
          <a:p>
            <a:pPr>
              <a:buFont typeface="Arial" pitchFamily="34" charset="0"/>
              <a:buChar char="•"/>
            </a:pPr>
            <a:r>
              <a:rPr lang="tt-RU" sz="3200" b="1" dirty="0" smtClean="0">
                <a:solidFill>
                  <a:schemeClr val="bg1"/>
                </a:solidFill>
              </a:rPr>
              <a:t>Ы</a:t>
            </a:r>
          </a:p>
          <a:p>
            <a:pPr>
              <a:buFont typeface="Arial" pitchFamily="34" charset="0"/>
              <a:buChar char="•"/>
            </a:pPr>
            <a:r>
              <a:rPr lang="tt-RU" sz="3200" b="1" dirty="0" smtClean="0">
                <a:solidFill>
                  <a:schemeClr val="bg1"/>
                </a:solidFill>
              </a:rPr>
              <a:t>Ч</a:t>
            </a:r>
            <a:endParaRPr lang="ru-RU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596" y="1428736"/>
            <a:ext cx="800105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tabLst>
                <a:tab pos="457200" algn="l"/>
              </a:tabLst>
            </a:pPr>
            <a:r>
              <a:rPr lang="tt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Кем ияләрне беренче булып билгеләп чыга?</a:t>
            </a:r>
            <a:endParaRPr lang="ru-RU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Tx/>
              <a:buAutoNum type="arabicPeriod"/>
              <a:tabLst>
                <a:tab pos="457200" algn="l"/>
              </a:tabLst>
            </a:pPr>
            <a:r>
              <a:rPr lang="tt-RU" sz="2800" b="1" dirty="0" smtClean="0">
                <a:solidFill>
                  <a:srgbClr val="0D14A7"/>
                </a:solidFill>
                <a:latin typeface="Times New Roman" pitchFamily="18" charset="0"/>
                <a:cs typeface="Times New Roman" pitchFamily="18" charset="0"/>
              </a:rPr>
              <a:t>Ун- икегә төгәл бүленә.</a:t>
            </a:r>
            <a:endParaRPr lang="ru-RU" sz="2800" b="1" dirty="0" smtClean="0">
              <a:solidFill>
                <a:srgbClr val="0D14A7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Tx/>
              <a:buAutoNum type="arabicPeriod"/>
              <a:tabLst>
                <a:tab pos="457200" algn="l"/>
              </a:tabLst>
            </a:pPr>
            <a:r>
              <a:rPr lang="tt-RU" sz="2800" b="1" dirty="0" smtClean="0">
                <a:solidFill>
                  <a:srgbClr val="0D14A7"/>
                </a:solidFill>
                <a:latin typeface="Times New Roman" pitchFamily="18" charset="0"/>
                <a:cs typeface="Times New Roman" pitchFamily="18" charset="0"/>
              </a:rPr>
              <a:t>Уйлаган килә.</a:t>
            </a:r>
            <a:endParaRPr lang="ru-RU" sz="2800" b="1" dirty="0" smtClean="0">
              <a:solidFill>
                <a:srgbClr val="0D14A7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Tx/>
              <a:buAutoNum type="arabicPeriod"/>
              <a:tabLst>
                <a:tab pos="457200" algn="l"/>
              </a:tabLst>
            </a:pPr>
            <a:r>
              <a:rPr lang="tt-RU" sz="2800" b="1" dirty="0" smtClean="0">
                <a:solidFill>
                  <a:srgbClr val="0D14A7"/>
                </a:solidFill>
                <a:latin typeface="Times New Roman" pitchFamily="18" charset="0"/>
                <a:cs typeface="Times New Roman" pitchFamily="18" charset="0"/>
              </a:rPr>
              <a:t>Кызыл сиңа килешә</a:t>
            </a:r>
            <a:endParaRPr lang="ru-RU" sz="2800" b="1" dirty="0" smtClean="0">
              <a:solidFill>
                <a:srgbClr val="0D14A7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Tx/>
              <a:buAutoNum type="arabicPeriod"/>
              <a:tabLst>
                <a:tab pos="457200" algn="l"/>
              </a:tabLst>
            </a:pPr>
            <a:r>
              <a:rPr lang="tt-RU" sz="2800" b="1" dirty="0" smtClean="0">
                <a:solidFill>
                  <a:srgbClr val="0D14A7"/>
                </a:solidFill>
                <a:latin typeface="Times New Roman" pitchFamily="18" charset="0"/>
                <a:cs typeface="Times New Roman" pitchFamily="18" charset="0"/>
              </a:rPr>
              <a:t>Йоклаучылар уяндылар.                </a:t>
            </a:r>
            <a:endParaRPr lang="ru-RU" sz="2800" b="1" dirty="0" smtClean="0">
              <a:solidFill>
                <a:srgbClr val="0D14A7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Tx/>
              <a:buAutoNum type="arabicPeriod"/>
              <a:tabLst>
                <a:tab pos="457200" algn="l"/>
              </a:tabLst>
            </a:pPr>
            <a:r>
              <a:rPr lang="tt-RU" sz="2800" b="1" dirty="0" smtClean="0">
                <a:solidFill>
                  <a:srgbClr val="0D14A7"/>
                </a:solidFill>
                <a:latin typeface="Times New Roman" pitchFamily="18" charset="0"/>
                <a:cs typeface="Times New Roman" pitchFamily="18" charset="0"/>
              </a:rPr>
              <a:t>Азмыни дөньяда халыкка, җәмгыятькә файдалы яхшы һөнәрләр!</a:t>
            </a:r>
            <a:endParaRPr lang="ru-RU" sz="2800" b="1" dirty="0" smtClean="0">
              <a:solidFill>
                <a:srgbClr val="0D14A7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Tx/>
              <a:buAutoNum type="arabicPeriod"/>
              <a:tabLst>
                <a:tab pos="457200" algn="l"/>
              </a:tabLst>
            </a:pPr>
            <a:r>
              <a:rPr lang="tt-RU" sz="2800" b="1" dirty="0" smtClean="0">
                <a:solidFill>
                  <a:srgbClr val="0D14A7"/>
                </a:solidFill>
                <a:latin typeface="Times New Roman" pitchFamily="18" charset="0"/>
                <a:cs typeface="Times New Roman" pitchFamily="18" charset="0"/>
              </a:rPr>
              <a:t>...Ул адымнар минем күңелемне кытыклыйлар, ашкындыралар</a:t>
            </a:r>
            <a:endParaRPr lang="tt-RU" sz="2800" b="1" dirty="0">
              <a:solidFill>
                <a:srgbClr val="0D14A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85918" y="500042"/>
            <a:ext cx="5072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1124AF"/>
                </a:solidFill>
                <a:latin typeface="Times New Roman" pitchFamily="18" charset="0"/>
                <a:cs typeface="Times New Roman" pitchFamily="18" charset="0"/>
              </a:rPr>
              <a:t>Карточка №1</a:t>
            </a:r>
            <a:endParaRPr lang="ru-RU" sz="3200" b="1" dirty="0">
              <a:solidFill>
                <a:srgbClr val="1124A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0034" y="500042"/>
            <a:ext cx="8001056" cy="22145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/>
            <a:r>
              <a:rPr lang="tt-RU" b="1" dirty="0" smtClean="0"/>
              <a:t>Карточка № 2            1 вариант</a:t>
            </a:r>
          </a:p>
          <a:p>
            <a:pPr marL="342900" indent="-342900" algn="ctr"/>
            <a:r>
              <a:rPr lang="tt-RU" b="1" dirty="0" smtClean="0">
                <a:solidFill>
                  <a:schemeClr val="hlink"/>
                </a:solidFill>
              </a:rPr>
              <a:t>Җыйнак җөмләләргә иярчен кисәкләр өстәп җәенке җөмлә ясагыз</a:t>
            </a:r>
            <a:endParaRPr lang="tt-RU" dirty="0" smtClean="0">
              <a:solidFill>
                <a:schemeClr val="hlink"/>
              </a:solidFill>
            </a:endParaRPr>
          </a:p>
          <a:p>
            <a:pPr marL="342900" indent="-342900" algn="ctr"/>
            <a:r>
              <a:rPr lang="tt-RU" dirty="0" smtClean="0"/>
              <a:t>Сабан туе якынлаша.</a:t>
            </a:r>
          </a:p>
          <a:p>
            <a:pPr marL="342900" indent="-342900" algn="ctr"/>
            <a:r>
              <a:rPr lang="tt-RU" dirty="0" smtClean="0"/>
              <a:t>Ана көтә.</a:t>
            </a:r>
          </a:p>
          <a:p>
            <a:pPr marL="342900" indent="-342900" algn="ctr"/>
            <a:r>
              <a:rPr lang="tt-RU" dirty="0" smtClean="0"/>
              <a:t>Урман шаулый.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3643314"/>
            <a:ext cx="8001056" cy="23574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/>
            <a:r>
              <a:rPr lang="tt-RU" b="1" dirty="0" smtClean="0"/>
              <a:t>Карточка № 2            2 вариант</a:t>
            </a:r>
          </a:p>
          <a:p>
            <a:pPr marL="342900" indent="-342900" algn="ctr"/>
            <a:r>
              <a:rPr lang="tt-RU" b="1" dirty="0" smtClean="0">
                <a:solidFill>
                  <a:schemeClr val="hlink"/>
                </a:solidFill>
              </a:rPr>
              <a:t>Җыйнак җөмләләргә иярчен кисәкләр өстәп җәенке җөмлә ясагыз</a:t>
            </a:r>
            <a:endParaRPr lang="tt-RU" dirty="0" smtClean="0">
              <a:solidFill>
                <a:schemeClr val="hlink"/>
              </a:solidFill>
            </a:endParaRPr>
          </a:p>
          <a:p>
            <a:pPr marL="342900" indent="-342900" algn="ctr"/>
            <a:r>
              <a:rPr lang="tt-RU" dirty="0" smtClean="0"/>
              <a:t>Үләннәр яшелләнгән</a:t>
            </a:r>
          </a:p>
          <a:p>
            <a:pPr marL="342900" indent="-342900" algn="ctr"/>
            <a:r>
              <a:rPr lang="tt-RU" dirty="0" smtClean="0"/>
              <a:t>Китап зур</a:t>
            </a:r>
          </a:p>
          <a:p>
            <a:pPr marL="342900" indent="-342900" algn="ctr"/>
            <a:r>
              <a:rPr lang="tt-RU" dirty="0" smtClean="0"/>
              <a:t>Авыл урнашкан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596" y="714356"/>
            <a:ext cx="8143932" cy="22145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/>
            <a:r>
              <a:rPr lang="tt-RU" b="1" dirty="0" smtClean="0"/>
              <a:t>Карточка №3              1 вариант</a:t>
            </a:r>
          </a:p>
          <a:p>
            <a:pPr marL="342900" indent="-342900" algn="ctr"/>
            <a:r>
              <a:rPr lang="tt-RU" b="1" dirty="0" smtClean="0">
                <a:solidFill>
                  <a:schemeClr val="hlink"/>
                </a:solidFill>
              </a:rPr>
              <a:t>Исем белән белдерелгән ияләргә һәм хәбәрләргә аергычлар</a:t>
            </a:r>
          </a:p>
          <a:p>
            <a:pPr marL="342900" indent="-342900" algn="ctr"/>
            <a:r>
              <a:rPr lang="tt-RU" b="1" dirty="0" smtClean="0">
                <a:solidFill>
                  <a:schemeClr val="hlink"/>
                </a:solidFill>
              </a:rPr>
              <a:t> өстәп языгыз</a:t>
            </a:r>
            <a:r>
              <a:rPr lang="tt-RU" b="1" dirty="0" smtClean="0"/>
              <a:t>.</a:t>
            </a:r>
            <a:endParaRPr lang="tt-RU" dirty="0" smtClean="0"/>
          </a:p>
          <a:p>
            <a:pPr marL="342900" indent="-342900" algn="ctr"/>
            <a:r>
              <a:rPr lang="tt-RU" dirty="0" smtClean="0"/>
              <a:t>Кәгаз</a:t>
            </a:r>
            <a:r>
              <a:rPr lang="ru-RU" dirty="0" err="1" smtClean="0"/>
              <a:t>ь</a:t>
            </a:r>
            <a:r>
              <a:rPr lang="tt-RU" dirty="0" smtClean="0"/>
              <a:t> ертылган</a:t>
            </a:r>
          </a:p>
          <a:p>
            <a:pPr marL="342900" indent="-342900" algn="ctr"/>
            <a:r>
              <a:rPr lang="tt-RU" dirty="0" smtClean="0"/>
              <a:t>Әтисе- шофер</a:t>
            </a:r>
          </a:p>
          <a:p>
            <a:pPr marL="342900" indent="-342900" algn="ctr"/>
            <a:r>
              <a:rPr lang="tt-RU" dirty="0" smtClean="0"/>
              <a:t>Агачлар ям</a:t>
            </a:r>
            <a:r>
              <a:rPr lang="ru-RU" dirty="0" err="1" smtClean="0"/>
              <a:t>ь</a:t>
            </a:r>
            <a:r>
              <a:rPr lang="ru-RU" dirty="0" smtClean="0"/>
              <a:t>-</a:t>
            </a:r>
            <a:r>
              <a:rPr lang="tt-RU" dirty="0" smtClean="0"/>
              <a:t> яшел.</a:t>
            </a:r>
          </a:p>
          <a:p>
            <a:pPr marL="342900" indent="-342900" algn="ctr"/>
            <a:r>
              <a:rPr lang="tt-RU" dirty="0" smtClean="0"/>
              <a:t>Тау биек.</a:t>
            </a:r>
          </a:p>
          <a:p>
            <a:pPr marL="342900" indent="-342900" algn="ctr"/>
            <a:r>
              <a:rPr lang="tt-RU" dirty="0" smtClean="0"/>
              <a:t>Яңгырлар явып үтте.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3500438"/>
            <a:ext cx="8143932" cy="26432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/>
            <a:r>
              <a:rPr lang="tt-RU" dirty="0" smtClean="0"/>
              <a:t> </a:t>
            </a:r>
            <a:r>
              <a:rPr lang="tt-RU" b="1" dirty="0" smtClean="0"/>
              <a:t>Карточка №3              2 вариант</a:t>
            </a:r>
          </a:p>
          <a:p>
            <a:pPr marL="342900" indent="-342900" algn="ctr"/>
            <a:r>
              <a:rPr lang="tt-RU" b="1" dirty="0" smtClean="0">
                <a:solidFill>
                  <a:schemeClr val="hlink"/>
                </a:solidFill>
              </a:rPr>
              <a:t>Исем белән белдерелгән ияләргә һәм хәбәрләргә аергычлар</a:t>
            </a:r>
          </a:p>
          <a:p>
            <a:pPr marL="342900" indent="-342900" algn="ctr"/>
            <a:r>
              <a:rPr lang="tt-RU" b="1" dirty="0" smtClean="0">
                <a:solidFill>
                  <a:schemeClr val="hlink"/>
                </a:solidFill>
              </a:rPr>
              <a:t> өстәп языгыз.</a:t>
            </a:r>
            <a:endParaRPr lang="tt-RU" dirty="0" smtClean="0">
              <a:solidFill>
                <a:schemeClr val="hlink"/>
              </a:solidFill>
            </a:endParaRPr>
          </a:p>
          <a:p>
            <a:pPr marL="342900" indent="-342900" algn="ctr"/>
            <a:r>
              <a:rPr lang="tt-RU" dirty="0" smtClean="0"/>
              <a:t>Шомырт чәчәк ата</a:t>
            </a:r>
          </a:p>
          <a:p>
            <a:pPr marL="342900" indent="-342900" algn="ctr"/>
            <a:r>
              <a:rPr lang="tt-RU" dirty="0" smtClean="0"/>
              <a:t>Алма үзебезнеке.</a:t>
            </a:r>
          </a:p>
          <a:p>
            <a:pPr marL="342900" indent="-342900" algn="ctr"/>
            <a:r>
              <a:rPr lang="tt-RU" dirty="0" smtClean="0"/>
              <a:t>Хат әнисенә</a:t>
            </a:r>
          </a:p>
          <a:p>
            <a:pPr marL="342900" indent="-342900" algn="ctr"/>
            <a:r>
              <a:rPr lang="tt-RU" dirty="0" smtClean="0"/>
              <a:t>Дулкыннар сөйли</a:t>
            </a:r>
          </a:p>
          <a:p>
            <a:pPr marL="342900" indent="-342900" algn="ctr"/>
            <a:r>
              <a:rPr lang="tt-RU" dirty="0" smtClean="0"/>
              <a:t>Улы төзүче.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353</Words>
  <PresentationFormat>Экран (4:3)</PresentationFormat>
  <Paragraphs>75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Өй эше: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Раиль</dc:creator>
  <cp:lastModifiedBy>Раиль</cp:lastModifiedBy>
  <cp:revision>26</cp:revision>
  <dcterms:created xsi:type="dcterms:W3CDTF">2013-03-06T05:45:46Z</dcterms:created>
  <dcterms:modified xsi:type="dcterms:W3CDTF">2013-03-06T12:50:52Z</dcterms:modified>
</cp:coreProperties>
</file>