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1A7FA-9BD8-4AE7-B63C-765BC24F0E08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B00D-90D8-47CC-874B-D69B4FACE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2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076732" cy="213280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Родительское собрание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 класс</a:t>
            </a:r>
            <a:endParaRPr lang="ru-R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Учебник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Изображение 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500" y="1600200"/>
            <a:ext cx="349247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И.Л.Бим</a:t>
            </a:r>
            <a:r>
              <a:rPr lang="ru-RU" dirty="0" smtClean="0"/>
              <a:t>, Л.И.Рыжова</a:t>
            </a:r>
          </a:p>
          <a:p>
            <a:pPr algn="just">
              <a:buNone/>
            </a:pPr>
            <a:r>
              <a:rPr lang="ru-RU" dirty="0" smtClean="0"/>
              <a:t>«Первые шаги», учебник для 2 класса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2 части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Рабочая тетрадь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Изображение 1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2497"/>
            <a:ext cx="3521075" cy="44813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И.Л.Бим</a:t>
            </a:r>
            <a:r>
              <a:rPr lang="ru-RU" dirty="0" smtClean="0"/>
              <a:t>, Л.И.Рыжова</a:t>
            </a:r>
          </a:p>
          <a:p>
            <a:pPr>
              <a:buNone/>
            </a:pPr>
            <a:r>
              <a:rPr lang="ru-RU" dirty="0" smtClean="0"/>
              <a:t>Рабочая тетрадь в 2-х частях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Почему стоит изучать немецкий язык?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Что бы Вы ни планировали на будущее, со знаниями немецкого языка возможности могут расширяться до бесконечности.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Изучать немецкий язык означает овладевать способностями, которые смогут улучшить профессиональный и личный уровень жизни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Где необходим немецкий язык?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Бизнес, карьера (деловая жизнь)</a:t>
            </a:r>
          </a:p>
          <a:p>
            <a:r>
              <a:rPr lang="ru-RU" sz="3200" b="1" dirty="0" smtClean="0"/>
              <a:t>Туризм и гостиничный бизнес</a:t>
            </a:r>
          </a:p>
          <a:p>
            <a:r>
              <a:rPr lang="ru-RU" sz="3200" b="1" dirty="0" smtClean="0"/>
              <a:t>Наука и научные исследования</a:t>
            </a:r>
          </a:p>
          <a:p>
            <a:r>
              <a:rPr lang="ru-RU" sz="3200" b="1" dirty="0" smtClean="0"/>
              <a:t>Коммуникация</a:t>
            </a:r>
          </a:p>
          <a:p>
            <a:r>
              <a:rPr lang="ru-RU" sz="3200" b="1" dirty="0" smtClean="0"/>
              <a:t>Культурное взаимопонимание</a:t>
            </a:r>
          </a:p>
          <a:p>
            <a:r>
              <a:rPr lang="ru-RU" sz="3200" b="1" dirty="0" smtClean="0"/>
              <a:t>Путешествия</a:t>
            </a:r>
          </a:p>
          <a:p>
            <a:r>
              <a:rPr lang="ru-RU" sz="3200" b="1" dirty="0" smtClean="0"/>
              <a:t>Обучение и работа в Германии</a:t>
            </a:r>
          </a:p>
          <a:p>
            <a:r>
              <a:rPr lang="ru-RU" sz="3200" b="1" dirty="0" smtClean="0"/>
              <a:t>Литература, музыка, искусство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Коммуникация</a:t>
            </a:r>
            <a:endParaRPr lang="ru-RU" dirty="0">
              <a:solidFill>
                <a:schemeClr val="tx2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Развитие на сегодняшний день </a:t>
            </a:r>
            <a:r>
              <a:rPr lang="ru-RU" b="1" dirty="0" err="1" smtClean="0"/>
              <a:t>медийных</a:t>
            </a:r>
            <a:r>
              <a:rPr lang="ru-RU" b="1" dirty="0" smtClean="0"/>
              <a:t>, информационных и коммуникационных технологий делают </a:t>
            </a:r>
            <a:r>
              <a:rPr lang="ru-RU" b="1" dirty="0" err="1" smtClean="0"/>
              <a:t>мультилингвальную</a:t>
            </a:r>
            <a:r>
              <a:rPr lang="ru-RU" b="1" dirty="0" smtClean="0"/>
              <a:t> коммуникацию востребованной.</a:t>
            </a:r>
          </a:p>
          <a:p>
            <a:r>
              <a:rPr lang="ru-RU" b="1" dirty="0" smtClean="0"/>
              <a:t> Целый ряд важнейших web-сайтов предоставляет информацию на немецком языке. (</a:t>
            </a:r>
            <a:r>
              <a:rPr lang="ru-RU" i="1" dirty="0" smtClean="0">
                <a:solidFill>
                  <a:srgbClr val="FF0000"/>
                </a:solidFill>
              </a:rPr>
              <a:t>Сегодня немецкий язык занимает 2-е место в Интернете</a:t>
            </a:r>
            <a:r>
              <a:rPr lang="ru-RU" dirty="0" smtClean="0"/>
              <a:t>)</a:t>
            </a:r>
            <a:endParaRPr lang="ru-RU" b="1" dirty="0" smtClean="0"/>
          </a:p>
          <a:p>
            <a:r>
              <a:rPr lang="ru-RU" b="1" dirty="0" smtClean="0"/>
              <a:t>Каждая десятая книга издается на немецком. Знания немецкого языка открывают широкий доступ к различной информации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Путешествия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Знания немецкого позволяют расширить список стран, которые можно посетить и тем самым обогатить свои путевые заметки не только о </a:t>
            </a:r>
            <a:r>
              <a:rPr lang="ru-RU" b="1" dirty="0" err="1" smtClean="0"/>
              <a:t>немецкоговорящих</a:t>
            </a:r>
            <a:r>
              <a:rPr lang="ru-RU" b="1" dirty="0" smtClean="0"/>
              <a:t> странах, но и других странах Европы.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Обучение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ru-RU" b="1" dirty="0" smtClean="0"/>
              <a:t>Германия предлагает большое количество стипендий для обучения в различных вузах страны.</a:t>
            </a:r>
          </a:p>
          <a:p>
            <a:r>
              <a:rPr lang="ru-RU" b="1" dirty="0" smtClean="0"/>
              <a:t> Для молодых людей из-за рубежа предусмотрены специальные туристические визы с разрешением на работу</a:t>
            </a:r>
          </a:p>
          <a:p>
            <a:r>
              <a:rPr lang="ru-RU" b="1" dirty="0" smtClean="0"/>
              <a:t>Программы обмена: между Германией и многими странами мира, в том числе и с Российской Федерацией, заключены соглашения по школьным и студенческим обменам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Немецкий язык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 smtClean="0"/>
              <a:t>Один из основных языков мира и самый распространенный язык в Европейском Союзе</a:t>
            </a:r>
          </a:p>
          <a:p>
            <a:r>
              <a:rPr lang="ru-RU" sz="4000" b="1" dirty="0" smtClean="0"/>
              <a:t>Является официальным языком Германии, Австрии, Бельгии, Швейцарии и Люксембурга, на нем говорят в Канаде, США, Российской Федерации и некоторых странах Южной Америки.</a:t>
            </a:r>
          </a:p>
          <a:p>
            <a:r>
              <a:rPr lang="ru-RU" sz="4000" b="1" dirty="0" smtClean="0"/>
              <a:t>20 миллионов человек изучают немецкий язык как иностранный</a:t>
            </a:r>
          </a:p>
          <a:p>
            <a:r>
              <a:rPr lang="ru-RU" sz="4000" b="1" dirty="0" smtClean="0"/>
              <a:t>Общее число говорящих на немецком языке во всем мире около 100 миллионов человек</a:t>
            </a:r>
          </a:p>
          <a:p>
            <a:r>
              <a:rPr lang="ru-RU" sz="4000" b="1" dirty="0" smtClean="0"/>
              <a:t> Самый большой процент людей, изучающих немецкий, приходится на Россию (примерно 4,7 миллиона человек – возможно, это связано и с тем, что на территории РФ проживет около 600 тыс. российских немцев, для которых немецкий язык является вторым, а для некоторых первым родным языком).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07" name="Содержимое 3" descr="PICT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7974013" cy="6337300"/>
          </a:xfrm>
        </p:spPr>
      </p:pic>
      <p:sp>
        <p:nvSpPr>
          <p:cNvPr id="4" name="Прямоугольная выноска 3"/>
          <p:cNvSpPr/>
          <p:nvPr/>
        </p:nvSpPr>
        <p:spPr>
          <a:xfrm>
            <a:off x="4140200" y="404813"/>
            <a:ext cx="3671888" cy="111601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Deutsch? </a:t>
            </a:r>
            <a:r>
              <a:rPr lang="en-US" dirty="0" err="1">
                <a:solidFill>
                  <a:srgbClr val="FF0000"/>
                </a:solidFill>
              </a:rPr>
              <a:t>Warum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nicht</a:t>
            </a:r>
            <a:r>
              <a:rPr lang="en-US" dirty="0">
                <a:solidFill>
                  <a:srgbClr val="FF0000"/>
                </a:solidFill>
              </a:rPr>
              <a:t>? Das </a:t>
            </a:r>
            <a:r>
              <a:rPr lang="en-US" dirty="0" err="1">
                <a:solidFill>
                  <a:srgbClr val="FF0000"/>
                </a:solidFill>
              </a:rPr>
              <a:t>ist</a:t>
            </a:r>
            <a:r>
              <a:rPr lang="en-US" dirty="0">
                <a:solidFill>
                  <a:srgbClr val="FF0000"/>
                </a:solidFill>
              </a:rPr>
              <a:t> toll! </a:t>
            </a:r>
            <a:r>
              <a:rPr lang="en-US" dirty="0" err="1">
                <a:solidFill>
                  <a:srgbClr val="FF0000"/>
                </a:solidFill>
              </a:rPr>
              <a:t>Klasse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7920880" cy="594066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221</TotalTime>
  <Words>364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Родительское собрание</vt:lpstr>
      <vt:lpstr>Почему стоит изучать немецкий язык?</vt:lpstr>
      <vt:lpstr>Где необходим немецкий язык?</vt:lpstr>
      <vt:lpstr>Коммуникация</vt:lpstr>
      <vt:lpstr>Путешествия</vt:lpstr>
      <vt:lpstr>Обучение</vt:lpstr>
      <vt:lpstr>Немецкий язык</vt:lpstr>
      <vt:lpstr>Презентация PowerPoint</vt:lpstr>
      <vt:lpstr>Презентация PowerPoint</vt:lpstr>
      <vt:lpstr>Учебник</vt:lpstr>
      <vt:lpstr>Рабочая тетрадь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cp:lastModifiedBy>Белоусова</cp:lastModifiedBy>
  <cp:revision>24</cp:revision>
  <dcterms:modified xsi:type="dcterms:W3CDTF">2013-02-06T10:53:27Z</dcterms:modified>
</cp:coreProperties>
</file>