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737350" cy="98694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58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BD43D-98E9-4BC4-A1C3-026B989A3585}" type="datetimeFigureOut">
              <a:rPr lang="ru-RU"/>
              <a:pPr>
                <a:defRPr/>
              </a:pPr>
              <a:t>08.11.2014</a:t>
            </a:fld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B2897359-DE46-41E8-AB23-D11A4966FE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A1D52-5898-415C-9EFE-5CFAAD7DA492}" type="datetimeFigureOut">
              <a:rPr lang="ru-RU"/>
              <a:pPr>
                <a:defRPr/>
              </a:pPr>
              <a:t>08.11.2014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2D1EA-D7AA-4C1B-8766-91C621CDE5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B7EC4-D20E-4E8E-83FB-EDF4DC9E01D0}" type="datetimeFigureOut">
              <a:rPr lang="ru-RU"/>
              <a:pPr>
                <a:defRPr/>
              </a:pPr>
              <a:t>08.11.2014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029D0-B323-4808-A099-3EBE079F85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618C7-BFAF-4A8E-A8FF-028A43ABB01F}" type="datetimeFigureOut">
              <a:rPr lang="ru-RU"/>
              <a:pPr>
                <a:defRPr/>
              </a:pPr>
              <a:t>08.11.2014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EDC99-046C-4EFB-8121-D21B02F8C9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1A9D7-D7C0-40DA-8911-18B107A594EB}" type="datetimeFigureOut">
              <a:rPr lang="ru-RU"/>
              <a:pPr>
                <a:defRPr/>
              </a:pPr>
              <a:t>08.11.2014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CBBEE-2DC9-4214-8ADB-212BFC5035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2BE42-74C2-4AD2-BF51-617DBDB69951}" type="datetimeFigureOut">
              <a:rPr lang="ru-RU"/>
              <a:pPr>
                <a:defRPr/>
              </a:pPr>
              <a:t>08.11.2014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EBE03-E644-4371-B866-133F975ACA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53DDB-47A6-4DBE-B2AA-546C21DB8FEA}" type="datetimeFigureOut">
              <a:rPr lang="ru-RU"/>
              <a:pPr>
                <a:defRPr/>
              </a:pPr>
              <a:t>08.11.2014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9EE97-46C7-4CFD-A730-3FE159605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F22F8-F7EE-4783-95AB-5D99523A76C8}" type="datetimeFigureOut">
              <a:rPr lang="ru-RU"/>
              <a:pPr>
                <a:defRPr/>
              </a:pPr>
              <a:t>08.11.2014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736AF-A010-4652-80E5-CC20165418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4C42F-FF3A-4F40-A723-9306C25EA10F}" type="datetimeFigureOut">
              <a:rPr lang="ru-RU"/>
              <a:pPr>
                <a:defRPr/>
              </a:pPr>
              <a:t>08.11.2014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060B8-262B-4A55-AB76-C837CEF925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32517-7923-4E6C-85CF-EED98684D5E2}" type="datetimeFigureOut">
              <a:rPr lang="ru-RU"/>
              <a:pPr>
                <a:defRPr/>
              </a:pPr>
              <a:t>08.11.2014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975C3-2C00-484E-B882-468757058F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5C4D6-D56C-4411-B741-73F7B43F3BB3}" type="datetimeFigureOut">
              <a:rPr lang="ru-RU"/>
              <a:pPr>
                <a:defRPr/>
              </a:pPr>
              <a:t>08.11.2014</a:t>
            </a:fld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87F7B-84D6-4C73-95CC-D4A0899453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402B7B30-B570-4510-9F38-2BD52AD0D780}" type="datetimeFigureOut">
              <a:rPr lang="ru-RU"/>
              <a:pPr>
                <a:defRPr/>
              </a:pPr>
              <a:t>08.11.2014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9718B1F9-508D-44D9-A2B6-A8F2953FA0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3" r:id="rId2"/>
    <p:sldLayoutId id="2147483745" r:id="rId3"/>
    <p:sldLayoutId id="2147483742" r:id="rId4"/>
    <p:sldLayoutId id="2147483741" r:id="rId5"/>
    <p:sldLayoutId id="2147483740" r:id="rId6"/>
    <p:sldLayoutId id="2147483746" r:id="rId7"/>
    <p:sldLayoutId id="2147483747" r:id="rId8"/>
    <p:sldLayoutId id="2147483748" r:id="rId9"/>
    <p:sldLayoutId id="2147483739" r:id="rId10"/>
    <p:sldLayoutId id="21474837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188" y="3429000"/>
            <a:ext cx="6553200" cy="93662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Учитель русского языка и литературы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 smtClean="0">
                <a:solidFill>
                  <a:schemeClr val="tx1"/>
                </a:solidFill>
              </a:rPr>
              <a:t>Мбу</a:t>
            </a:r>
            <a:r>
              <a:rPr lang="ru-RU" dirty="0" smtClean="0">
                <a:solidFill>
                  <a:schemeClr val="tx1"/>
                </a:solidFill>
              </a:rPr>
              <a:t> лицея №6    </a:t>
            </a:r>
            <a:r>
              <a:rPr lang="ru-RU" dirty="0" err="1" smtClean="0">
                <a:solidFill>
                  <a:schemeClr val="tx1"/>
                </a:solidFill>
              </a:rPr>
              <a:t>Мицук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е.ю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750" y="981075"/>
            <a:ext cx="6629400" cy="1219200"/>
          </a:xfrm>
        </p:spPr>
        <p:txBody>
          <a:bodyPr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/>
              <a:t>Урок русского </a:t>
            </a:r>
            <a:r>
              <a:rPr lang="ru-RU" sz="2400" dirty="0" smtClean="0"/>
              <a:t>языка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Тема: Решение лингвистических задач повышенной трудности, аналогичных тестовым заданиям типа В2 «Словосочетания</a:t>
            </a:r>
            <a:r>
              <a:rPr lang="ru-RU" sz="2400" dirty="0" smtClean="0"/>
              <a:t>»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cap="none" smtClean="0"/>
              <a:t>Ответы</a:t>
            </a:r>
          </a:p>
        </p:txBody>
      </p:sp>
      <p:sp>
        <p:nvSpPr>
          <p:cNvPr id="2253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1. Откула появился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2. Этот всадник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3. Управление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4. Издалека казался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5. Куда спешил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6. Согласование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7. (о) каких бедах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8. Управление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9. Стремительно помчался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10. Управление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 bwMode="auto">
          <a:xfrm>
            <a:off x="395288" y="0"/>
            <a:ext cx="8261350" cy="10398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cap="none" smtClean="0"/>
              <a:t>Тренировочные упражнения</a:t>
            </a:r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>
          <a:xfrm>
            <a:off x="179388" y="765175"/>
            <a:ext cx="8785225" cy="41576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1200" smtClean="0"/>
              <a:t>1. Замените словосочетание ПРОЙДЯ БЕЗ ШУМА, построенное на основе управления, синонимичным словосочетанием со связью ПРИМЫКАНИЕ.</a:t>
            </a:r>
          </a:p>
          <a:p>
            <a:pPr eaLnBrk="1" hangingPunct="1">
              <a:buFont typeface="Arial" charset="0"/>
              <a:buNone/>
            </a:pPr>
            <a:r>
              <a:rPr lang="ru-RU" sz="1200" smtClean="0"/>
              <a:t>2. Замените словосочетание БАНКА ИЗ-ПОД КОНСЕРВОВ, построенное на основе управления, синонимичным словосочетанием со связью СОГЛАСОВАНИЕ.</a:t>
            </a:r>
          </a:p>
          <a:p>
            <a:pPr eaLnBrk="1" hangingPunct="1">
              <a:buFont typeface="Arial" charset="0"/>
              <a:buNone/>
            </a:pPr>
            <a:r>
              <a:rPr lang="ru-RU" sz="1200" smtClean="0"/>
              <a:t>3. Замените словосочетание ВВЕДЕННАЯ ВРЕМЕННО, построенное на основе примыкания, синонимичным словосочетанием со связью УПРАВЛЕНИЕ.</a:t>
            </a:r>
          </a:p>
          <a:p>
            <a:pPr eaLnBrk="1" hangingPunct="1">
              <a:buFont typeface="Arial" charset="0"/>
              <a:buNone/>
            </a:pPr>
            <a:r>
              <a:rPr lang="ru-RU" sz="1200" smtClean="0"/>
              <a:t>4. Замените словосочетание ТОВАРИЩ ПО ШКОЛЕ, построенное на основе управления, синонимичным словосочетанием со связью СОГЛАСОВАНИЕ.</a:t>
            </a:r>
          </a:p>
          <a:p>
            <a:pPr eaLnBrk="1" hangingPunct="1">
              <a:buFont typeface="Arial" charset="0"/>
              <a:buNone/>
            </a:pPr>
            <a:r>
              <a:rPr lang="ru-RU" sz="1200" smtClean="0"/>
              <a:t>5. Замените словосочетание ВНЕОЧЕРЕДНОЙ ЗАКАЗ, построенное на основе согласования, синонимичным словосочетанием со связью УПРАВЛЕНИЕ.</a:t>
            </a:r>
          </a:p>
          <a:p>
            <a:pPr eaLnBrk="1" hangingPunct="1">
              <a:buFont typeface="Arial" charset="0"/>
              <a:buNone/>
            </a:pPr>
            <a:r>
              <a:rPr lang="ru-RU" sz="1200" smtClean="0"/>
              <a:t>6. Замените словосочетание КРИКНУВ РАДОСТНО, построенное на основе примыкания, синонимичным словосочетанием со связью УПРАВЛЕНИЕ.</a:t>
            </a:r>
          </a:p>
          <a:p>
            <a:pPr eaLnBrk="1" hangingPunct="1">
              <a:buFont typeface="Arial" charset="0"/>
              <a:buNone/>
            </a:pPr>
            <a:r>
              <a:rPr lang="ru-RU" sz="1200" smtClean="0"/>
              <a:t>7. Замените словосочетание РОЩИ ПОД МОСКВОЙ, построенное на основе управления, синонимичным словосочетанием со связью СОГЛАСОВАНИЕ.</a:t>
            </a:r>
          </a:p>
          <a:p>
            <a:pPr eaLnBrk="1" hangingPunct="1">
              <a:buFont typeface="Arial" charset="0"/>
              <a:buNone/>
            </a:pPr>
            <a:r>
              <a:rPr lang="ru-RU" sz="1200" smtClean="0"/>
              <a:t>8. Замените словосочетание ПРИШЕЛ ПОЗДНО, построенное на основе примыкания, синонимичным словосочетанием со связью УПРАВЛЕНИЕ.</a:t>
            </a:r>
          </a:p>
          <a:p>
            <a:pPr eaLnBrk="1" hangingPunct="1">
              <a:buFont typeface="Arial" charset="0"/>
              <a:buNone/>
            </a:pPr>
            <a:r>
              <a:rPr lang="ru-RU" sz="1200" smtClean="0"/>
              <a:t>9. Замените словосочетание ОБЕДЕННЫЙ ПЕРЕРЫВ, построенное на основе согласования, синонимичным словосочетанием со связью УПРАВЛЕНИЕ.</a:t>
            </a:r>
          </a:p>
          <a:p>
            <a:pPr eaLnBrk="1" hangingPunct="1">
              <a:buFont typeface="Arial" charset="0"/>
              <a:buNone/>
            </a:pPr>
            <a:r>
              <a:rPr lang="ru-RU" sz="1200" smtClean="0"/>
              <a:t>10. Замените словосочетание ПРЕОДОЛЕВШИЙ С ЛЕГКОСТЬЮ, построенное на основе управления, синонимичным словосочетанием со связью ПРИМЫКАНИЕ.</a:t>
            </a:r>
          </a:p>
          <a:p>
            <a:pPr eaLnBrk="1" hangingPunct="1">
              <a:buFont typeface="Arial" charset="0"/>
              <a:buNone/>
            </a:pPr>
            <a:r>
              <a:rPr lang="ru-RU" sz="1200" smtClean="0"/>
              <a:t>11. Замените словосочетание ПРИВЫК МОЛЧАТЬ, построенное на основе примыкания, синонимичным словосочетанием со связью УПРАВЛЕНИЕ.</a:t>
            </a:r>
          </a:p>
          <a:p>
            <a:pPr eaLnBrk="1" hangingPunct="1">
              <a:buFont typeface="Arial" charset="0"/>
              <a:buNone/>
            </a:pPr>
            <a:r>
              <a:rPr lang="ru-RU" sz="1200" smtClean="0"/>
              <a:t>12. Замените словосочетание УЧЕНИК С КРУГЛЫМ ЛИЦОМ, построенное на основе управления, синонимичным словосочетанием со связью СОГЛАСОВАНИЕ.</a:t>
            </a:r>
          </a:p>
          <a:p>
            <a:pPr eaLnBrk="1" hangingPunct="1">
              <a:buFont typeface="Arial" charset="0"/>
              <a:buNone/>
            </a:pPr>
            <a:r>
              <a:rPr lang="ru-RU" sz="1200" smtClean="0"/>
              <a:t>13. Замените словосочетание ГОТОВ К БЕГУ, построенное на основе управления, синонимичным словосочетанием со связью ПРИМЫКАНИЕ.</a:t>
            </a:r>
          </a:p>
          <a:p>
            <a:pPr eaLnBrk="1" hangingPunct="1">
              <a:buFont typeface="Arial" charset="0"/>
              <a:buNone/>
            </a:pPr>
            <a:r>
              <a:rPr lang="ru-RU" sz="1200" smtClean="0"/>
              <a:t>14. Замените словосочетание БИЛЕТ В ТЕАТР, построенное на основе управления, синонимичным словосочетанием со связью СОГЛАСОВАНИЕ.</a:t>
            </a:r>
          </a:p>
          <a:p>
            <a:pPr eaLnBrk="1" hangingPunct="1">
              <a:buFont typeface="Arial" charset="0"/>
              <a:buNone/>
            </a:pPr>
            <a:r>
              <a:rPr lang="ru-RU" sz="1200" smtClean="0"/>
              <a:t>15. Замените словосочетание БЕЗЗВУЧНО ОБОРВАЛАСЬ, построенное на основе примыкания, синонимичным словосочетанием со связью УПРАВЛЕНИЕ.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14300" eaLnBrk="1" fontAlgn="auto" hangingPunct="1">
              <a:spcAft>
                <a:spcPts val="0"/>
              </a:spcAft>
              <a:defRPr/>
            </a:pPr>
            <a:r>
              <a:rPr lang="ru-RU" sz="3600" dirty="0" err="1" smtClean="0">
                <a:solidFill>
                  <a:schemeClr val="accent1">
                    <a:lumMod val="75000"/>
                  </a:schemeClr>
                </a:solidFill>
              </a:rPr>
              <a:t>ТеоретическиЙ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материал </a:t>
            </a:r>
            <a:br>
              <a:rPr lang="ru-RU" sz="36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к заданию В2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 eaLnBrk="1" hangingPunct="1">
              <a:buFont typeface="Arial" charset="0"/>
              <a:buNone/>
            </a:pPr>
            <a:r>
              <a:rPr lang="ru-RU" sz="3200" smtClean="0"/>
              <a:t> </a:t>
            </a:r>
          </a:p>
          <a:p>
            <a:pPr marL="114300" indent="0" algn="ctr" eaLnBrk="1" hangingPunct="1">
              <a:buFont typeface="Arial" charset="0"/>
              <a:buNone/>
            </a:pPr>
            <a:endParaRPr lang="ru-RU" sz="3200" smtClean="0"/>
          </a:p>
          <a:p>
            <a:pPr marL="114300" indent="0" algn="ctr" eaLnBrk="1" hangingPunct="1">
              <a:buFont typeface="Arial" charset="0"/>
              <a:buNone/>
            </a:pPr>
            <a:r>
              <a:rPr lang="ru-RU" sz="3200" smtClean="0"/>
              <a:t>"Словосочетание. </a:t>
            </a:r>
          </a:p>
          <a:p>
            <a:pPr marL="114300" indent="0" algn="ctr" eaLnBrk="1" hangingPunct="1">
              <a:buFont typeface="Arial" charset="0"/>
              <a:buNone/>
            </a:pPr>
            <a:r>
              <a:rPr lang="ru-RU" sz="3200" smtClean="0"/>
              <a:t>Типы подчинительной связи в словосочетании"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Словосочетание</a:t>
            </a:r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Словосочетание - это соединение двух или более знаменательных слов, связанных по смыслу и грамматически</a:t>
            </a:r>
            <a:r>
              <a:rPr lang="en-US" smtClean="0"/>
              <a:t>:</a:t>
            </a:r>
            <a:br>
              <a:rPr lang="en-US" smtClean="0"/>
            </a:br>
            <a:endParaRPr lang="en-US" smtClean="0"/>
          </a:p>
          <a:p>
            <a:pPr eaLnBrk="1" hangingPunct="1"/>
            <a:r>
              <a:rPr lang="ru-RU" smtClean="0"/>
              <a:t>белый снег, </a:t>
            </a:r>
            <a:endParaRPr lang="en-US" smtClean="0"/>
          </a:p>
          <a:p>
            <a:pPr eaLnBrk="1" hangingPunct="1"/>
            <a:r>
              <a:rPr lang="ru-RU" smtClean="0"/>
              <a:t>пришить пуговицу, </a:t>
            </a:r>
            <a:endParaRPr lang="en-US" smtClean="0"/>
          </a:p>
          <a:p>
            <a:pPr eaLnBrk="1" hangingPunct="1"/>
            <a:r>
              <a:rPr lang="ru-RU" smtClean="0"/>
              <a:t>весело играют.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Способы 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</a:rPr>
              <a:t>ПОДЧИНИТЕЛЬНОЙ СВЯЗИ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0825" y="1412875"/>
          <a:ext cx="8642350" cy="52689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8052"/>
                <a:gridCol w="1493276"/>
                <a:gridCol w="1105061"/>
                <a:gridCol w="1548350"/>
                <a:gridCol w="1705440"/>
                <a:gridCol w="1590782"/>
              </a:tblGrid>
              <a:tr h="20848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Согласование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961" marR="659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Управление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961" marR="659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Примыкание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961" marR="659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8488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Вопросы от главного слова к зависимому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961" marR="659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367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чей? какой?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961" marR="659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вопросы косвенных падежей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961" marR="659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как? и др. вопросы нареч. и </a:t>
                      </a:r>
                      <a:r>
                        <a:rPr lang="ru-RU" sz="1400" dirty="0" err="1">
                          <a:effectLst/>
                        </a:rPr>
                        <a:t>дееприч</a:t>
                      </a:r>
                      <a:r>
                        <a:rPr lang="ru-RU" sz="1400" dirty="0">
                          <a:effectLst/>
                        </a:rPr>
                        <a:t>. (идти быстро, идти напевая)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что делать? (надо извиниться)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какой? (танец вприсядку) чей? (притяж. мест. </a:t>
                      </a:r>
                      <a:r>
                        <a:rPr lang="ru-RU" sz="1400" dirty="0" err="1">
                          <a:effectLst/>
                        </a:rPr>
                        <a:t>ее,его,их</a:t>
                      </a:r>
                      <a:r>
                        <a:rPr lang="ru-RU" sz="1400" dirty="0">
                          <a:effectLst/>
                        </a:rPr>
                        <a:t>+ сущ.: ее друг)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961" marR="659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8488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Какой частью выражены?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961" marR="659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44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гл. сл.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961" marR="659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зависим. сл.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961" marR="659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гл. сл. 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961" marR="659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зависим. сл.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961" marR="659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гл. сл.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961" marR="659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зависим. сл.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961" marR="65961" marT="0" marB="0"/>
                </a:tc>
              </a:tr>
              <a:tr h="10424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сущ. (либо в знач. сущ.)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961" marR="659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прилаг.,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мест., причастие,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порядк. числ.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мест.-прил.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961" marR="659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глаг., сущ.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961" marR="659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сущ., мест.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961" marR="659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глаг., нареч., </a:t>
                      </a:r>
                      <a:r>
                        <a:rPr lang="ru-RU" sz="1400" dirty="0" err="1">
                          <a:effectLst/>
                        </a:rPr>
                        <a:t>прилаг</a:t>
                      </a:r>
                      <a:r>
                        <a:rPr lang="ru-RU" sz="1400" dirty="0">
                          <a:effectLst/>
                        </a:rPr>
                        <a:t>., причастие, деепричастие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961" marR="659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нареч., деепричастие, инфинитив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961" marR="65961" marT="0" marB="0"/>
                </a:tc>
              </a:tr>
              <a:tr h="208488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Главный признак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961" marR="659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262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оба слова стоят в одном и том же роде, числе, падеже ("живут в согласии друг с другом")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961" marR="659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главное слово управляет зависимым (главное "требует", чтобы зависимое стояло только в этом падеже)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961" marR="659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связь только по смыслу, т.к. грамматическая связь отсутствует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961" marR="659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8488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Какой прием пригодится в рассуждении?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961" marR="659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Алгоритм определения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подчинительной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связи в предложении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23850" y="1989138"/>
          <a:ext cx="8569325" cy="30241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6018"/>
                <a:gridCol w="2856018"/>
                <a:gridCol w="2856914"/>
              </a:tblGrid>
              <a:tr h="604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Согласование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Управление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Примыкание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04867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Есть зависимое слово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146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изменяется вместе с главным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остается неизменным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лексико-грамматически неизменяемо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Не являются словосочетаниями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50825" y="1700213"/>
          <a:ext cx="8640763" cy="49688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029"/>
                <a:gridCol w="4320930"/>
              </a:tblGrid>
              <a:tr h="5230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Грамматическая основа предложения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Дождь идет.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460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Сочетание служебного слова (предлога,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союза, частицы) со знаменательными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Возле сада (возле - предлог), также смеялся (также - союз)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230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Фразеологизмы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Стоять на часах, бить баклуши, играть в бирюльки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230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Сложная форма будущего времени глаголов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Буду читать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1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Составные глагольные сказуемые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Начал петь, продолжал говорить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1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Составные именные сказуемые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Является больным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230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Сравнительная степень прилагательных и наречий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Менее красивый, самый добрый, всех лучше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230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Вводные словосочетания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Иначе говоря, попросту сказать, может быть и т.д.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845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Неделимые по смыслу словосочетания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Юноша (главное слово) высокого роста (цельное зависимое словосочетание)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2800" cap="none" smtClean="0"/>
              <a:t>Тренировочные упражнения.</a:t>
            </a:r>
            <a:br>
              <a:rPr lang="ru-RU" sz="2800" cap="none" smtClean="0"/>
            </a:br>
            <a:r>
              <a:rPr lang="ru-RU" sz="2800" cap="none" smtClean="0"/>
              <a:t>Определите способ связи в следующих словосочетаниях</a:t>
            </a:r>
            <a:r>
              <a:rPr lang="ru-RU" sz="3100" cap="none" smtClean="0"/>
              <a:t> </a:t>
            </a:r>
          </a:p>
        </p:txBody>
      </p:sp>
      <p:graphicFrame>
        <p:nvGraphicFramePr>
          <p:cNvPr id="19882" name="Group 426"/>
          <p:cNvGraphicFramePr>
            <a:graphicFrameLocks noGrp="1"/>
          </p:cNvGraphicFramePr>
          <p:nvPr/>
        </p:nvGraphicFramePr>
        <p:xfrm>
          <a:off x="323850" y="1557338"/>
          <a:ext cx="8496300" cy="5218112"/>
        </p:xfrm>
        <a:graphic>
          <a:graphicData uri="http://schemas.openxmlformats.org/drawingml/2006/table">
            <a:tbl>
              <a:tblPr/>
              <a:tblGrid>
                <a:gridCol w="2832100"/>
                <a:gridCol w="2832100"/>
                <a:gridCol w="2832100"/>
              </a:tblGrid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Словосочетания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 связи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Ключи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(в) черных костюмах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приглушили свет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молодежь наша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привыкла к громогласию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стали плотно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этот час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ими владела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ведущего в группе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порыв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общая забота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запели по сигналу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повергнут в раздумье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озарениях разума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увлекало каждого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тот час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мои мысли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такой силой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этим певцам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800" cap="none" smtClean="0"/>
              <a:t>Тренировочные упражнения.</a:t>
            </a:r>
            <a:br>
              <a:rPr lang="ru-RU" sz="2800" cap="none" smtClean="0"/>
            </a:br>
            <a:r>
              <a:rPr lang="ru-RU" sz="2800" cap="none" smtClean="0"/>
              <a:t>Прочитайте текст и решите задания к нему</a:t>
            </a:r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>
          <a:xfrm>
            <a:off x="395288" y="1628775"/>
            <a:ext cx="8229600" cy="4373563"/>
          </a:xfrm>
        </p:spPr>
        <p:txBody>
          <a:bodyPr/>
          <a:lstStyle/>
          <a:p>
            <a:pPr marL="571500" indent="-457200" eaLnBrk="1" hangingPunct="1">
              <a:buFont typeface="Arial" charset="0"/>
              <a:buAutoNum type="arabicParenBoth"/>
            </a:pPr>
            <a:r>
              <a:rPr lang="ru-RU" sz="1800" smtClean="0"/>
              <a:t>Странники не понимали, откуда появился этот всадник.</a:t>
            </a:r>
          </a:p>
          <a:p>
            <a:pPr marL="571500" indent="-457200" eaLnBrk="1" hangingPunct="1">
              <a:buFont typeface="Arial" charset="0"/>
              <a:buAutoNum type="arabicParenBoth"/>
            </a:pPr>
            <a:r>
              <a:rPr lang="ru-RU" sz="1800" smtClean="0"/>
              <a:t>Конь, на котором он скакал, издалека казался просто огромным.</a:t>
            </a:r>
          </a:p>
          <a:p>
            <a:pPr marL="571500" indent="-457200" eaLnBrk="1" hangingPunct="1">
              <a:buFont typeface="Arial" charset="0"/>
              <a:buAutoNum type="arabicParenBoth"/>
            </a:pPr>
            <a:r>
              <a:rPr lang="ru-RU" sz="1800" smtClean="0"/>
              <a:t>Куда, в какие края спешил русский богатырь?</a:t>
            </a:r>
          </a:p>
          <a:p>
            <a:pPr marL="571500" indent="-457200" eaLnBrk="1" hangingPunct="1">
              <a:buFont typeface="Arial" charset="0"/>
              <a:buAutoNum type="arabicParenBoth"/>
            </a:pPr>
            <a:r>
              <a:rPr lang="ru-RU" sz="1800" smtClean="0"/>
              <a:t>О каких бедах прознал и стремительно помчался на выручку?</a:t>
            </a:r>
          </a:p>
          <a:p>
            <a:pPr marL="571500" indent="-457200" eaLnBrk="1" hangingPunct="1">
              <a:buFont typeface="Arial" charset="0"/>
              <a:buAutoNum type="arabicParenBoth"/>
            </a:pPr>
            <a:r>
              <a:rPr lang="ru-RU" sz="1800" smtClean="0"/>
              <a:t>О чем думал он сейчас?</a:t>
            </a:r>
          </a:p>
          <a:p>
            <a:pPr marL="571500" indent="-457200" eaLnBrk="1" hangingPunct="1">
              <a:buFont typeface="Arial" charset="0"/>
              <a:buAutoNum type="arabicParenBoth"/>
            </a:pPr>
            <a:r>
              <a:rPr lang="ru-RU" sz="1800" smtClean="0"/>
              <a:t>Мирная жизнь, пашня, пахнущая теплым хлебом, старики - родители и молодая жена-красавица- все осталось где-то в прошлом.</a:t>
            </a:r>
          </a:p>
          <a:p>
            <a:pPr marL="571500" indent="-457200" eaLnBrk="1" hangingPunct="1">
              <a:buFont typeface="Arial" charset="0"/>
              <a:buAutoNum type="arabicParenBoth"/>
            </a:pPr>
            <a:r>
              <a:rPr lang="ru-RU" sz="1800" smtClean="0"/>
              <a:t>Да и не к лицу добру молодцу дома отсиживаться, коли беда нагрянула, о какой раньше не слышали.</a:t>
            </a:r>
          </a:p>
          <a:p>
            <a:pPr marL="571500" indent="-457200" eaLnBrk="1" hangingPunct="1">
              <a:buFont typeface="Arial" charset="0"/>
              <a:buAutoNum type="arabicParenBoth"/>
            </a:pPr>
            <a:r>
              <a:rPr lang="ru-RU" sz="1800" smtClean="0"/>
              <a:t>Все эти мысли долго не давали покоя богомольцам, которые взглядом проводили удальца и помолились за его удачу.</a:t>
            </a:r>
          </a:p>
          <a:p>
            <a:pPr marL="571500" indent="-457200" eaLnBrk="1" hangingPunct="1">
              <a:buFont typeface="Arial" charset="0"/>
              <a:buAutoNum type="arabicParenBoth"/>
            </a:pPr>
            <a:r>
              <a:rPr lang="ru-RU" sz="1800" smtClean="0"/>
              <a:t>А в монастыре, куда они пришли, увидели открытые ворота и переглянулись: что-то случилось.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cap="none" smtClean="0"/>
              <a:t>Тренировочные упражнения</a:t>
            </a:r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3735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1600" smtClean="0"/>
              <a:t>1. Из предложения 1 выпишите подчинительное словосочетание со связью ПРИМЫКАНИЕ.</a:t>
            </a:r>
          </a:p>
          <a:p>
            <a:pPr eaLnBrk="1" hangingPunct="1">
              <a:buFont typeface="Arial" charset="0"/>
              <a:buNone/>
            </a:pPr>
            <a:r>
              <a:rPr lang="ru-RU" sz="1600" smtClean="0"/>
              <a:t>2. Из предложения 1 выпишите подчинительное словосочетание со связью СОГЛАСОВАНИЕ.</a:t>
            </a:r>
          </a:p>
          <a:p>
            <a:pPr eaLnBrk="1" hangingPunct="1">
              <a:buFont typeface="Arial" charset="0"/>
              <a:buNone/>
            </a:pPr>
            <a:r>
              <a:rPr lang="ru-RU" sz="1600" smtClean="0"/>
              <a:t>3. Укажите тип связи в словосочетании (НА) КОТОРОМ СКАКАЛ (2-е предложение).</a:t>
            </a:r>
          </a:p>
          <a:p>
            <a:pPr eaLnBrk="1" hangingPunct="1">
              <a:buFont typeface="Arial" charset="0"/>
              <a:buNone/>
            </a:pPr>
            <a:r>
              <a:rPr lang="ru-RU" sz="1600" smtClean="0"/>
              <a:t>4. Из предложения 2 выпишите подчинительное словосочетание со связью ПРИМЫКАНИЕ.</a:t>
            </a:r>
          </a:p>
          <a:p>
            <a:pPr eaLnBrk="1" hangingPunct="1">
              <a:buFont typeface="Arial" charset="0"/>
              <a:buNone/>
            </a:pPr>
            <a:r>
              <a:rPr lang="ru-RU" sz="1600" smtClean="0"/>
              <a:t>5. Из предложения 3 выпишите подчинительное словосочетание со связью ПРИМЫКАНИЕ.</a:t>
            </a:r>
          </a:p>
          <a:p>
            <a:pPr eaLnBrk="1" hangingPunct="1">
              <a:buFont typeface="Arial" charset="0"/>
              <a:buNone/>
            </a:pPr>
            <a:r>
              <a:rPr lang="ru-RU" sz="1600" smtClean="0"/>
              <a:t>6. Укажите тип связи в словосочетании (В) КАКИЕ КРАЯ (3-е предложение).</a:t>
            </a:r>
          </a:p>
          <a:p>
            <a:pPr eaLnBrk="1" hangingPunct="1">
              <a:buFont typeface="Arial" charset="0"/>
              <a:buNone/>
            </a:pPr>
            <a:r>
              <a:rPr lang="ru-RU" sz="1600" smtClean="0"/>
              <a:t>7. Из преложения 4 выпишите подчинительное словосочетание со связью СОГЛАСОВАНИЕ.</a:t>
            </a:r>
          </a:p>
          <a:p>
            <a:pPr eaLnBrk="1" hangingPunct="1">
              <a:buFont typeface="Arial" charset="0"/>
              <a:buNone/>
            </a:pPr>
            <a:r>
              <a:rPr lang="ru-RU" sz="1600" smtClean="0"/>
              <a:t>8. Укажите тип связи в словосочетании ПОМЧАЛСЯ НА ВЫРУЧКУ (4-е предложение).</a:t>
            </a:r>
          </a:p>
          <a:p>
            <a:pPr eaLnBrk="1" hangingPunct="1">
              <a:buFont typeface="Arial" charset="0"/>
              <a:buNone/>
            </a:pPr>
            <a:r>
              <a:rPr lang="ru-RU" sz="1600" smtClean="0"/>
              <a:t>9. Из предложения 4 выпишите подчинительное словосочетание со связью ПРИМЫКАНИЕ.</a:t>
            </a:r>
          </a:p>
          <a:p>
            <a:pPr eaLnBrk="1" hangingPunct="1">
              <a:buFont typeface="Arial" charset="0"/>
              <a:buNone/>
            </a:pPr>
            <a:r>
              <a:rPr lang="ru-RU" sz="1600" smtClean="0"/>
              <a:t>10. Укажите тип связи в словосочетании УВИДЕЛИ ВОРОТА (9-е предложение).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166</TotalTime>
  <Words>822</Words>
  <Application>Microsoft Office PowerPoint</Application>
  <PresentationFormat>Экран (4:3)</PresentationFormat>
  <Paragraphs>164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11</vt:i4>
      </vt:variant>
    </vt:vector>
  </HeadingPairs>
  <TitlesOfParts>
    <vt:vector size="23" baseType="lpstr">
      <vt:lpstr>Arial</vt:lpstr>
      <vt:lpstr>Book Antiqua</vt:lpstr>
      <vt:lpstr>Century Gothic</vt:lpstr>
      <vt:lpstr>Calibri</vt:lpstr>
      <vt:lpstr>Times New Roman</vt:lpstr>
      <vt:lpstr>Аптека</vt:lpstr>
      <vt:lpstr>Аптека</vt:lpstr>
      <vt:lpstr>Аптека</vt:lpstr>
      <vt:lpstr>Аптека</vt:lpstr>
      <vt:lpstr>Аптека</vt:lpstr>
      <vt:lpstr>Аптека</vt:lpstr>
      <vt:lpstr>Аптека</vt:lpstr>
      <vt:lpstr>УРОК РУССКОГО ЯЗЫКА  ТЕМА: РЕШЕНИЕ ЛИНГВИСТИЧЕСКИХ ЗАДАЧ ПОВЫШЕННОЙ ТРУДНОСТИ, АНАЛОГИЧНЫХ ТЕСТОВЫМ ЗАДАНИЯМ ТИПА В2 «СЛОВОСОЧЕТАНИЯ»</vt:lpstr>
      <vt:lpstr>ТЕОРЕТИЧЕСКИЙ МАТЕРИАЛ  К ЗАДАНИЮ В2</vt:lpstr>
      <vt:lpstr>СЛОВОСОЧЕТАНИЕ</vt:lpstr>
      <vt:lpstr> СПОСОБЫ ПОДЧИНИТЕЛЬНОЙ СВЯЗИ</vt:lpstr>
      <vt:lpstr>АЛГОРИТМ ОПРЕДЕЛЕНИЯ  ПОДЧИНИТЕЛЬНОЙ СВЯЗИ В ПРЕДЛОЖЕНИИ</vt:lpstr>
      <vt:lpstr>НЕ ЯВЛЯЮТСЯ СЛОВОСОЧЕТАНИЯМИ</vt:lpstr>
      <vt:lpstr>Тренировочные упражнения. Определите способ связи в следующих словосочетаниях </vt:lpstr>
      <vt:lpstr>Тренировочные упражнения. Прочитайте текст и решите задания к нему</vt:lpstr>
      <vt:lpstr>Тренировочные упражнения</vt:lpstr>
      <vt:lpstr>Ответы</vt:lpstr>
      <vt:lpstr>Тренировочные упражнения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 Тема: Решение лингвистических задач повышенной трудности, аналогичных тестовым заданиям типа В2 «Словосочетания»</dc:title>
  <dc:creator>dell</dc:creator>
  <cp:lastModifiedBy>it</cp:lastModifiedBy>
  <cp:revision>24</cp:revision>
  <dcterms:created xsi:type="dcterms:W3CDTF">2014-07-23T15:45:50Z</dcterms:created>
  <dcterms:modified xsi:type="dcterms:W3CDTF">2014-11-08T05:11:28Z</dcterms:modified>
</cp:coreProperties>
</file>