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792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22.10.2014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22.10.2014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22.10.2014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22.10.2014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22.10.2014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22.10.2014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1643050"/>
            <a:ext cx="8458200" cy="242889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</a:rPr>
              <a:t>Самостоятельная подготовка </a:t>
            </a:r>
            <a:br>
              <a:rPr lang="ru-RU" sz="4000" b="1" dirty="0" smtClean="0">
                <a:solidFill>
                  <a:srgbClr val="FF0000"/>
                </a:solidFill>
              </a:rPr>
            </a:br>
            <a:r>
              <a:rPr lang="ru-RU" sz="4000" b="1" dirty="0" smtClean="0">
                <a:solidFill>
                  <a:srgbClr val="FF0000"/>
                </a:solidFill>
              </a:rPr>
              <a:t/>
            </a:r>
            <a:br>
              <a:rPr lang="ru-RU" sz="4000" b="1" dirty="0" smtClean="0">
                <a:solidFill>
                  <a:srgbClr val="FF0000"/>
                </a:solidFill>
              </a:rPr>
            </a:br>
            <a:r>
              <a:rPr lang="ru-RU" sz="4000" b="1" dirty="0" smtClean="0"/>
              <a:t>как </a:t>
            </a:r>
            <a:r>
              <a:rPr lang="ru-RU" sz="4000" b="1" dirty="0" smtClean="0"/>
              <a:t>один из методов</a:t>
            </a: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b="1" dirty="0" smtClean="0"/>
              <a:t>приобретения знаний </a:t>
            </a:r>
            <a:r>
              <a:rPr lang="ru-RU" sz="4000" b="1" dirty="0" smtClean="0"/>
              <a:t>учениками</a:t>
            </a:r>
            <a:r>
              <a:rPr lang="ru-RU" sz="4000" b="1" dirty="0" smtClean="0"/>
              <a:t>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Цели самоподготовки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3600" dirty="0" smtClean="0"/>
              <a:t>-закрепление и углубление полученных знаний и навыков; </a:t>
            </a:r>
          </a:p>
          <a:p>
            <a:pPr>
              <a:buNone/>
            </a:pPr>
            <a:r>
              <a:rPr lang="ru-RU" sz="3600" dirty="0" smtClean="0"/>
              <a:t>-поиск и приобретение новых знаний;</a:t>
            </a:r>
          </a:p>
          <a:p>
            <a:pPr>
              <a:buNone/>
            </a:pPr>
            <a:r>
              <a:rPr lang="ru-RU" sz="3600" dirty="0" smtClean="0"/>
              <a:t>-выполнение учебных заданий;</a:t>
            </a:r>
          </a:p>
          <a:p>
            <a:pPr>
              <a:buNone/>
            </a:pPr>
            <a:r>
              <a:rPr lang="ru-RU" sz="3600" dirty="0" smtClean="0"/>
              <a:t>-подготовка к предстоящим занятиям, зачетам, экзаменам.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</a:rPr>
              <a:t>Задачи на самоподготовку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85860"/>
            <a:ext cx="9144000" cy="5572140"/>
          </a:xfrm>
        </p:spPr>
        <p:txBody>
          <a:bodyPr>
            <a:noAutofit/>
          </a:bodyPr>
          <a:lstStyle/>
          <a:p>
            <a:pPr marL="0" indent="447675"/>
            <a:r>
              <a:rPr lang="ru-RU" sz="2250" dirty="0" smtClean="0"/>
              <a:t>•	Развитие у </a:t>
            </a:r>
            <a:r>
              <a:rPr lang="ru-RU" sz="2250" dirty="0" smtClean="0"/>
              <a:t>обучающихся навыков </a:t>
            </a:r>
            <a:r>
              <a:rPr lang="ru-RU" sz="2250" dirty="0" smtClean="0"/>
              <a:t>самостоятельной работы над заданиями путем строго контроля за выполнением ими указаний, данных преподавателями;</a:t>
            </a:r>
          </a:p>
          <a:p>
            <a:pPr marL="0" indent="447675"/>
            <a:r>
              <a:rPr lang="ru-RU" sz="2250" dirty="0" smtClean="0"/>
              <a:t>•	Обеспечение обязательного и качественного выполнения всеми </a:t>
            </a:r>
            <a:r>
              <a:rPr lang="ru-RU" sz="2250" dirty="0" smtClean="0"/>
              <a:t>учениками заданий </a:t>
            </a:r>
            <a:r>
              <a:rPr lang="ru-RU" sz="2250" dirty="0" smtClean="0"/>
              <a:t>к предстоящему дню;</a:t>
            </a:r>
          </a:p>
          <a:p>
            <a:pPr marL="0" indent="447675"/>
            <a:r>
              <a:rPr lang="ru-RU" sz="2250" dirty="0" smtClean="0"/>
              <a:t>•	Оказание </a:t>
            </a:r>
            <a:r>
              <a:rPr lang="ru-RU" sz="2250" dirty="0" smtClean="0"/>
              <a:t>обучающимся </a:t>
            </a:r>
            <a:r>
              <a:rPr lang="ru-RU" sz="2250" dirty="0" smtClean="0"/>
              <a:t>индивидуальной помощи, чтобы они могли самостоятельно преодолевать встретившиеся трудности; обучение их рациональным правилам работы над письменными и устными заданиями;</a:t>
            </a:r>
          </a:p>
          <a:p>
            <a:pPr marL="0" indent="447675"/>
            <a:r>
              <a:rPr lang="ru-RU" sz="2250" dirty="0" smtClean="0"/>
              <a:t>•	Воспитание у </a:t>
            </a:r>
            <a:r>
              <a:rPr lang="ru-RU" sz="2250" dirty="0" smtClean="0"/>
              <a:t>обучающихся</a:t>
            </a:r>
            <a:r>
              <a:rPr lang="ru-RU" sz="2250" dirty="0" smtClean="0"/>
              <a:t> </a:t>
            </a:r>
            <a:r>
              <a:rPr lang="ru-RU" sz="2250" dirty="0" smtClean="0"/>
              <a:t>упорства и настойчивости в работе, инициативы, пытливости, любви к умственному труду, сознательного отношения к самостоятельной работе;</a:t>
            </a:r>
          </a:p>
          <a:p>
            <a:pPr marL="0" indent="447675"/>
            <a:r>
              <a:rPr lang="ru-RU" sz="2250" dirty="0" smtClean="0"/>
              <a:t>•	Изучение индивидуальных качеств </a:t>
            </a:r>
            <a:r>
              <a:rPr lang="ru-RU" sz="2250" dirty="0" smtClean="0"/>
              <a:t>учеников, </a:t>
            </a:r>
            <a:r>
              <a:rPr lang="ru-RU" sz="2250" dirty="0" smtClean="0"/>
              <a:t>развитие у них способностей и понимания важности прочных и глубоких знаний для будущей учебы и жизни.</a:t>
            </a:r>
            <a:endParaRPr lang="ru-RU" sz="225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Алгоритм подготовки воспитателя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357298"/>
            <a:ext cx="9144000" cy="5500702"/>
          </a:xfrm>
        </p:spPr>
        <p:txBody>
          <a:bodyPr>
            <a:normAutofit fontScale="85000" lnSpcReduction="10000"/>
          </a:bodyPr>
          <a:lstStyle/>
          <a:p>
            <a:pPr marL="0" indent="0"/>
            <a:r>
              <a:rPr lang="ru-RU" dirty="0" smtClean="0"/>
              <a:t>-анализ результатов учебного дня </a:t>
            </a:r>
            <a:r>
              <a:rPr lang="ru-RU" dirty="0" smtClean="0"/>
              <a:t>обучающихся (оценки</a:t>
            </a:r>
            <a:r>
              <a:rPr lang="ru-RU" dirty="0" smtClean="0"/>
              <a:t>, </a:t>
            </a:r>
            <a:r>
              <a:rPr lang="ru-RU" dirty="0" smtClean="0"/>
              <a:t>полученные </a:t>
            </a:r>
            <a:r>
              <a:rPr lang="ru-RU" dirty="0" smtClean="0"/>
              <a:t>за день, замечания преподавателей, результаты выполнения заданий, данных </a:t>
            </a:r>
            <a:r>
              <a:rPr lang="ru-RU" dirty="0" smtClean="0"/>
              <a:t>ученикам </a:t>
            </a:r>
            <a:r>
              <a:rPr lang="ru-RU" dirty="0" smtClean="0"/>
              <a:t>накануне);</a:t>
            </a:r>
          </a:p>
          <a:p>
            <a:pPr marL="0" indent="0"/>
            <a:r>
              <a:rPr lang="ru-RU" dirty="0" smtClean="0"/>
              <a:t>- встреча с преподавателями и выяснение характера работы </a:t>
            </a:r>
            <a:r>
              <a:rPr lang="ru-RU" dirty="0" smtClean="0"/>
              <a:t>учеников на </a:t>
            </a:r>
            <a:r>
              <a:rPr lang="ru-RU" dirty="0" smtClean="0"/>
              <a:t>уроках; </a:t>
            </a:r>
          </a:p>
          <a:p>
            <a:pPr marL="0" indent="0"/>
            <a:r>
              <a:rPr lang="ru-RU" dirty="0" smtClean="0"/>
              <a:t>-беседа с </a:t>
            </a:r>
            <a:r>
              <a:rPr lang="ru-RU" dirty="0" smtClean="0"/>
              <a:t>учениками, показавшими </a:t>
            </a:r>
            <a:r>
              <a:rPr lang="ru-RU" dirty="0" smtClean="0"/>
              <a:t>слабые знания;</a:t>
            </a:r>
          </a:p>
          <a:p>
            <a:pPr marL="0" indent="0"/>
            <a:r>
              <a:rPr lang="ru-RU" dirty="0" smtClean="0"/>
              <a:t>-ознакомление с объемом, характером и содержанием заданий преподавателей к предстоящему дню, </a:t>
            </a:r>
          </a:p>
          <a:p>
            <a:pPr marL="0" indent="0"/>
            <a:r>
              <a:rPr lang="ru-RU" dirty="0" smtClean="0"/>
              <a:t>-определение степени их трудности и примерного времени на их выполнение. </a:t>
            </a:r>
          </a:p>
          <a:p>
            <a:pPr marL="0" indent="0"/>
            <a:r>
              <a:rPr lang="ru-RU" dirty="0" smtClean="0"/>
              <a:t>-составление плана их проведения.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686800" cy="92869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Задачи при проведении уроков с/</a:t>
            </a:r>
            <a:r>
              <a:rPr lang="ru-RU" dirty="0" err="1" smtClean="0">
                <a:solidFill>
                  <a:srgbClr val="FF0000"/>
                </a:solidFill>
              </a:rPr>
              <a:t>п</a:t>
            </a: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142984"/>
            <a:ext cx="8858280" cy="5715016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ru-RU" sz="3600" dirty="0" smtClean="0"/>
              <a:t>-  развитие у </a:t>
            </a:r>
            <a:r>
              <a:rPr lang="ru-RU" sz="3600" dirty="0" smtClean="0"/>
              <a:t>учеников </a:t>
            </a:r>
            <a:r>
              <a:rPr lang="ru-RU" sz="3600" dirty="0" smtClean="0"/>
              <a:t>навыков самостоятельной работы над заданиями путем строгого контроля за вы­полнением ими указаний, данных преподавателями;</a:t>
            </a:r>
          </a:p>
          <a:p>
            <a:pPr algn="just"/>
            <a:r>
              <a:rPr lang="ru-RU" sz="3600" dirty="0" smtClean="0"/>
              <a:t>- обеспечение   обязательного и качественного </a:t>
            </a:r>
            <a:r>
              <a:rPr lang="ru-RU" sz="3600" dirty="0" smtClean="0"/>
              <a:t>выполнения </a:t>
            </a:r>
            <a:r>
              <a:rPr lang="ru-RU" sz="3600" dirty="0" smtClean="0"/>
              <a:t>всеми </a:t>
            </a:r>
            <a:r>
              <a:rPr lang="ru-RU" sz="3600" dirty="0" smtClean="0"/>
              <a:t>учениками </a:t>
            </a:r>
            <a:r>
              <a:rPr lang="ru-RU" sz="3600" dirty="0" smtClean="0"/>
              <a:t>заданий к предстоящему дню;</a:t>
            </a:r>
          </a:p>
          <a:p>
            <a:pPr algn="just"/>
            <a:r>
              <a:rPr lang="ru-RU" sz="3600" dirty="0" smtClean="0"/>
              <a:t>-  оказание </a:t>
            </a:r>
            <a:r>
              <a:rPr lang="ru-RU" sz="3600" dirty="0" smtClean="0"/>
              <a:t>обучающимся  </a:t>
            </a:r>
            <a:r>
              <a:rPr lang="ru-RU" sz="3600" dirty="0" smtClean="0"/>
              <a:t>индивидуальной   помощи, чтобы они могли самостоятельно преодолеть </a:t>
            </a:r>
            <a:r>
              <a:rPr lang="ru-RU" sz="3600" dirty="0" smtClean="0"/>
              <a:t>встретившиеся </a:t>
            </a:r>
            <a:r>
              <a:rPr lang="ru-RU" sz="3600" dirty="0" smtClean="0"/>
              <a:t>трудности; обучение их рациональным правилам работы над письменными и устными заданиями;</a:t>
            </a:r>
          </a:p>
          <a:p>
            <a:pPr algn="just"/>
            <a:r>
              <a:rPr lang="ru-RU" sz="3600" dirty="0" smtClean="0"/>
              <a:t>-  воспитание у </a:t>
            </a:r>
            <a:r>
              <a:rPr lang="ru-RU" sz="3600" dirty="0" smtClean="0"/>
              <a:t>учеников </a:t>
            </a:r>
            <a:r>
              <a:rPr lang="ru-RU" sz="3600" dirty="0" smtClean="0"/>
              <a:t>упорства и настойчиво­сти при работе, инициативы, пытливости, любви к </a:t>
            </a:r>
            <a:r>
              <a:rPr lang="ru-RU" sz="3600" dirty="0" smtClean="0"/>
              <a:t>умственному </a:t>
            </a:r>
            <a:r>
              <a:rPr lang="ru-RU" sz="3600" dirty="0" smtClean="0"/>
              <a:t>труду, сознательного отношения к самостоятельной работе;</a:t>
            </a:r>
          </a:p>
          <a:p>
            <a:pPr algn="just"/>
            <a:r>
              <a:rPr lang="ru-RU" sz="3600" dirty="0" smtClean="0"/>
              <a:t>-   изучение индивидуальных   качеств    </a:t>
            </a:r>
            <a:r>
              <a:rPr lang="ru-RU" sz="3600" dirty="0" smtClean="0"/>
              <a:t>учеников, </a:t>
            </a:r>
            <a:r>
              <a:rPr lang="ru-RU" sz="3600" dirty="0" smtClean="0"/>
              <a:t>развитие у них способностей  и  понимания  важности прочных и глубоких знаний для будущей </a:t>
            </a:r>
            <a:r>
              <a:rPr lang="ru-RU" sz="3600" dirty="0" smtClean="0"/>
              <a:t>профессии</a:t>
            </a:r>
            <a:endParaRPr lang="ru-RU" sz="36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рекомендации </a:t>
            </a:r>
            <a:r>
              <a:rPr lang="ru-RU" dirty="0" smtClean="0">
                <a:solidFill>
                  <a:srgbClr val="FF0000"/>
                </a:solidFill>
              </a:rPr>
              <a:t>ученикам </a:t>
            </a:r>
            <a:r>
              <a:rPr lang="ru-RU" dirty="0" smtClean="0">
                <a:solidFill>
                  <a:srgbClr val="FF0000"/>
                </a:solidFill>
              </a:rPr>
              <a:t>при приготовлении уроков: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5303838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ru-RU" sz="3400" dirty="0" smtClean="0"/>
              <a:t>-  сначала составь план приготовления уроков так, чтобы чередовалось выполнение письменных и устных заданий;</a:t>
            </a:r>
          </a:p>
          <a:p>
            <a:pPr algn="just"/>
            <a:r>
              <a:rPr lang="ru-RU" sz="3400" dirty="0" smtClean="0"/>
              <a:t>-   перед тем как начать работу над заданиями на завтрашний день, восстанови в памяти материал </a:t>
            </a:r>
            <a:r>
              <a:rPr lang="ru-RU" sz="3400" dirty="0" smtClean="0"/>
              <a:t>сегодняшних </a:t>
            </a:r>
            <a:r>
              <a:rPr lang="ru-RU" sz="3400" dirty="0" smtClean="0"/>
              <a:t>уроков и убедись в том, что в твоей тетради есть все необходимые записи;</a:t>
            </a:r>
          </a:p>
          <a:p>
            <a:pPr algn="just"/>
            <a:r>
              <a:rPr lang="ru-RU" sz="3400" dirty="0" smtClean="0"/>
              <a:t>-   соблюдай полную тишину, работай </a:t>
            </a:r>
            <a:r>
              <a:rPr lang="ru-RU" sz="3400" dirty="0" smtClean="0"/>
              <a:t>самостоятельно</a:t>
            </a:r>
            <a:r>
              <a:rPr lang="ru-RU" sz="3400" dirty="0" smtClean="0"/>
              <a:t>, старайся выдерживать время, примерно </a:t>
            </a:r>
            <a:r>
              <a:rPr lang="ru-RU" sz="3400" dirty="0" smtClean="0"/>
              <a:t>определенное </a:t>
            </a:r>
            <a:r>
              <a:rPr lang="ru-RU" sz="3400" dirty="0" smtClean="0"/>
              <a:t>на подготовку к каждому предмету;</a:t>
            </a:r>
          </a:p>
          <a:p>
            <a:pPr algn="just"/>
            <a:r>
              <a:rPr lang="ru-RU" sz="3400" dirty="0" smtClean="0"/>
              <a:t>- перед выполнением письменного задания по </a:t>
            </a:r>
            <a:r>
              <a:rPr lang="ru-RU" sz="3400" dirty="0" smtClean="0"/>
              <a:t>предмету </a:t>
            </a:r>
            <a:r>
              <a:rPr lang="ru-RU" sz="3400" dirty="0" smtClean="0"/>
              <a:t>изучи правила (законы), которые необходимо </a:t>
            </a:r>
            <a:r>
              <a:rPr lang="ru-RU" sz="3400" dirty="0" smtClean="0"/>
              <a:t>применить </a:t>
            </a:r>
            <a:r>
              <a:rPr lang="ru-RU" sz="3400" dirty="0" smtClean="0"/>
              <a:t>в упражнении (при решении задачи); исправь </a:t>
            </a:r>
            <a:r>
              <a:rPr lang="ru-RU" sz="3400" dirty="0" smtClean="0"/>
              <a:t>ранее </a:t>
            </a:r>
            <a:r>
              <a:rPr lang="ru-RU" sz="3400" dirty="0" smtClean="0"/>
              <a:t>допущенные ошибки, дополни свой конспект </a:t>
            </a:r>
            <a:r>
              <a:rPr lang="ru-RU" sz="3400" dirty="0" smtClean="0"/>
              <a:t>прошедшего </a:t>
            </a:r>
            <a:r>
              <a:rPr lang="ru-RU" sz="3400" dirty="0" smtClean="0"/>
              <a:t>урока, просмотри задачи, решенные в классе;</a:t>
            </a:r>
          </a:p>
          <a:p>
            <a:pPr algn="just"/>
            <a:r>
              <a:rPr lang="ru-RU" sz="3400" dirty="0" smtClean="0"/>
              <a:t>-  во время приготовления уроков веди себя так же, как и на классных занятиях;</a:t>
            </a:r>
          </a:p>
          <a:p>
            <a:pPr algn="just"/>
            <a:r>
              <a:rPr lang="ru-RU" sz="3400" dirty="0" smtClean="0"/>
              <a:t>-  после окончания приготовления уроков аккуратно сложи учебники и тетради в стол в том порядке, в </a:t>
            </a:r>
            <a:r>
              <a:rPr lang="ru-RU" sz="3400" dirty="0" smtClean="0"/>
              <a:t>каком </a:t>
            </a:r>
            <a:r>
              <a:rPr lang="ru-RU" sz="3400" dirty="0" smtClean="0"/>
              <a:t>будут проходить уроки.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Рекомендации по приготовлению устных заданий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554162"/>
            <a:ext cx="9144000" cy="5303838"/>
          </a:xfrm>
        </p:spPr>
        <p:txBody>
          <a:bodyPr>
            <a:noAutofit/>
          </a:bodyPr>
          <a:lstStyle/>
          <a:p>
            <a:pPr algn="just"/>
            <a:r>
              <a:rPr lang="ru-RU" sz="2000" dirty="0" smtClean="0"/>
              <a:t>-   постарайся вспомнить рассказанное </a:t>
            </a:r>
            <a:r>
              <a:rPr lang="ru-RU" sz="2000" dirty="0" smtClean="0"/>
              <a:t>преподавателем </a:t>
            </a:r>
            <a:r>
              <a:rPr lang="ru-RU" sz="2000" dirty="0" smtClean="0"/>
              <a:t>па уроке;</a:t>
            </a:r>
          </a:p>
          <a:p>
            <a:pPr algn="just"/>
            <a:r>
              <a:rPr lang="ru-RU" sz="2000" dirty="0" smtClean="0"/>
              <a:t>-   читай текст целиком; попутно, где надо, </a:t>
            </a:r>
            <a:r>
              <a:rPr lang="ru-RU" sz="2000" dirty="0" smtClean="0"/>
              <a:t>пользуйся </a:t>
            </a:r>
            <a:r>
              <a:rPr lang="ru-RU" sz="2000" dirty="0" smtClean="0"/>
              <a:t>рисунками, схемами, чертежами, картами, словарем; старайся при этом запомнить главное; для лучшего </a:t>
            </a:r>
            <a:r>
              <a:rPr lang="ru-RU" sz="2000" dirty="0" smtClean="0"/>
              <a:t>запоминания </a:t>
            </a:r>
            <a:r>
              <a:rPr lang="ru-RU" sz="2000" dirty="0" smtClean="0"/>
              <a:t>записывай в черновике даты, названия, имена;</a:t>
            </a:r>
          </a:p>
          <a:p>
            <a:pPr algn="just"/>
            <a:r>
              <a:rPr lang="ru-RU" sz="2000" dirty="0" smtClean="0"/>
              <a:t>-   закрой книгу и мысленно представь прочитанное; если необходимо, читай второй раз, обращая внимание на те места, которые плохо запомнил;</a:t>
            </a:r>
          </a:p>
          <a:p>
            <a:pPr algn="just"/>
            <a:r>
              <a:rPr lang="ru-RU" sz="2000" dirty="0" smtClean="0"/>
              <a:t>-    расскажи прочитанное про себя;</a:t>
            </a:r>
          </a:p>
          <a:p>
            <a:pPr algn="just"/>
            <a:r>
              <a:rPr lang="ru-RU" sz="2000" dirty="0" smtClean="0"/>
              <a:t>-    если плохо запоминается, напиши краткий план прочитанного и пересказывай по нему; запомни план;</a:t>
            </a:r>
          </a:p>
          <a:p>
            <a:pPr algn="just"/>
            <a:r>
              <a:rPr lang="ru-RU" sz="2000" dirty="0" smtClean="0"/>
              <a:t>-    при заучивании правил, законов, определений </a:t>
            </a:r>
            <a:r>
              <a:rPr lang="ru-RU" sz="2000" dirty="0" smtClean="0"/>
              <a:t>продумай </a:t>
            </a:r>
            <a:r>
              <a:rPr lang="ru-RU" sz="2000" dirty="0" smtClean="0"/>
              <a:t>их  смысл,  постарайся  установить  смысловую связь заучиваемого правила с известными ранее; формулировки правил, теорем, определений, законов заучивай точно; подбери примеры, иллюстрирующие правила,  примеры применении правила, закона в науке, </a:t>
            </a:r>
            <a:r>
              <a:rPr lang="ru-RU" sz="2000" dirty="0" smtClean="0"/>
              <a:t>технике</a:t>
            </a:r>
            <a:r>
              <a:rPr lang="ru-RU" sz="2000" dirty="0" smtClean="0"/>
              <a:t>, в жизни.</a:t>
            </a:r>
            <a:endParaRPr lang="ru-RU" sz="2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Воспитатель в часы самоподготовки должен: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5303838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tabLst>
                <a:tab pos="447675" algn="l"/>
              </a:tabLst>
            </a:pPr>
            <a:r>
              <a:rPr lang="ru-RU" dirty="0" smtClean="0"/>
              <a:t>•	Научить </a:t>
            </a:r>
            <a:r>
              <a:rPr lang="ru-RU" dirty="0" smtClean="0"/>
              <a:t>учеников </a:t>
            </a:r>
            <a:r>
              <a:rPr lang="ru-RU" dirty="0" smtClean="0"/>
              <a:t>самостоятельной работе по приобретению знаний;</a:t>
            </a:r>
          </a:p>
          <a:p>
            <a:pPr marL="0" indent="0" algn="just">
              <a:tabLst>
                <a:tab pos="447675" algn="l"/>
              </a:tabLst>
            </a:pPr>
            <a:r>
              <a:rPr lang="ru-RU" dirty="0" smtClean="0"/>
              <a:t>•	Воспитывать у </a:t>
            </a:r>
            <a:r>
              <a:rPr lang="ru-RU" dirty="0" smtClean="0"/>
              <a:t>учеников </a:t>
            </a:r>
            <a:r>
              <a:rPr lang="ru-RU" dirty="0" smtClean="0"/>
              <a:t>чувство ответственности перед собой и коллективом за свою учебу;</a:t>
            </a:r>
          </a:p>
          <a:p>
            <a:pPr marL="0" indent="0" algn="just">
              <a:tabLst>
                <a:tab pos="447675" algn="l"/>
              </a:tabLst>
            </a:pPr>
            <a:r>
              <a:rPr lang="ru-RU" dirty="0" smtClean="0"/>
              <a:t>•	Научить </a:t>
            </a:r>
            <a:r>
              <a:rPr lang="ru-RU" dirty="0" smtClean="0"/>
              <a:t>учеников </a:t>
            </a:r>
            <a:r>
              <a:rPr lang="ru-RU" dirty="0" smtClean="0"/>
              <a:t>планировать свой труд, дорожить каждой минутой учебного времени;</a:t>
            </a:r>
          </a:p>
          <a:p>
            <a:pPr marL="0" indent="0" algn="just">
              <a:tabLst>
                <a:tab pos="447675" algn="l"/>
              </a:tabLst>
            </a:pPr>
            <a:r>
              <a:rPr lang="ru-RU" dirty="0" smtClean="0"/>
              <a:t>•	Выработать у них упорство в учебной работе и стремление самостоятельно доводить начатое дело до конца;</a:t>
            </a:r>
          </a:p>
          <a:p>
            <a:pPr marL="0" indent="0" algn="just">
              <a:tabLst>
                <a:tab pos="447675" algn="l"/>
              </a:tabLst>
            </a:pPr>
            <a:r>
              <a:rPr lang="ru-RU" dirty="0" smtClean="0"/>
              <a:t>•	Научить уважать труд товарищей и своевременно приходить им на помощь;</a:t>
            </a:r>
          </a:p>
          <a:p>
            <a:pPr marL="0" indent="0" algn="just">
              <a:tabLst>
                <a:tab pos="447675" algn="l"/>
              </a:tabLst>
            </a:pPr>
            <a:r>
              <a:rPr lang="ru-RU" dirty="0" smtClean="0"/>
              <a:t>•	Научить рационально работать с книгой, учебником, картой, схемой, таблицами, над сочинениями и другими письменными и графическими документами;</a:t>
            </a:r>
          </a:p>
          <a:p>
            <a:pPr marL="0" indent="0" algn="just">
              <a:tabLst>
                <a:tab pos="447675" algn="l"/>
              </a:tabLst>
            </a:pPr>
            <a:r>
              <a:rPr lang="ru-RU" dirty="0" smtClean="0"/>
              <a:t>•	Выработать у </a:t>
            </a:r>
            <a:r>
              <a:rPr lang="ru-RU" dirty="0" smtClean="0"/>
              <a:t>учеников </a:t>
            </a:r>
            <a:r>
              <a:rPr lang="ru-RU" dirty="0" smtClean="0"/>
              <a:t>навыки самоконтроля.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85000" lnSpcReduction="10000"/>
          </a:bodyPr>
          <a:lstStyle/>
          <a:p>
            <a:pPr algn="ctr">
              <a:buNone/>
            </a:pPr>
            <a:r>
              <a:rPr lang="ru-RU" dirty="0" smtClean="0">
                <a:solidFill>
                  <a:srgbClr val="FF0000"/>
                </a:solidFill>
              </a:rPr>
              <a:t>Некоторые рекомендации по организации самоподготовки с целью повышения качества успеваемости воспитанников:</a:t>
            </a:r>
          </a:p>
          <a:p>
            <a:pPr lvl="0" indent="376238" algn="just">
              <a:buNone/>
              <a:tabLst>
                <a:tab pos="8424863" algn="l"/>
              </a:tabLst>
            </a:pPr>
            <a:r>
              <a:rPr lang="ru-RU" dirty="0" smtClean="0"/>
              <a:t>Учащиеся должны начинать самоподготовку с приготовлений уроков по самым сложным предметам, переходя от сложного к простому.</a:t>
            </a:r>
          </a:p>
          <a:p>
            <a:pPr lvl="0" indent="376238" algn="just">
              <a:buNone/>
              <a:tabLst>
                <a:tab pos="8424863" algn="l"/>
              </a:tabLst>
            </a:pPr>
            <a:r>
              <a:rPr lang="ru-RU" dirty="0" smtClean="0"/>
              <a:t>Требования, предъявляемые воспитателем, должны быть едины с требованиями учителя на уроке. </a:t>
            </a:r>
          </a:p>
          <a:p>
            <a:pPr lvl="0" indent="376238" algn="just">
              <a:buNone/>
              <a:tabLst>
                <a:tab pos="8424863" algn="l"/>
              </a:tabLst>
            </a:pPr>
            <a:r>
              <a:rPr lang="ru-RU" dirty="0" smtClean="0"/>
              <a:t>Сотрудничество с учителем, взаимосвязь учителя и воспитателя – одно из важнейших условий успешной организации самоподготовки. </a:t>
            </a:r>
          </a:p>
          <a:p>
            <a:pPr lvl="0" indent="376238" algn="just">
              <a:buNone/>
              <a:tabLst>
                <a:tab pos="8424863" algn="l"/>
              </a:tabLst>
            </a:pPr>
            <a:r>
              <a:rPr lang="ru-RU" dirty="0" smtClean="0"/>
              <a:t>При организации самоподготовки важно учитывать индивидуальные особенности воспитанников. </a:t>
            </a:r>
          </a:p>
          <a:p>
            <a:pPr lvl="0" indent="376238" algn="just">
              <a:buNone/>
              <a:tabLst>
                <a:tab pos="8424863" algn="l"/>
              </a:tabLst>
            </a:pPr>
            <a:r>
              <a:rPr lang="ru-RU" dirty="0" smtClean="0"/>
              <a:t>Важным приемом в работе воспитателя на самоподготовке является применение элементов </a:t>
            </a:r>
            <a:r>
              <a:rPr lang="ru-RU" dirty="0" err="1" smtClean="0"/>
              <a:t>проблемности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Серая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36</TotalTime>
  <Words>620</Words>
  <PresentationFormat>Экран (4:3)</PresentationFormat>
  <Paragraphs>53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Трек</vt:lpstr>
      <vt:lpstr>Самостоятельная подготовка   как один из методов приобретения знаний учениками. </vt:lpstr>
      <vt:lpstr>Цели самоподготовки</vt:lpstr>
      <vt:lpstr>Задачи на самоподготовку</vt:lpstr>
      <vt:lpstr>Алгоритм подготовки воспитателя </vt:lpstr>
      <vt:lpstr>Задачи при проведении уроков с/п </vt:lpstr>
      <vt:lpstr>рекомендации ученикам при приготовлении уроков: </vt:lpstr>
      <vt:lpstr>Рекомендации по приготовлению устных заданий</vt:lpstr>
      <vt:lpstr>Воспитатель в часы самоподготовки должен: 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Самостоятельная подготовка  как один из методов приобретения знаний суворовцами. </dc:title>
  <dc:creator>Борис</dc:creator>
  <cp:lastModifiedBy>Борис</cp:lastModifiedBy>
  <cp:revision>6</cp:revision>
  <dcterms:created xsi:type="dcterms:W3CDTF">2014-09-20T22:12:55Z</dcterms:created>
  <dcterms:modified xsi:type="dcterms:W3CDTF">2014-10-22T09:48:03Z</dcterms:modified>
</cp:coreProperties>
</file>