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1"/>
  </p:notesMasterIdLst>
  <p:sldIdLst>
    <p:sldId id="256" r:id="rId2"/>
    <p:sldId id="260" r:id="rId3"/>
    <p:sldId id="263" r:id="rId4"/>
    <p:sldId id="257" r:id="rId5"/>
    <p:sldId id="261" r:id="rId6"/>
    <p:sldId id="272" r:id="rId7"/>
    <p:sldId id="262" r:id="rId8"/>
    <p:sldId id="267" r:id="rId9"/>
    <p:sldId id="264" r:id="rId10"/>
    <p:sldId id="266" r:id="rId11"/>
    <p:sldId id="268" r:id="rId12"/>
    <p:sldId id="269" r:id="rId13"/>
    <p:sldId id="265" r:id="rId14"/>
    <p:sldId id="270" r:id="rId15"/>
    <p:sldId id="258" r:id="rId16"/>
    <p:sldId id="259" r:id="rId17"/>
    <p:sldId id="277" r:id="rId18"/>
    <p:sldId id="278" r:id="rId19"/>
    <p:sldId id="271" r:id="rId20"/>
    <p:sldId id="273" r:id="rId21"/>
    <p:sldId id="274" r:id="rId22"/>
    <p:sldId id="279" r:id="rId23"/>
    <p:sldId id="280" r:id="rId24"/>
    <p:sldId id="276" r:id="rId25"/>
    <p:sldId id="281" r:id="rId26"/>
    <p:sldId id="283" r:id="rId27"/>
    <p:sldId id="285" r:id="rId28"/>
    <p:sldId id="284" r:id="rId29"/>
    <p:sldId id="275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7" autoAdjust="0"/>
    <p:restoredTop sz="94660"/>
  </p:normalViewPr>
  <p:slideViewPr>
    <p:cSldViewPr snapToGrid="0">
      <p:cViewPr varScale="1">
        <p:scale>
          <a:sx n="59" d="100"/>
          <a:sy n="59" d="100"/>
        </p:scale>
        <p:origin x="-84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72CF0-A476-4B49-BD31-583F1AAFC96C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451D5-96AB-45C8-A548-EF38BDA93C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920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451D5-96AB-45C8-A548-EF38BDA93C0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2498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7AFA-BB38-494F-98B8-C90D805AFF7D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8703A6F-AD2D-4D05-A8BA-4653A9098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8326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7AFA-BB38-494F-98B8-C90D805AFF7D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8703A6F-AD2D-4D05-A8BA-4653A9098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6565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7AFA-BB38-494F-98B8-C90D805AFF7D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8703A6F-AD2D-4D05-A8BA-4653A9098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46671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7AFA-BB38-494F-98B8-C90D805AFF7D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703A6F-AD2D-4D05-A8BA-4653A9098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9962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7AFA-BB38-494F-98B8-C90D805AFF7D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703A6F-AD2D-4D05-A8BA-4653A9098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78720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7AFA-BB38-494F-98B8-C90D805AFF7D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703A6F-AD2D-4D05-A8BA-4653A9098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4304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7AFA-BB38-494F-98B8-C90D805AFF7D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3A6F-AD2D-4D05-A8BA-4653A9098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0744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7AFA-BB38-494F-98B8-C90D805AFF7D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3A6F-AD2D-4D05-A8BA-4653A9098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8040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7AFA-BB38-494F-98B8-C90D805AFF7D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3A6F-AD2D-4D05-A8BA-4653A9098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2291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7AFA-BB38-494F-98B8-C90D805AFF7D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8703A6F-AD2D-4D05-A8BA-4653A9098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8954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7AFA-BB38-494F-98B8-C90D805AFF7D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8703A6F-AD2D-4D05-A8BA-4653A9098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0573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7AFA-BB38-494F-98B8-C90D805AFF7D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8703A6F-AD2D-4D05-A8BA-4653A9098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8228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7AFA-BB38-494F-98B8-C90D805AFF7D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3A6F-AD2D-4D05-A8BA-4653A9098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082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7AFA-BB38-494F-98B8-C90D805AFF7D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3A6F-AD2D-4D05-A8BA-4653A9098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2983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7AFA-BB38-494F-98B8-C90D805AFF7D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03A6F-AD2D-4D05-A8BA-4653A9098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4182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7AFA-BB38-494F-98B8-C90D805AFF7D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8703A6F-AD2D-4D05-A8BA-4653A9098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1976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B7AFA-BB38-494F-98B8-C90D805AFF7D}" type="datetimeFigureOut">
              <a:rPr lang="ru-RU" smtClean="0"/>
              <a:pPr/>
              <a:t>03.10.2014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8703A6F-AD2D-4D05-A8BA-4653A9098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499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9986" y="1316001"/>
            <a:ext cx="9144000" cy="2387600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cs typeface="Aharoni" panose="02010803020104030203" pitchFamily="2" charset="-79"/>
              </a:rPr>
              <a:t>АСИНХРОННЫЙ ДВИГАТЕЛЬ</a:t>
            </a:r>
            <a:endParaRPr lang="ru-RU" sz="8800" b="1" dirty="0"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Arial Black" pitchFamily="34" charset="0"/>
              </a:rPr>
              <a:t>Преподаватель :     С.Э. Федина</a:t>
            </a:r>
            <a:endParaRPr lang="ru-RU" sz="32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491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из </a:t>
            </a:r>
            <a:r>
              <a:rPr lang="ru-RU" sz="2400" b="1" dirty="0"/>
              <a:t>рисунка </a:t>
            </a:r>
            <a:r>
              <a:rPr lang="ru-RU" sz="2400" b="1" dirty="0" smtClean="0"/>
              <a:t> </a:t>
            </a:r>
            <a:r>
              <a:rPr lang="ru-RU" sz="2400" b="1" dirty="0"/>
              <a:t>видно, что напряжение на фазной обмотке составляет 220 (В), а линейное напряжение между двумя фазными обмотками составляет 380 (В).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2646118" y="2182009"/>
            <a:ext cx="4313864" cy="3777622"/>
          </a:xfrm>
        </p:spPr>
        <p:txBody>
          <a:bodyPr/>
          <a:lstStyle/>
          <a:p>
            <a:r>
              <a:rPr lang="ru-RU" dirty="0" smtClean="0"/>
              <a:t>из </a:t>
            </a:r>
            <a:r>
              <a:rPr lang="ru-RU" dirty="0"/>
              <a:t>рисунка </a:t>
            </a:r>
            <a:r>
              <a:rPr lang="ru-RU" dirty="0" smtClean="0"/>
              <a:t> </a:t>
            </a:r>
            <a:r>
              <a:rPr lang="ru-RU" dirty="0"/>
              <a:t>видно, что напряжение на фазной обмотке составляет 220 (В), а линейное напряжение между двумя фазными обмотками составляет 380 (В).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8" descr="Соединение звездой и треугольником обмоток электродвигател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238" t="-9331" r="4238" b="10024"/>
          <a:stretch/>
        </p:blipFill>
        <p:spPr bwMode="auto">
          <a:xfrm>
            <a:off x="1893347" y="1471899"/>
            <a:ext cx="4642307" cy="527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Соединение звездой и треугольником обмоток электродвигателя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6" t="-9333" r="-1746" b="9333"/>
          <a:stretch/>
        </p:blipFill>
        <p:spPr bwMode="auto">
          <a:xfrm>
            <a:off x="6959982" y="2126221"/>
            <a:ext cx="4604388" cy="443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7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СОЕДИНЕНИЕ ОБМОТОК СТАТОРА ТРЕУГОЛЬНИКОМ</a:t>
            </a:r>
            <a:endParaRPr lang="ru-RU" sz="4000" b="1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2169662" y="1999130"/>
            <a:ext cx="9265715" cy="4503868"/>
          </a:xfrm>
        </p:spPr>
        <p:txBody>
          <a:bodyPr>
            <a:normAutofit fontScale="47500" lnSpcReduction="20000"/>
          </a:bodyPr>
          <a:lstStyle/>
          <a:p>
            <a:pPr fontAlgn="base"/>
            <a:r>
              <a:rPr lang="ru-RU" sz="4500" b="1" dirty="0"/>
              <a:t>Если в сети уровень линейного напряжения составляет 220 (В), то обмотки статора необходимо соединить в схему треугольника.</a:t>
            </a:r>
          </a:p>
          <a:p>
            <a:pPr fontAlgn="base"/>
            <a:r>
              <a:rPr lang="ru-RU" sz="4500" b="1" dirty="0"/>
              <a:t>Соединение треугольником фазных обмоток статора асинхронного двигателя выполняется следующим образом.</a:t>
            </a:r>
          </a:p>
          <a:p>
            <a:pPr fontAlgn="base"/>
            <a:r>
              <a:rPr lang="ru-RU" sz="4500" b="1" dirty="0"/>
              <a:t>конец обмотки фазы «А» C4 (U2) необходимо соединить с началом обмотки фазы «В» С2 (V1)</a:t>
            </a:r>
          </a:p>
          <a:p>
            <a:pPr fontAlgn="base"/>
            <a:r>
              <a:rPr lang="ru-RU" sz="4500" b="1" dirty="0"/>
              <a:t>конец обмотки фазы «В» С5 (V2)  необходимо соединить с началом обмотки фазы «С» С3 (W1)</a:t>
            </a:r>
          </a:p>
          <a:p>
            <a:pPr fontAlgn="base"/>
            <a:r>
              <a:rPr lang="ru-RU" sz="4500" b="1" dirty="0"/>
              <a:t>конец обмотки фазы «С» С6 (W2)  необходимо соединить с началом обмотки фазы «А» С1 (U1)</a:t>
            </a:r>
          </a:p>
          <a:p>
            <a:pPr fontAlgn="base"/>
            <a:r>
              <a:rPr lang="ru-RU" sz="4500" b="1" dirty="0"/>
              <a:t>Места их соединения подключаются к соответствующим фазам питающего трехфазного напряжения.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264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Соединение звездой и треугольником обмоток электродвигателя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00" t="-9331" r="300" b="10024"/>
          <a:stretch/>
        </p:blipFill>
        <p:spPr bwMode="auto">
          <a:xfrm>
            <a:off x="2457681" y="1498897"/>
            <a:ext cx="3586599" cy="454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Соединение звездой и треугольником обмоток электродвигателя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80" b="9778"/>
          <a:stretch/>
        </p:blipFill>
        <p:spPr bwMode="auto">
          <a:xfrm>
            <a:off x="6814969" y="2197697"/>
            <a:ext cx="5013063" cy="355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082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1312433" y="301214"/>
            <a:ext cx="10117567" cy="5323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ПОДКЛЮЧЕНИЕ  ВЫВОДОВ  ОБМОТОК</a:t>
            </a:r>
            <a:endParaRPr lang="ru-RU" b="1" dirty="0"/>
          </a:p>
        </p:txBody>
      </p:sp>
      <p:pic>
        <p:nvPicPr>
          <p:cNvPr id="2052" name="Picture 4" descr="Однофазное подключение трехфазных двигателей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24" t="3779" r="9707" b="8688"/>
          <a:stretch/>
        </p:blipFill>
        <p:spPr bwMode="auto">
          <a:xfrm>
            <a:off x="6476101" y="1730124"/>
            <a:ext cx="5432614" cy="433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653" y="1264444"/>
            <a:ext cx="623943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555555"/>
                </a:solidFill>
                <a:latin typeface="Arial" panose="020B0604020202020204" pitchFamily="34" charset="0"/>
              </a:rPr>
              <a:t>Фазы обмотки можно соединить по схеме ''звезда'' или "треугольник" в зависимости от напряжения сети. Например, если в паспорте двигателя указаны напряжения 220/380 В, то при напряжении сети 380 В фазы соединяют "звездой". Если же напряжение сети 220 В, то обмотки соединяют в "треугольник". В обоих случаях фазное напряжение двигателя равно 220 В.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69286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115" y="-161363"/>
            <a:ext cx="10569389" cy="122099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Вывод о</a:t>
            </a:r>
            <a:r>
              <a:rPr lang="ru-RU" dirty="0" smtClean="0"/>
              <a:t> </a:t>
            </a:r>
            <a:r>
              <a:rPr lang="ru-RU" b="1" dirty="0"/>
              <a:t>соединение звездой и треугольником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503" y="909021"/>
            <a:ext cx="11585985" cy="4700987"/>
          </a:xfrm>
        </p:spPr>
        <p:txBody>
          <a:bodyPr>
            <a:noAutofit/>
          </a:bodyPr>
          <a:lstStyle/>
          <a:p>
            <a:pPr fontAlgn="base"/>
            <a:r>
              <a:rPr lang="ru-RU" sz="2800" b="1" dirty="0" smtClean="0"/>
              <a:t>При </a:t>
            </a:r>
            <a:r>
              <a:rPr lang="ru-RU" sz="2800" b="1" dirty="0"/>
              <a:t>соединении звездой обмоток асинхронного электродвигателя наблюдается более мягкий запуск и плавная его работа, а также возможность кратковременной перегрузки.</a:t>
            </a:r>
          </a:p>
          <a:p>
            <a:pPr fontAlgn="base"/>
            <a:r>
              <a:rPr lang="ru-RU" sz="2800" b="1" dirty="0"/>
              <a:t>При соединении треугольником обмоток асинхронного электродвигателя происходит достижение его максимальной мощности, но во время пуска пусковые токи имеют большое значение. </a:t>
            </a:r>
          </a:p>
          <a:p>
            <a:pPr fontAlgn="base"/>
            <a:r>
              <a:rPr lang="ru-RU" sz="2800" b="1" dirty="0"/>
              <a:t>В связи с вышесказанным, принято асинхронные двигатели средней  мощности и выше запускать по схеме звезда. При наборе номинальной частоты вращения в автоматическом режиме происходит переключение его на </a:t>
            </a:r>
            <a:r>
              <a:rPr lang="ru-RU" sz="2800" b="1" dirty="0" smtClean="0"/>
              <a:t>схему треугольника. </a:t>
            </a:r>
            <a:endParaRPr lang="ru-RU" sz="2800" b="1" dirty="0"/>
          </a:p>
          <a:p>
            <a:endParaRPr lang="ru-RU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411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/>
              <a:t>РОТОР</a:t>
            </a:r>
            <a:endParaRPr lang="ru-RU" sz="7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7661" y="1775909"/>
            <a:ext cx="10429539" cy="45495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/>
              <a:t>Ротор трехфазного асинхронного двигателя представляет собой цилиндр, набранный из штампованных листов электротехнической стали и насаженный на вал. В зависимости от типа обмотки роторы трехфазных асинхронных двигателей делятся на короткозамкнутые и фазные.</a:t>
            </a:r>
          </a:p>
        </p:txBody>
      </p:sp>
    </p:spTree>
    <p:extLst>
      <p:ext uri="{BB962C8B-B14F-4D97-AF65-F5344CB8AC3E}">
        <p14:creationId xmlns:p14="http://schemas.microsoft.com/office/powerpoint/2010/main" xmlns="" val="172787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КОРОТКОЗАМКНУТЫЙ РОТОР</a:t>
            </a:r>
            <a:endParaRPr lang="ru-RU" sz="48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b="1" dirty="0" smtClean="0"/>
              <a:t>Беличья клетка</a:t>
            </a:r>
            <a:endParaRPr lang="ru-RU" b="1" dirty="0"/>
          </a:p>
        </p:txBody>
      </p:sp>
      <p:pic>
        <p:nvPicPr>
          <p:cNvPr id="2050" name="Picture 2" descr="https://upload.wikimedia.org/wikipedia/commons/thumb/0/06/AM_Klietka_stoc.jpg/200px-AM_Klietka_stoc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2105" y="2899184"/>
            <a:ext cx="4750699" cy="322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ороткозамкнутый ротор и беличья клетка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9827" r="40108" b="8780"/>
          <a:stretch/>
        </p:blipFill>
        <p:spPr bwMode="auto">
          <a:xfrm>
            <a:off x="839095" y="2447364"/>
            <a:ext cx="5610113" cy="381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885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49102" y="230927"/>
            <a:ext cx="1017135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252525"/>
                </a:solidFill>
                <a:latin typeface="Arial" panose="020B0604020202020204" pitchFamily="34" charset="0"/>
              </a:rPr>
              <a:t>Короткозамкнутая обмотка ротора, часто называемая «беличье колесо» из-за внешней схожести конструкции, состоит из алюминиевых (реже медных, латунных) стержней, замкнутых накоротко с торцов двумя кольцами. Стержни этой обмотки вставляют в пазы сердечника ротора. </a:t>
            </a:r>
            <a:r>
              <a:rPr lang="ru-RU" sz="4400" dirty="0" smtClean="0">
                <a:solidFill>
                  <a:srgbClr val="252525"/>
                </a:solidFill>
                <a:latin typeface="Arial" panose="020B0604020202020204" pitchFamily="34" charset="0"/>
              </a:rPr>
              <a:t>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42941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3341" y="118334"/>
            <a:ext cx="1047794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252525"/>
                </a:solidFill>
                <a:latin typeface="Arial" panose="020B0604020202020204" pitchFamily="34" charset="0"/>
              </a:rPr>
              <a:t>Вместе </a:t>
            </a:r>
            <a:r>
              <a:rPr lang="ru-RU" sz="4400" dirty="0">
                <a:solidFill>
                  <a:srgbClr val="252525"/>
                </a:solidFill>
                <a:latin typeface="Arial" panose="020B0604020202020204" pitchFamily="34" charset="0"/>
              </a:rPr>
              <a:t>со стержнями «беличьего колеса» отливают </a:t>
            </a:r>
            <a:r>
              <a:rPr lang="ru-RU" sz="4400" dirty="0" err="1">
                <a:solidFill>
                  <a:srgbClr val="252525"/>
                </a:solidFill>
                <a:latin typeface="Arial" panose="020B0604020202020204" pitchFamily="34" charset="0"/>
              </a:rPr>
              <a:t>короткозамыкающие</a:t>
            </a:r>
            <a:r>
              <a:rPr lang="ru-RU" sz="4400" dirty="0">
                <a:solidFill>
                  <a:srgbClr val="252525"/>
                </a:solidFill>
                <a:latin typeface="Arial" panose="020B0604020202020204" pitchFamily="34" charset="0"/>
              </a:rPr>
              <a:t> кольца и торцевые лопасти, осуществляющие вентиляцию машины. В машинах большой мощности «беличье колесо» выполняют из медных стержней, концы которых соединяют с </a:t>
            </a:r>
            <a:r>
              <a:rPr lang="ru-RU" sz="4400" dirty="0" err="1">
                <a:solidFill>
                  <a:srgbClr val="252525"/>
                </a:solidFill>
                <a:latin typeface="Arial" panose="020B0604020202020204" pitchFamily="34" charset="0"/>
              </a:rPr>
              <a:t>короткозамыкающими</a:t>
            </a:r>
            <a:r>
              <a:rPr lang="ru-RU" sz="4400" dirty="0">
                <a:solidFill>
                  <a:srgbClr val="252525"/>
                </a:solidFill>
                <a:latin typeface="Arial" panose="020B0604020202020204" pitchFamily="34" charset="0"/>
              </a:rPr>
              <a:t> кольцами при помощи сварки.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381281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Асинхронные электродвигатели с фазным ротором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9751" y="2124636"/>
            <a:ext cx="3872753" cy="400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118796" y="1345631"/>
            <a:ext cx="6890273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555555"/>
                </a:solidFill>
                <a:latin typeface="Arial" panose="020B0604020202020204" pitchFamily="34" charset="0"/>
              </a:rPr>
              <a:t>Асинхронный двигатель с фазным ротором</a:t>
            </a:r>
            <a:r>
              <a:rPr lang="ru-RU" b="1" dirty="0">
                <a:solidFill>
                  <a:srgbClr val="555555"/>
                </a:solidFill>
                <a:latin typeface="Arial" panose="020B0604020202020204" pitchFamily="34" charset="0"/>
              </a:rPr>
              <a:t> </a:t>
            </a:r>
            <a:r>
              <a:rPr lang="ru-RU" sz="3600" dirty="0">
                <a:solidFill>
                  <a:srgbClr val="555555"/>
                </a:solidFill>
                <a:latin typeface="Arial" panose="020B0604020202020204" pitchFamily="34" charset="0"/>
              </a:rPr>
              <a:t>имеет лучшие пусковые и регулировочные свойства, однако ему присущи большие масса, размеры и стоимость, чем асинхронному двигателю с короткозамкнутым ротором.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5297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8800" b="1" dirty="0" smtClean="0"/>
              <a:t>ОБЩИЙ      ВИД</a:t>
            </a:r>
            <a:endParaRPr lang="ru-RU" sz="8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5774" y="1850315"/>
            <a:ext cx="8186570" cy="4894730"/>
          </a:xfrm>
        </p:spPr>
      </p:pic>
    </p:spTree>
    <p:extLst>
      <p:ext uri="{BB962C8B-B14F-4D97-AF65-F5344CB8AC3E}">
        <p14:creationId xmlns:p14="http://schemas.microsoft.com/office/powerpoint/2010/main" xmlns="" val="13309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Асинхронные электродвигатели с фазным ротором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2093" y="317351"/>
            <a:ext cx="4663440" cy="557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95313" y="80683"/>
            <a:ext cx="567465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555555"/>
                </a:solidFill>
                <a:latin typeface="Arial" panose="020B0604020202020204" pitchFamily="34" charset="0"/>
              </a:rPr>
              <a:t>На роторе </a:t>
            </a:r>
            <a:r>
              <a:rPr lang="ru-RU" sz="2400" b="1" dirty="0">
                <a:solidFill>
                  <a:srgbClr val="555555"/>
                </a:solidFill>
                <a:latin typeface="Arial" panose="020B0604020202020204" pitchFamily="34" charset="0"/>
              </a:rPr>
              <a:t>укладывается трехфазная обмотка с геометрическими осями фазных катушек (1), сдвинутыми в пространстве друг относительно друга на 120 градусов.</a:t>
            </a:r>
          </a:p>
          <a:p>
            <a:pPr algn="just"/>
            <a:r>
              <a:rPr lang="ru-RU" sz="2400" b="1" dirty="0">
                <a:solidFill>
                  <a:srgbClr val="555555"/>
                </a:solidFill>
                <a:latin typeface="Arial" panose="020B0604020202020204" pitchFamily="34" charset="0"/>
              </a:rPr>
              <a:t>Фазы обмотки соединяются звездой и концы их присоединяются к трем контактным кольцам (3), насаженным на вал (2) и электрически изолированным как от вала, так и друг от друга. С помощью щеток (4), находящихся в скользящем контакте с кольцами (3), имеется возможность включать в цепи фазных обмоток регулировочные реостаты (5).</a:t>
            </a:r>
            <a:endParaRPr lang="ru-RU" sz="2400" b="1" i="0" dirty="0">
              <a:solidFill>
                <a:srgbClr val="555555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983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Асинхронные электродвигатели с фазным ротором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1313" y="3791894"/>
            <a:ext cx="5836024" cy="281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7232" y="252464"/>
            <a:ext cx="99902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555555"/>
                </a:solidFill>
                <a:latin typeface="Arial" panose="020B0604020202020204" pitchFamily="34" charset="0"/>
              </a:rPr>
              <a:t>Принцип работы </a:t>
            </a:r>
            <a:r>
              <a:rPr lang="ru-RU" sz="3200" b="1" dirty="0">
                <a:solidFill>
                  <a:srgbClr val="555555"/>
                </a:solidFill>
                <a:latin typeface="Arial" panose="020B0604020202020204" pitchFamily="34" charset="0"/>
              </a:rPr>
              <a:t>асинхронных </a:t>
            </a:r>
            <a:r>
              <a:rPr lang="ru-RU" sz="3200" b="1" dirty="0" smtClean="0">
                <a:solidFill>
                  <a:srgbClr val="555555"/>
                </a:solidFill>
                <a:latin typeface="Arial" panose="020B0604020202020204" pitchFamily="34" charset="0"/>
              </a:rPr>
              <a:t>электродвигателей</a:t>
            </a:r>
          </a:p>
          <a:p>
            <a:pPr algn="ctr"/>
            <a:endParaRPr lang="ru-RU" sz="3200" b="1" dirty="0">
              <a:solidFill>
                <a:srgbClr val="555555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3200" dirty="0">
                <a:solidFill>
                  <a:srgbClr val="555555"/>
                </a:solidFill>
                <a:latin typeface="Arial" panose="020B0604020202020204" pitchFamily="34" charset="0"/>
              </a:rPr>
              <a:t>Принцип работы асинхронной машины основан на использовании вращающегося магнитного поля. При подключении к сети трехфазной обмотки статора создается вращающееся </a:t>
            </a:r>
            <a:r>
              <a:rPr lang="ru-RU" sz="3200" dirty="0" smtClean="0">
                <a:solidFill>
                  <a:srgbClr val="282A9A"/>
                </a:solidFill>
                <a:latin typeface="Arial" panose="020B0604020202020204" pitchFamily="34" charset="0"/>
              </a:rPr>
              <a:t>магнитное поле</a:t>
            </a:r>
            <a:r>
              <a:rPr lang="ru-RU" sz="3200" dirty="0">
                <a:solidFill>
                  <a:srgbClr val="555555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94206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2735" y="1065973"/>
            <a:ext cx="1092976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>
                <a:solidFill>
                  <a:srgbClr val="555555"/>
                </a:solidFill>
                <a:latin typeface="Arial" panose="020B0604020202020204" pitchFamily="34" charset="0"/>
              </a:rPr>
              <a:t>Пересекая проводники обмотки статора и ротора, это поле индуктирует в обмотках ЭДС (согласно закону электромагнитной индукции). При замкнутой обмотке ротора ее ЭДС наводит в цепи ротора ток. В результате взаимодействия тока с результирующим </a:t>
            </a:r>
            <a:r>
              <a:rPr lang="ru-RU" sz="4000" b="1" dirty="0" smtClean="0">
                <a:solidFill>
                  <a:srgbClr val="555555"/>
                </a:solidFill>
                <a:latin typeface="Arial" panose="020B0604020202020204" pitchFamily="34" charset="0"/>
              </a:rPr>
              <a:t>магнитным </a:t>
            </a:r>
            <a:r>
              <a:rPr lang="ru-RU" sz="4000" b="1" dirty="0">
                <a:solidFill>
                  <a:srgbClr val="555555"/>
                </a:solidFill>
                <a:latin typeface="Arial" panose="020B0604020202020204" pitchFamily="34" charset="0"/>
              </a:rPr>
              <a:t>полем создается электромагнитный момент. </a:t>
            </a:r>
            <a:endParaRPr lang="ru-RU" sz="4000" b="1" dirty="0" smtClean="0">
              <a:solidFill>
                <a:srgbClr val="555555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584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3190" y="-5417"/>
            <a:ext cx="1040802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>
                <a:solidFill>
                  <a:srgbClr val="555555"/>
                </a:solidFill>
                <a:latin typeface="Arial" panose="020B0604020202020204" pitchFamily="34" charset="0"/>
              </a:rPr>
              <a:t>Если этот момент превышает момент сопротивления на валу двигателя, вал начинает вращаться и приводить в движение рабочий механизм. Обычно </a:t>
            </a:r>
            <a:r>
              <a:rPr lang="ru-RU" sz="4400" b="1" dirty="0" smtClean="0">
                <a:solidFill>
                  <a:srgbClr val="555555"/>
                </a:solidFill>
                <a:latin typeface="Arial" panose="020B0604020202020204" pitchFamily="34" charset="0"/>
              </a:rPr>
              <a:t> скорость вращения </a:t>
            </a:r>
            <a:r>
              <a:rPr lang="ru-RU" sz="4400" b="1" dirty="0">
                <a:solidFill>
                  <a:srgbClr val="555555"/>
                </a:solidFill>
                <a:latin typeface="Arial" panose="020B0604020202020204" pitchFamily="34" charset="0"/>
              </a:rPr>
              <a:t>ротора </a:t>
            </a:r>
            <a:r>
              <a:rPr lang="en-US" sz="4400" b="1" dirty="0" smtClean="0">
                <a:solidFill>
                  <a:srgbClr val="555555"/>
                </a:solidFill>
                <a:latin typeface="Arial" panose="020B0604020202020204" pitchFamily="34" charset="0"/>
              </a:rPr>
              <a:t>n</a:t>
            </a:r>
            <a:r>
              <a:rPr lang="en-US" sz="4000" b="1" dirty="0" smtClean="0">
                <a:solidFill>
                  <a:srgbClr val="555555"/>
                </a:solidFill>
                <a:latin typeface="Arial" panose="020B0604020202020204" pitchFamily="34" charset="0"/>
              </a:rPr>
              <a:t>2</a:t>
            </a:r>
            <a:r>
              <a:rPr lang="ru-RU" sz="4400" b="1" dirty="0" smtClean="0">
                <a:solidFill>
                  <a:srgbClr val="555555"/>
                </a:solidFill>
                <a:latin typeface="Arial" panose="020B0604020202020204" pitchFamily="34" charset="0"/>
              </a:rPr>
              <a:t> </a:t>
            </a:r>
            <a:r>
              <a:rPr lang="ru-RU" sz="4400" b="1" dirty="0">
                <a:solidFill>
                  <a:srgbClr val="555555"/>
                </a:solidFill>
                <a:latin typeface="Arial" panose="020B0604020202020204" pitchFamily="34" charset="0"/>
              </a:rPr>
              <a:t>не равна </a:t>
            </a:r>
            <a:r>
              <a:rPr lang="ru-RU" sz="4400" b="1" dirty="0" smtClean="0">
                <a:solidFill>
                  <a:srgbClr val="555555"/>
                </a:solidFill>
                <a:latin typeface="Arial" panose="020B0604020202020204" pitchFamily="34" charset="0"/>
              </a:rPr>
              <a:t> скорости</a:t>
            </a:r>
            <a:r>
              <a:rPr lang="en-US" sz="4400" b="1" dirty="0" smtClean="0">
                <a:solidFill>
                  <a:srgbClr val="555555"/>
                </a:solidFill>
                <a:latin typeface="Arial" panose="020B0604020202020204" pitchFamily="34" charset="0"/>
              </a:rPr>
              <a:t> </a:t>
            </a:r>
            <a:r>
              <a:rPr lang="ru-RU" sz="4400" b="1" dirty="0" smtClean="0">
                <a:solidFill>
                  <a:srgbClr val="555555"/>
                </a:solidFill>
                <a:latin typeface="Arial" panose="020B0604020202020204" pitchFamily="34" charset="0"/>
              </a:rPr>
              <a:t>магнитного </a:t>
            </a:r>
            <a:r>
              <a:rPr lang="ru-RU" sz="4400" b="1" dirty="0">
                <a:solidFill>
                  <a:srgbClr val="555555"/>
                </a:solidFill>
                <a:latin typeface="Arial" panose="020B0604020202020204" pitchFamily="34" charset="0"/>
              </a:rPr>
              <a:t>поля </a:t>
            </a:r>
            <a:r>
              <a:rPr lang="en-US" sz="4400" b="1" dirty="0" smtClean="0">
                <a:solidFill>
                  <a:srgbClr val="555555"/>
                </a:solidFill>
                <a:latin typeface="Arial" panose="020B0604020202020204" pitchFamily="34" charset="0"/>
              </a:rPr>
              <a:t>n1</a:t>
            </a:r>
            <a:r>
              <a:rPr lang="ru-RU" sz="4400" b="1" dirty="0" smtClean="0">
                <a:solidFill>
                  <a:srgbClr val="555555"/>
                </a:solidFill>
                <a:latin typeface="Arial" panose="020B0604020202020204" pitchFamily="34" charset="0"/>
              </a:rPr>
              <a:t>. </a:t>
            </a:r>
            <a:r>
              <a:rPr lang="ru-RU" sz="4400" b="1" dirty="0">
                <a:solidFill>
                  <a:srgbClr val="555555"/>
                </a:solidFill>
                <a:latin typeface="Arial" panose="020B0604020202020204" pitchFamily="34" charset="0"/>
              </a:rPr>
              <a:t>Отсюда и название двигателя асинхронный, </a:t>
            </a:r>
            <a:r>
              <a:rPr lang="ru-RU" sz="4400" b="1" dirty="0" smtClean="0">
                <a:solidFill>
                  <a:srgbClr val="555555"/>
                </a:solidFill>
                <a:latin typeface="Arial" panose="020B0604020202020204" pitchFamily="34" charset="0"/>
              </a:rPr>
              <a:t>т</a:t>
            </a:r>
            <a:r>
              <a:rPr lang="ru-RU" sz="4400" b="1" dirty="0">
                <a:solidFill>
                  <a:srgbClr val="555555"/>
                </a:solidFill>
                <a:latin typeface="Arial" panose="020B0604020202020204" pitchFamily="34" charset="0"/>
              </a:rPr>
              <a:t>. е. несинхронный.</a:t>
            </a:r>
          </a:p>
        </p:txBody>
      </p:sp>
    </p:spTree>
    <p:extLst>
      <p:ext uri="{BB962C8B-B14F-4D97-AF65-F5344CB8AC3E}">
        <p14:creationId xmlns:p14="http://schemas.microsoft.com/office/powerpoint/2010/main" xmlns="" val="125553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/>
              <a:t>НОМИНАЛЬНЫЕ ВЕЛИЧИНЫ ЭЛЕКТРОДВИГАТЕЛЯ</a:t>
            </a:r>
            <a:endParaRPr lang="ru-RU" sz="4400" b="1" dirty="0"/>
          </a:p>
        </p:txBody>
      </p:sp>
      <p:pic>
        <p:nvPicPr>
          <p:cNvPr id="6" name="Picture 2" descr="табличка на электродвигател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2926" y="2027816"/>
            <a:ext cx="8525102" cy="455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966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72585" y="42815"/>
            <a:ext cx="1111265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2F2E2E"/>
                </a:solidFill>
                <a:latin typeface="Arial" panose="020B0604020202020204" pitchFamily="34" charset="0"/>
              </a:rPr>
              <a:t> </a:t>
            </a:r>
            <a:r>
              <a:rPr lang="ru-RU" sz="3600" b="1" dirty="0">
                <a:solidFill>
                  <a:srgbClr val="2F2E2E"/>
                </a:solidFill>
                <a:latin typeface="Arial" panose="020B0604020202020204" pitchFamily="34" charset="0"/>
              </a:rPr>
              <a:t>Каждый двигатель снабжается техническим паспортом в виде приклепанной металлической таблички, на которой приведены основные характеристики двигателя. В паспорте указан тип двигателя. Например, двигатель типа 4А10082УЗ: асинхронный электродвигатель серии 4А закрытого исполнения с высотой оси вращения 100 мм, с короткой длиной корпуса, двухполюсный, климатического исполнения У, категории 3.</a:t>
            </a:r>
          </a:p>
          <a:p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13734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4706" y="393726"/>
            <a:ext cx="1117181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2F2E2E"/>
                </a:solidFill>
                <a:latin typeface="Arial" panose="020B0604020202020204" pitchFamily="34" charset="0"/>
              </a:rPr>
              <a:t>Заводской номер дает возможность отличить электрическую машину среди однотипных.</a:t>
            </a:r>
          </a:p>
          <a:p>
            <a:r>
              <a:rPr lang="ru-RU" sz="3600" b="1" dirty="0">
                <a:solidFill>
                  <a:srgbClr val="2F2E2E"/>
                </a:solidFill>
                <a:latin typeface="Arial" panose="020B0604020202020204" pitchFamily="34" charset="0"/>
              </a:rPr>
              <a:t>Далее приведены цифры и символы, которые расшифровываются следующим образом:</a:t>
            </a:r>
          </a:p>
          <a:p>
            <a:r>
              <a:rPr lang="ru-RU" sz="3600" b="1" dirty="0">
                <a:solidFill>
                  <a:srgbClr val="2F2E2E"/>
                </a:solidFill>
                <a:latin typeface="Arial" panose="020B0604020202020204" pitchFamily="34" charset="0"/>
              </a:rPr>
              <a:t>3 ~ — двигатель трехфазного переменного тока;</a:t>
            </a:r>
          </a:p>
          <a:p>
            <a:r>
              <a:rPr lang="ru-RU" sz="3600" b="1" dirty="0">
                <a:solidFill>
                  <a:srgbClr val="2F2E2E"/>
                </a:solidFill>
                <a:latin typeface="Arial" panose="020B0604020202020204" pitchFamily="34" charset="0"/>
              </a:rPr>
              <a:t>50 </a:t>
            </a:r>
            <a:r>
              <a:rPr lang="ru-RU" sz="3600" b="1" dirty="0" err="1">
                <a:solidFill>
                  <a:srgbClr val="2F2E2E"/>
                </a:solidFill>
                <a:latin typeface="Arial" panose="020B0604020202020204" pitchFamily="34" charset="0"/>
              </a:rPr>
              <a:t>Hz</a:t>
            </a:r>
            <a:r>
              <a:rPr lang="ru-RU" sz="3600" b="1" dirty="0">
                <a:solidFill>
                  <a:srgbClr val="2F2E2E"/>
                </a:solidFill>
                <a:latin typeface="Arial" panose="020B0604020202020204" pitchFamily="34" charset="0"/>
              </a:rPr>
              <a:t> — частота переменного тока (50 Гц), при которой двигатель должен работать;</a:t>
            </a:r>
          </a:p>
          <a:p>
            <a:r>
              <a:rPr lang="ru-RU" sz="3600" b="1" dirty="0">
                <a:solidFill>
                  <a:srgbClr val="2F2E2E"/>
                </a:solidFill>
                <a:latin typeface="Arial" panose="020B0604020202020204" pitchFamily="34" charset="0"/>
              </a:rPr>
              <a:t>4,0 KW — номинальная полезная мощность на валу электродвигателя;</a:t>
            </a:r>
          </a:p>
          <a:p>
            <a:r>
              <a:rPr lang="ru-RU" sz="3600" b="1" dirty="0">
                <a:solidFill>
                  <a:srgbClr val="2F2E2E"/>
                </a:solidFill>
                <a:latin typeface="Arial" panose="020B0604020202020204" pitchFamily="34" charset="0"/>
              </a:rPr>
              <a:t>косинус фи = 0,89 — коэффициент мощности</a:t>
            </a:r>
            <a:r>
              <a:rPr lang="ru-RU" sz="3600" b="1" dirty="0" smtClean="0">
                <a:solidFill>
                  <a:srgbClr val="2F2E2E"/>
                </a:solidFill>
                <a:latin typeface="Arial" panose="020B0604020202020204" pitchFamily="34" charset="0"/>
              </a:rPr>
              <a:t>;</a:t>
            </a:r>
            <a:endParaRPr lang="ru-RU" sz="3600" b="1" dirty="0">
              <a:solidFill>
                <a:srgbClr val="2F2E2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341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5162" y="277967"/>
            <a:ext cx="1023590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2F2E2E"/>
                </a:solidFill>
                <a:latin typeface="Arial" panose="020B0604020202020204" pitchFamily="34" charset="0"/>
              </a:rPr>
              <a:t>220/380V, 13,6/7,8А — при соединении обмотки статора в треугольник она должна включаться на напряжение 220 В, а при соединении в звезду — на напряжение 380 В. При этом машина, работающая с номинальной нагрузкой, потребляет 13,6 А при включении на треугольник и 7,8 А — при включении на звезду</a:t>
            </a:r>
            <a:r>
              <a:rPr lang="ru-RU" sz="3200" b="1" dirty="0" smtClean="0">
                <a:solidFill>
                  <a:srgbClr val="2F2E2E"/>
                </a:solidFill>
                <a:latin typeface="Arial" panose="020B0604020202020204" pitchFamily="34" charset="0"/>
              </a:rPr>
              <a:t>;</a:t>
            </a:r>
            <a:endParaRPr lang="ru-RU" sz="3200" b="1" dirty="0">
              <a:solidFill>
                <a:srgbClr val="2F2E2E"/>
              </a:solidFill>
              <a:latin typeface="Arial" panose="020B0604020202020204" pitchFamily="34" charset="0"/>
            </a:endParaRPr>
          </a:p>
          <a:p>
            <a:r>
              <a:rPr lang="ru-RU" sz="3200" b="1" dirty="0">
                <a:solidFill>
                  <a:srgbClr val="2F2E2E"/>
                </a:solidFill>
                <a:latin typeface="Arial" panose="020B0604020202020204" pitchFamily="34" charset="0"/>
              </a:rPr>
              <a:t>S1 — двигатель предназначен для длительного режима работы </a:t>
            </a:r>
            <a:r>
              <a:rPr lang="ru-RU" sz="3200" b="1" dirty="0" smtClean="0">
                <a:solidFill>
                  <a:srgbClr val="2F2E2E"/>
                </a:solidFill>
                <a:latin typeface="Arial" panose="020B0604020202020204" pitchFamily="34" charset="0"/>
              </a:rPr>
              <a:t>;</a:t>
            </a:r>
            <a:endParaRPr lang="ru-RU" sz="3200" b="1" dirty="0">
              <a:solidFill>
                <a:srgbClr val="2F2E2E"/>
              </a:solidFill>
              <a:latin typeface="Arial" panose="020B0604020202020204" pitchFamily="34" charset="0"/>
            </a:endParaRPr>
          </a:p>
          <a:p>
            <a:r>
              <a:rPr lang="ru-RU" sz="3200" b="1" dirty="0">
                <a:solidFill>
                  <a:srgbClr val="2F2E2E"/>
                </a:solidFill>
                <a:latin typeface="Arial" panose="020B0604020202020204" pitchFamily="34" charset="0"/>
              </a:rPr>
              <a:t>2880 об/мин — частота вращения электродвигателя при номинальной нагрузке и частоте сети 50 Гц.</a:t>
            </a:r>
          </a:p>
        </p:txBody>
      </p:sp>
    </p:spTree>
    <p:extLst>
      <p:ext uri="{BB962C8B-B14F-4D97-AF65-F5344CB8AC3E}">
        <p14:creationId xmlns:p14="http://schemas.microsoft.com/office/powerpoint/2010/main" xmlns="" val="377421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8343" y="38725"/>
            <a:ext cx="10440298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2F2E2E"/>
              </a:solidFill>
              <a:latin typeface="Arial" panose="020B0604020202020204" pitchFamily="34" charset="0"/>
            </a:endParaRPr>
          </a:p>
          <a:p>
            <a:r>
              <a:rPr lang="ru-RU" sz="3200" b="1" dirty="0">
                <a:solidFill>
                  <a:srgbClr val="2F2E2E"/>
                </a:solidFill>
                <a:latin typeface="Arial" panose="020B0604020202020204" pitchFamily="34" charset="0"/>
              </a:rPr>
              <a:t>Если двигатель работает </a:t>
            </a:r>
            <a:r>
              <a:rPr lang="ru-RU" sz="3200" b="1" dirty="0" smtClean="0">
                <a:solidFill>
                  <a:srgbClr val="2F2E2E"/>
                </a:solidFill>
                <a:latin typeface="Arial" panose="020B0604020202020204" pitchFamily="34" charset="0"/>
              </a:rPr>
              <a:t>в холостую</a:t>
            </a:r>
            <a:r>
              <a:rPr lang="ru-RU" sz="3200" b="1" dirty="0">
                <a:solidFill>
                  <a:srgbClr val="2F2E2E"/>
                </a:solidFill>
                <a:latin typeface="Arial" panose="020B0604020202020204" pitchFamily="34" charset="0"/>
              </a:rPr>
              <a:t>, частота вращения ротора приближается к частоте вращения магнитного поля статора;</a:t>
            </a:r>
          </a:p>
          <a:p>
            <a:r>
              <a:rPr lang="ru-RU" sz="3200" b="1" dirty="0">
                <a:solidFill>
                  <a:srgbClr val="2F2E2E"/>
                </a:solidFill>
                <a:latin typeface="Arial" panose="020B0604020202020204" pitchFamily="34" charset="0"/>
              </a:rPr>
              <a:t>к. п. д. = 86,5 °/о — номинальный коэффициент полезного действия двигателя, соответствующий номинальной нагрузке на его валу;</a:t>
            </a:r>
          </a:p>
          <a:p>
            <a:r>
              <a:rPr lang="ru-RU" sz="3200" b="1" dirty="0">
                <a:solidFill>
                  <a:srgbClr val="2F2E2E"/>
                </a:solidFill>
                <a:latin typeface="Arial" panose="020B0604020202020204" pitchFamily="34" charset="0"/>
              </a:rPr>
              <a:t>IP44 — степень защиты. Двигатель изготовлен во </a:t>
            </a:r>
            <a:r>
              <a:rPr lang="ru-RU" sz="3200" b="1" dirty="0" err="1">
                <a:solidFill>
                  <a:srgbClr val="2F2E2E"/>
                </a:solidFill>
                <a:latin typeface="Arial" panose="020B0604020202020204" pitchFamily="34" charset="0"/>
              </a:rPr>
              <a:t>влагоморозостойком</a:t>
            </a:r>
            <a:r>
              <a:rPr lang="ru-RU" sz="3200" b="1" dirty="0">
                <a:solidFill>
                  <a:srgbClr val="2F2E2E"/>
                </a:solidFill>
                <a:latin typeface="Arial" panose="020B0604020202020204" pitchFamily="34" charset="0"/>
              </a:rPr>
              <a:t> исполнении. </a:t>
            </a:r>
            <a:r>
              <a:rPr lang="ru-RU" sz="3200" b="1" dirty="0" smtClean="0">
                <a:solidFill>
                  <a:srgbClr val="2F2E2E"/>
                </a:solidFill>
                <a:latin typeface="Arial" panose="020B0604020202020204" pitchFamily="34" charset="0"/>
              </a:rPr>
              <a:t>Может </a:t>
            </a:r>
            <a:r>
              <a:rPr lang="ru-RU" sz="3200" b="1" dirty="0">
                <a:solidFill>
                  <a:srgbClr val="2F2E2E"/>
                </a:solidFill>
                <a:latin typeface="Arial" panose="020B0604020202020204" pitchFamily="34" charset="0"/>
              </a:rPr>
              <a:t>работать в среде с повышенной влажностью и на открытом воздухе. В паспорте указан ГОСТ, класс изоляции обмотки (для класса В предельно допустимая температура 130° С), масса машины и год выпуска.</a:t>
            </a:r>
          </a:p>
        </p:txBody>
      </p:sp>
    </p:spTree>
    <p:extLst>
      <p:ext uri="{BB962C8B-B14F-4D97-AF65-F5344CB8AC3E}">
        <p14:creationId xmlns:p14="http://schemas.microsoft.com/office/powerpoint/2010/main" xmlns="" val="93949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8113" y="109851"/>
            <a:ext cx="1090825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555555"/>
                </a:solidFill>
                <a:latin typeface="Arial" panose="020B0604020202020204" pitchFamily="34" charset="0"/>
              </a:rPr>
              <a:t>Достоинства асинхронных </a:t>
            </a:r>
            <a:r>
              <a:rPr lang="ru-RU" sz="4800" b="1" dirty="0" smtClean="0">
                <a:solidFill>
                  <a:srgbClr val="555555"/>
                </a:solidFill>
                <a:latin typeface="Arial" panose="020B0604020202020204" pitchFamily="34" charset="0"/>
              </a:rPr>
              <a:t>электродвигателей</a:t>
            </a:r>
          </a:p>
          <a:p>
            <a:pPr algn="ctr"/>
            <a:endParaRPr lang="ru-RU" sz="4800" dirty="0">
              <a:solidFill>
                <a:srgbClr val="555555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3600" b="1" dirty="0">
                <a:solidFill>
                  <a:srgbClr val="555555"/>
                </a:solidFill>
                <a:latin typeface="Arial" panose="020B0604020202020204" pitchFamily="34" charset="0"/>
              </a:rPr>
              <a:t>Широкое распространение трехфазных асинхронных двигателей объясняется простотой их конструкции, надежностью в работе, хорошими эксплуатационными свойствами, невысокой стоимостью и простотой в обслуживании.</a:t>
            </a:r>
            <a:endParaRPr lang="ru-RU" sz="3600" b="1" i="0" dirty="0">
              <a:solidFill>
                <a:srgbClr val="555555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0" name="Picture 2" descr="http://avatars-fast.yandex.net/get-direct/Fa20MyXPU_qeFCXOZ2qTQg/x90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008062" y="5136776"/>
            <a:ext cx="3524133" cy="162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317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УСТРОЙСТВО</a:t>
            </a:r>
            <a:endParaRPr lang="ru-RU" sz="5400" b="1" dirty="0"/>
          </a:p>
        </p:txBody>
      </p:sp>
      <p:pic>
        <p:nvPicPr>
          <p:cNvPr id="6" name="Picture 2" descr="http://im0-tub-ru.yandex.net/i?id=78034baeb95abbc595384d81b6ead087-25-144&amp;n=2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895191" y="1905000"/>
            <a:ext cx="5927463" cy="453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type="body" sz="half" idx="4294967295"/>
          </p:nvPr>
        </p:nvSpPr>
        <p:spPr>
          <a:xfrm>
            <a:off x="796066" y="1633202"/>
            <a:ext cx="4937760" cy="4652122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Статор</a:t>
            </a:r>
            <a:r>
              <a:rPr lang="ru-RU" sz="3200" dirty="0" smtClean="0"/>
              <a:t> – неподвижная часть</a:t>
            </a:r>
          </a:p>
          <a:p>
            <a:r>
              <a:rPr lang="ru-RU" sz="3200" b="1" i="1" dirty="0" smtClean="0"/>
              <a:t>Ротор</a:t>
            </a:r>
            <a:r>
              <a:rPr lang="ru-RU" sz="3200" dirty="0" smtClean="0"/>
              <a:t>  - вращающаяся часть</a:t>
            </a:r>
          </a:p>
          <a:p>
            <a:r>
              <a:rPr lang="ru-RU" sz="3200" b="1" i="1" dirty="0" smtClean="0"/>
              <a:t>Вал</a:t>
            </a:r>
          </a:p>
          <a:p>
            <a:r>
              <a:rPr lang="ru-RU" sz="3200" b="1" i="1" dirty="0" smtClean="0"/>
              <a:t>Обмотка статора</a:t>
            </a:r>
          </a:p>
          <a:p>
            <a:r>
              <a:rPr lang="ru-RU" sz="3200" b="1" i="1" dirty="0" smtClean="0"/>
              <a:t>Обмотка ротора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414033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dirty="0" smtClean="0"/>
              <a:t>СТАТОР И ОБМОТКА СТАТОРА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373804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352800"/>
            <a:ext cx="152400" cy="152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2935" y="2721684"/>
            <a:ext cx="4762500" cy="38619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6370" y="2654694"/>
            <a:ext cx="4961964" cy="392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215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007199" y="788894"/>
            <a:ext cx="8915400" cy="3778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b="1" dirty="0" smtClean="0"/>
              <a:t>Статор имеет сердечник и обмотку.</a:t>
            </a:r>
          </a:p>
          <a:p>
            <a:pPr marL="0" indent="0">
              <a:buNone/>
            </a:pPr>
            <a:r>
              <a:rPr lang="ru-RU" sz="4400" b="1" dirty="0" smtClean="0"/>
              <a:t>Обмотка статора включается в сеть и является первичной. Корпус  двигателя выполняют из алюминиевого сплава или чугуна, либо делают сварным.</a:t>
            </a:r>
          </a:p>
        </p:txBody>
      </p:sp>
    </p:spTree>
    <p:extLst>
      <p:ext uri="{BB962C8B-B14F-4D97-AF65-F5344CB8AC3E}">
        <p14:creationId xmlns:p14="http://schemas.microsoft.com/office/powerpoint/2010/main" xmlns="" val="405110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6528" y="138096"/>
            <a:ext cx="953127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Сердечник выполняют  из тонколистовой </a:t>
            </a:r>
            <a:r>
              <a:rPr lang="ru-RU" sz="4000" b="1" dirty="0"/>
              <a:t>электротехнической стали </a:t>
            </a:r>
            <a:r>
              <a:rPr lang="ru-RU" sz="4000" b="1" dirty="0" smtClean="0"/>
              <a:t>обычно толщиной </a:t>
            </a:r>
            <a:r>
              <a:rPr lang="ru-RU" sz="4000" b="1" dirty="0"/>
              <a:t>0,5 мм.</a:t>
            </a:r>
          </a:p>
          <a:p>
            <a:pPr algn="just"/>
            <a:r>
              <a:rPr lang="ru-RU" sz="4000" b="1" dirty="0"/>
              <a:t>Пластины сердечника статора покрыты слоем изоляционного лака, собраны в пакет и скреплены скобами или продольными сварными швами.</a:t>
            </a:r>
          </a:p>
        </p:txBody>
      </p:sp>
    </p:spTree>
    <p:extLst>
      <p:ext uri="{BB962C8B-B14F-4D97-AF65-F5344CB8AC3E}">
        <p14:creationId xmlns:p14="http://schemas.microsoft.com/office/powerpoint/2010/main" xmlns="" val="339468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2065243" y="282462"/>
            <a:ext cx="558344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На внутренней поверхности сердечника статора имеются продольные пазы, в которых располагаются пазовые части обмотки статора.</a:t>
            </a:r>
            <a:endParaRPr lang="ru-RU" sz="2800" b="1" dirty="0"/>
          </a:p>
        </p:txBody>
      </p:sp>
      <p:pic>
        <p:nvPicPr>
          <p:cNvPr id="2052" name="Picture 4" descr="http://im1-tub-ru.yandex.net/i?id=2216f4a790dafff65e5b30b68424bc19-80-144&amp;n=2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933765" y="258444"/>
            <a:ext cx="4102250" cy="238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1-tub-ru.yandex.net/i?id=f8ac7e0cc5e5638a39913e0b097ec678-56-144&amp;n=21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3000" y="3399416"/>
            <a:ext cx="2565699" cy="282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1-tub-ru.yandex.net/i?id=37b71b4c0f297cfe4953bb736f88dc60-79-144&amp;n=21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28" b="6767"/>
          <a:stretch/>
        </p:blipFill>
        <p:spPr bwMode="auto">
          <a:xfrm>
            <a:off x="6637468" y="3001385"/>
            <a:ext cx="5206702" cy="356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ramo-chelny.ru/images/pic_1_2.gif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930" t="56101" b="6056"/>
          <a:stretch/>
        </p:blipFill>
        <p:spPr bwMode="auto">
          <a:xfrm>
            <a:off x="4265407" y="2710926"/>
            <a:ext cx="2225076" cy="244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98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60190" y="102364"/>
            <a:ext cx="8911687" cy="1280890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ВЫВОДЫ ОБМОТОК СТАТОРА</a:t>
            </a:r>
            <a:endParaRPr lang="ru-RU" sz="4400" b="1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5454128" y="989705"/>
            <a:ext cx="6390042" cy="5454126"/>
          </a:xfrm>
        </p:spPr>
        <p:txBody>
          <a:bodyPr>
            <a:noAutofit/>
          </a:bodyPr>
          <a:lstStyle/>
          <a:p>
            <a:pPr fontAlgn="base"/>
            <a:r>
              <a:rPr lang="ru-RU" sz="2400" b="1" dirty="0"/>
              <a:t>С1, С2, С3 – начала обмоток, С4, С5, С6 – конец обмоток. Но сейчас все чаще применяется новая маркировка выводов по ГОСТу 26772-85. U1, V1, W1 </a:t>
            </a:r>
            <a:r>
              <a:rPr lang="ru-RU" sz="2400" b="1" dirty="0" smtClean="0"/>
              <a:t>-начала </a:t>
            </a:r>
            <a:r>
              <a:rPr lang="ru-RU" sz="2400" b="1" dirty="0"/>
              <a:t>обмоток, U2, V2, W2 – конец обмоток.</a:t>
            </a:r>
          </a:p>
          <a:p>
            <a:pPr fontAlgn="base"/>
            <a:r>
              <a:rPr lang="ru-RU" sz="2400" b="1" dirty="0"/>
              <a:t>Выводы фазных обмоток асинхронного двигателя выводятся на </a:t>
            </a:r>
            <a:r>
              <a:rPr lang="ru-RU" sz="2400" b="1" dirty="0" err="1"/>
              <a:t>клеммник</a:t>
            </a:r>
            <a:r>
              <a:rPr lang="ru-RU" sz="2400" b="1" dirty="0"/>
              <a:t> или колодку и располагаются таким образом, чтобы соединения звездой или треугольником было удобно выполнить без перекрещивания с помощью специальных перемычек.</a:t>
            </a:r>
          </a:p>
          <a:p>
            <a:endParaRPr lang="ru-RU" sz="2000" dirty="0"/>
          </a:p>
        </p:txBody>
      </p:sp>
      <p:pic>
        <p:nvPicPr>
          <p:cNvPr id="3076" name="Picture 4" descr="Соединение звездой и треугольником обмоток электродвигателя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40" t="4341" r="6945" b="21731"/>
          <a:stretch/>
        </p:blipFill>
        <p:spPr bwMode="auto">
          <a:xfrm>
            <a:off x="494853" y="2032748"/>
            <a:ext cx="5045335" cy="397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626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79775" y="623888"/>
            <a:ext cx="8912225" cy="1281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/>
              <a:t>СОЕДИНЕНИЕ ОБМОТОК СТАТОРА</a:t>
            </a:r>
            <a:r>
              <a:rPr lang="ru-RU" sz="4900" b="1" dirty="0"/>
              <a:t> </a:t>
            </a:r>
            <a:r>
              <a:rPr lang="ru-RU" sz="4900" b="1" dirty="0" smtClean="0"/>
              <a:t>    ЗВЕЗДОЙ</a:t>
            </a:r>
            <a:br>
              <a:rPr lang="ru-RU" sz="4900" b="1" dirty="0" smtClean="0"/>
            </a:b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b="1" dirty="0" smtClean="0"/>
              <a:t>Соединение </a:t>
            </a:r>
            <a:r>
              <a:rPr lang="ru-RU" b="1" dirty="0"/>
              <a:t>звездой фазных обмоток статора асинхронного двигателя выполняется следующим образом. Концы всех трех обмоток нужно соединить в одну точку с помощью специальной </a:t>
            </a:r>
            <a:r>
              <a:rPr lang="ru-RU" b="1" dirty="0" smtClean="0"/>
              <a:t>перемычки, </a:t>
            </a:r>
            <a:r>
              <a:rPr lang="ru-RU" b="1" dirty="0"/>
              <a:t> </a:t>
            </a:r>
            <a:r>
              <a:rPr lang="ru-RU" b="1" dirty="0" smtClean="0"/>
              <a:t>а </a:t>
            </a:r>
            <a:r>
              <a:rPr lang="ru-RU" b="1" dirty="0"/>
              <a:t>на их начала подать трехфазное напряжение сети.</a:t>
            </a:r>
          </a:p>
        </p:txBody>
      </p:sp>
    </p:spTree>
    <p:extLst>
      <p:ext uri="{BB962C8B-B14F-4D97-AF65-F5344CB8AC3E}">
        <p14:creationId xmlns:p14="http://schemas.microsoft.com/office/powerpoint/2010/main" xmlns="" val="177881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332</TotalTime>
  <Words>969</Words>
  <Application>Microsoft Office PowerPoint</Application>
  <PresentationFormat>Произвольный</PresentationFormat>
  <Paragraphs>68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Легкий дым</vt:lpstr>
      <vt:lpstr>АСИНХРОННЫЙ ДВИГАТЕЛЬ</vt:lpstr>
      <vt:lpstr>ОБЩИЙ      ВИД</vt:lpstr>
      <vt:lpstr>УСТРОЙСТВО</vt:lpstr>
      <vt:lpstr>СТАТОР И ОБМОТКА СТАТОРА</vt:lpstr>
      <vt:lpstr>Слайд 5</vt:lpstr>
      <vt:lpstr>Слайд 6</vt:lpstr>
      <vt:lpstr>Слайд 7</vt:lpstr>
      <vt:lpstr>ВЫВОДЫ ОБМОТОК СТАТОРА</vt:lpstr>
      <vt:lpstr>СОЕДИНЕНИЕ ОБМОТОК СТАТОРА     ЗВЕЗДОЙ  Соединение звездой фазных обмоток статора асинхронного двигателя выполняется следующим образом. Концы всех трех обмоток нужно соединить в одну точку с помощью специальной перемычки,  а на их начала подать трехфазное напряжение сети.</vt:lpstr>
      <vt:lpstr>из рисунка  видно, что напряжение на фазной обмотке составляет 220 (В), а линейное напряжение между двумя фазными обмотками составляет 380 (В).</vt:lpstr>
      <vt:lpstr>СОЕДИНЕНИЕ ОБМОТОК СТАТОРА ТРЕУГОЛЬНИКОМ</vt:lpstr>
      <vt:lpstr>Слайд 12</vt:lpstr>
      <vt:lpstr>ПОДКЛЮЧЕНИЕ  ВЫВОДОВ  ОБМОТОК</vt:lpstr>
      <vt:lpstr>Вывод о соединение звездой и треугольником</vt:lpstr>
      <vt:lpstr>РОТОР</vt:lpstr>
      <vt:lpstr>КОРОТКОЗАМКНУТЫЙ РОТОР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НОМИНАЛЬНЫЕ ВЕЛИЧИНЫ ЭЛЕКТРОДВИГАТЕЛЯ</vt:lpstr>
      <vt:lpstr>Слайд 25</vt:lpstr>
      <vt:lpstr>Слайд 26</vt:lpstr>
      <vt:lpstr>Слайд 27</vt:lpstr>
      <vt:lpstr>Слайд 28</vt:lpstr>
      <vt:lpstr>Слайд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АСИНХРОННЫЕ ЭЛЕКТРОДВИГАТЕЛИ</dc:title>
  <dc:creator>user</dc:creator>
  <cp:lastModifiedBy>Пользователь</cp:lastModifiedBy>
  <cp:revision>38</cp:revision>
  <dcterms:created xsi:type="dcterms:W3CDTF">2014-09-23T17:29:31Z</dcterms:created>
  <dcterms:modified xsi:type="dcterms:W3CDTF">2014-10-03T06:53:51Z</dcterms:modified>
</cp:coreProperties>
</file>