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0" r:id="rId2"/>
    <p:sldId id="295" r:id="rId3"/>
    <p:sldId id="296" r:id="rId4"/>
    <p:sldId id="297" r:id="rId5"/>
    <p:sldId id="298" r:id="rId6"/>
    <p:sldId id="300" r:id="rId7"/>
    <p:sldId id="287" r:id="rId8"/>
    <p:sldId id="258" r:id="rId9"/>
    <p:sldId id="261" r:id="rId10"/>
    <p:sldId id="262" r:id="rId11"/>
    <p:sldId id="263" r:id="rId12"/>
    <p:sldId id="290" r:id="rId13"/>
    <p:sldId id="291" r:id="rId14"/>
    <p:sldId id="292" r:id="rId15"/>
    <p:sldId id="266" r:id="rId16"/>
    <p:sldId id="267" r:id="rId17"/>
    <p:sldId id="268" r:id="rId18"/>
    <p:sldId id="301" r:id="rId19"/>
    <p:sldId id="275" r:id="rId20"/>
    <p:sldId id="293" r:id="rId21"/>
    <p:sldId id="271" r:id="rId22"/>
    <p:sldId id="294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B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1EEFB-2D57-494E-B605-D0C4DEC76E84}" type="datetimeFigureOut">
              <a:rPr lang="ru-RU" smtClean="0"/>
              <a:pPr/>
              <a:t>24.08.2014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51B87-8207-477E-BDF6-E8FDBBACE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пояснительную записку, в которой конкретизируются общие цели основного общего образования с учётом специфики учебного предмета;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общую характеристику учебного предмета, курса;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описание места учебного предмета, курса в учебном плане;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личностные,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метапредметные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 предметные результаты освоения конкретного учебного предмета, курса;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содержание учебного предмета, курса;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тематическое планирование с определением основных видов учебной деятельности;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описание учебно-методического и материально-технического обеспечения образовательного процесса;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планируемые результаты изучения учебного предмета, курса.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51B87-8207-477E-BDF6-E8FDBBACE69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3F96-89B2-4039-88B5-DE1D5D3B4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3A0EE-7CB7-4E3A-AFBB-BFC1833C2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579B4-0FD0-445A-B3C7-3ADF662A8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10676-1566-44E0-B763-30032EB3F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76A-3AF4-41F6-A1AB-F793C2C7F2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EF819-9EC0-4CF4-B948-B71C48F22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65CF1-8A89-44EB-8670-0DBC32635A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BB793-98E7-4008-B484-85B915D25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94B3D-D0FE-4BBE-984A-0F19675738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CA0A5-E95A-4D91-9300-11ABE3F82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1E38B-8C2E-4310-A208-48CA27B051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9AA5D2F-738B-475C-AEF9-5D751AC2B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tandart.edu.ru/catalog.aspx?CatalogId=2629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&#1052;&#1072;&#1088;&#1080;&#1085;&#1072;\Desktop\&#1053;&#1086;&#1074;&#1072;&#1103;%20&#1087;&#1072;&#1087;&#1082;&#1072;%20(2)\&#1053;&#1086;&#1074;&#1072;&#1103;%20&#1087;&#1072;&#1087;&#1082;&#1072;\&#1044;&#1086;&#1082;&#1091;&#1084;&#1077;&#1085;&#1090;%20Microsoft%20Office%20Word%20(4).docx" TargetMode="External"/><Relationship Id="rId2" Type="http://schemas.openxmlformats.org/officeDocument/2006/relationships/hyperlink" Target="http://standart.edu.ru/catalog.aspx?CatalogId=2629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&#1052;&#1072;&#1088;&#1080;&#1085;&#1072;\Desktop\&#1053;&#1086;&#1074;&#1072;&#1103;%20&#1087;&#1072;&#1087;&#1082;&#1072;%20(2)\&#1053;&#1086;&#1074;&#1072;&#1103;%20&#1087;&#1072;&#1087;&#1082;&#1072;\&#1044;&#1086;&#1082;&#1091;&#1084;&#1077;&#1085;&#1090;%20Microsoft%20Office%20Word%20(7).doc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&#1052;&#1072;&#1088;&#1080;&#1085;&#1072;\Desktop\&#1053;&#1086;&#1074;&#1072;&#1103;%20&#1087;&#1072;&#1087;&#1082;&#1072;%20(2)\&#1053;&#1086;&#1074;&#1072;&#1103;%20&#1087;&#1072;&#1087;&#1082;&#1072;\&#1044;&#1086;&#1082;&#1091;&#1084;&#1077;&#1085;&#1090;%20Microsoft%20Office%20Word%20(8).doc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&#1052;&#1072;&#1088;&#1080;&#1085;&#1072;\Desktop\&#1053;&#1086;&#1074;&#1072;&#1103;%20&#1087;&#1072;&#1087;&#1082;&#1072;%20(2)\&#1053;&#1086;&#1074;&#1072;&#1103;%20&#1087;&#1072;&#1087;&#1082;&#1072;\&#1044;&#1086;&#1082;&#1091;&#1084;&#1077;&#1085;&#1090;%20Microsoft%20Office%20Word%20(6)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&#1052;&#1072;&#1088;&#1080;&#1085;&#1072;\Desktop\&#1053;&#1086;&#1074;&#1072;&#1103;%20&#1087;&#1072;&#1087;&#1082;&#1072;%20(2)\&#1053;&#1086;&#1074;&#1072;&#1103;%20&#1087;&#1072;&#1087;&#1082;&#1072;\&#1044;&#1086;&#1082;&#1091;&#1084;&#1077;&#1085;&#1090;%20Microsoft%20Office%20Word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786" y="1142984"/>
            <a:ext cx="7715304" cy="4357718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Содержание  рабочих программ по ФГОС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620713"/>
            <a:ext cx="8786874" cy="1071562"/>
          </a:xfrm>
        </p:spPr>
        <p:txBody>
          <a:bodyPr/>
          <a:lstStyle/>
          <a:p>
            <a:pPr eaLnBrk="1" hangingPunct="1"/>
            <a:r>
              <a:rPr lang="ru-RU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Пояснительная записка рабочей программы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714488"/>
            <a:ext cx="8353425" cy="45942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Назначение пояснительной записки:</a:t>
            </a:r>
          </a:p>
          <a:p>
            <a:pPr>
              <a:lnSpc>
                <a:spcPct val="90000"/>
              </a:lnSpc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кратко и обоснованно охарактеризовать сущность данного учебного предмета, его функции, специфику и значение для решения общих целей и задач образования, определенных в образовательной программе данной ступени обучения школьников</a:t>
            </a:r>
          </a:p>
          <a:p>
            <a:pPr>
              <a:lnSpc>
                <a:spcPct val="90000"/>
              </a:lnSpc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дать представление о способах развертывания учебного материала, в общих чертах показать методическую систему достижения целей, которые ставятся при изучении предмета, описать средства их достижения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858312" cy="1143000"/>
          </a:xfrm>
        </p:spPr>
        <p:txBody>
          <a:bodyPr/>
          <a:lstStyle/>
          <a:p>
            <a:r>
              <a:rPr lang="ru-RU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Пояснительная записка Рабочей программы</a:t>
            </a:r>
            <a:endParaRPr lang="ru-RU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358246" cy="4786346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1800" b="1" i="1" u="sng" dirty="0" smtClean="0">
                <a:latin typeface="Arial" pitchFamily="34" charset="0"/>
                <a:cs typeface="Arial" pitchFamily="34" charset="0"/>
              </a:rPr>
              <a:t>Представляет собой ссылку на нормативную базу, количество часов, включающая в себя сведения:</a:t>
            </a:r>
          </a:p>
          <a:p>
            <a:pPr>
              <a:buNone/>
            </a:pPr>
            <a:r>
              <a:rPr lang="ru-RU" sz="1800" b="1" dirty="0" smtClean="0"/>
              <a:t>•     об учебной программе (примерная и авторская) с указанием наименования, автора и года издания, на основе которой, разработана рабочая программа;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•     о количестве учебных часов, на которое рассчитана рабочая программа, в том числе количестве часов для проведения контрольных, практических работ, экскурсий, проектов, исследований;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•     об используемом учебно-методическом комплекте, дополнительной литературе;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•     форме промежуточной и итоговой аттестации обучающихся о внесенных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       изменениях в примерную или авторскую учебную программу и их обоснование;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•     о целях и задачах, решаемых при реализации рабочей программы;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•     о планируемом уровне подготовки выпускников в соответствии с установленными требованиями;</a:t>
            </a:r>
            <a:endParaRPr lang="ru-RU" sz="1800" dirty="0" smtClean="0"/>
          </a:p>
          <a:p>
            <a:pPr>
              <a:lnSpc>
                <a:spcPct val="80000"/>
              </a:lnSpc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Общая характеристика учебного предмета, курса</a:t>
            </a:r>
            <a:r>
              <a:rPr lang="ru-RU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/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особенности содержания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структура и специфика курса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целевые установки для класса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Описание места учебного предмета в учебном плане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классы</a:t>
            </a:r>
          </a:p>
          <a:p>
            <a:r>
              <a:rPr lang="ru-RU" sz="2400" b="1" dirty="0" smtClean="0"/>
              <a:t>количество часов для изучения предмета в классах</a:t>
            </a:r>
          </a:p>
          <a:p>
            <a:r>
              <a:rPr lang="ru-RU" sz="2400" b="1" dirty="0" smtClean="0"/>
              <a:t> количество учебных недель</a:t>
            </a:r>
          </a:p>
          <a:p>
            <a:r>
              <a:rPr lang="ru-RU" sz="2400" b="1" dirty="0" smtClean="0"/>
              <a:t> количество тем регионального содержания по классам</a:t>
            </a:r>
          </a:p>
          <a:p>
            <a:r>
              <a:rPr lang="ru-RU" sz="2400" b="1" dirty="0" smtClean="0"/>
              <a:t>количество практических, контрольных, лабораторных работ, экскурсий и т.д.</a:t>
            </a:r>
          </a:p>
          <a:p>
            <a:r>
              <a:rPr lang="ru-RU" sz="2400" b="1" dirty="0" smtClean="0"/>
              <a:t> текущий контроль: устный опрос, тест и т.д.</a:t>
            </a:r>
          </a:p>
          <a:p>
            <a:r>
              <a:rPr lang="ru-RU" sz="2400" b="1" dirty="0" smtClean="0"/>
              <a:t> промежуточный контроль: контрольная работа, тест и т.д.</a:t>
            </a:r>
          </a:p>
          <a:p>
            <a:r>
              <a:rPr lang="ru-RU" sz="2400" b="1" dirty="0" smtClean="0"/>
              <a:t>итоговый контроль: контрольная работа, тест и т.д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15328" cy="1785926"/>
          </a:xfrm>
        </p:spPr>
        <p:txBody>
          <a:bodyPr/>
          <a:lstStyle/>
          <a:p>
            <a:r>
              <a:rPr lang="ru-RU" sz="32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Личностные, </a:t>
            </a:r>
            <a:r>
              <a:rPr lang="ru-RU" sz="2800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метапредметные</a:t>
            </a:r>
            <a:r>
              <a:rPr lang="ru-RU" sz="2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и предметные результаты освоения конкретного учебного предмета, курса</a:t>
            </a:r>
            <a:br>
              <a:rPr lang="ru-RU" sz="2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i="1" u="sng" dirty="0" smtClean="0">
                <a:latin typeface="Arial" pitchFamily="34" charset="0"/>
                <a:cs typeface="Arial" pitchFamily="34" charset="0"/>
              </a:rPr>
              <a:t>Личностные результаты: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готовность и способность обучающихся к саморазвитию,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сформированность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мотивации к обучению и познанию, ценностно-смысловые установки обучающихся, отражающие их индивидуально-личностные позиции, социальные компетенции, личностные качества; </a:t>
            </a:r>
          </a:p>
          <a:p>
            <a:pPr>
              <a:lnSpc>
                <a:spcPct val="80000"/>
              </a:lnSpc>
            </a:pPr>
            <a:r>
              <a:rPr lang="ru-RU" sz="2000" b="1" i="1" u="sng" dirty="0" err="1" smtClean="0">
                <a:latin typeface="Arial" pitchFamily="34" charset="0"/>
                <a:cs typeface="Arial" pitchFamily="34" charset="0"/>
              </a:rPr>
              <a:t>Метапредметные</a:t>
            </a:r>
            <a:r>
              <a:rPr lang="ru-RU" sz="2000" b="1" i="1" u="sng" dirty="0" smtClean="0">
                <a:latin typeface="Arial" pitchFamily="34" charset="0"/>
                <a:cs typeface="Arial" pitchFamily="34" charset="0"/>
              </a:rPr>
              <a:t> результаты: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освоенные обучающимися универсальные учебные действия (познавательные, регулятивные, коммуникативные), обеспечивающие овладение ключевыми компетенциями, составляющими основу умения учиться, и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межпредметными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понятиями</a:t>
            </a:r>
          </a:p>
          <a:p>
            <a:pPr>
              <a:lnSpc>
                <a:spcPct val="80000"/>
              </a:lnSpc>
            </a:pPr>
            <a:r>
              <a:rPr lang="ru-RU" sz="2000" b="1" i="1" u="sng" dirty="0" smtClean="0">
                <a:latin typeface="Arial" pitchFamily="34" charset="0"/>
                <a:cs typeface="Arial" pitchFamily="34" charset="0"/>
              </a:rPr>
              <a:t>Предметные результаты: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освоенный обучающимися в ходе изучения учебного предмета опыт специфической для данной предметной области деятельности по получению нового знания, его преобразованию и применению, систему основополагающих элементов научного знания </a:t>
            </a:r>
          </a:p>
          <a:p>
            <a:pPr>
              <a:buNone/>
            </a:pPr>
            <a:r>
              <a:rPr lang="ru-RU" sz="1800" dirty="0" smtClean="0"/>
              <a:t>*(ФГОС, Примерные программы, ООП)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Основное содержание учебного предмета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57625"/>
          </a:xfrm>
        </p:spPr>
        <p:txBody>
          <a:bodyPr/>
          <a:lstStyle/>
          <a:p>
            <a:r>
              <a:rPr lang="ru-RU" dirty="0" smtClean="0"/>
              <a:t>Название темы</a:t>
            </a:r>
          </a:p>
          <a:p>
            <a:r>
              <a:rPr lang="ru-RU" dirty="0" smtClean="0"/>
              <a:t>Необходимое количество часов для ее изучения</a:t>
            </a:r>
          </a:p>
          <a:p>
            <a:r>
              <a:rPr lang="ru-RU" dirty="0" smtClean="0"/>
              <a:t>Основные изучаемые вопросы темы</a:t>
            </a:r>
          </a:p>
          <a:p>
            <a:endParaRPr lang="ru-RU" dirty="0"/>
          </a:p>
        </p:txBody>
      </p:sp>
      <p:pic>
        <p:nvPicPr>
          <p:cNvPr id="1026" name="Picture 2" descr="C:\Users\Director\Desktop\стан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96" y="3571876"/>
            <a:ext cx="896468" cy="13715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Основное содержание учебного предмета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 b="1" i="1" u="sng" dirty="0" smtClean="0">
                <a:latin typeface="Arial" pitchFamily="34" charset="0"/>
                <a:cs typeface="Arial" pitchFamily="34" charset="0"/>
              </a:rPr>
              <a:t>При разработке раздела необходимо руководствоваться следующим:</a:t>
            </a: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номера разделов и тем, их наименование должны соответствовать тематическому плану</a:t>
            </a: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требования к знаниям и умениям по темам должны соответствовать основным требованиям к знаниям и умениям, которыми должны овладеть обучающиеся после изучения темы и предмета целиком, указанных в пояснительной записке программы</a:t>
            </a: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в тексте должны использоваться только понятия и термины, относящиеся к конкретной области науки. Обозначения, единицы измерения и т.п. должны отвечать требованиям государственных стандартов; иностранные слова (фамилии, названия, различные термины) должны приводиться в русской транскрипции.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Основное содержание учебного предмета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b="1" i="1" u="sng" dirty="0" smtClean="0">
                <a:latin typeface="Arial" pitchFamily="34" charset="0"/>
                <a:cs typeface="Arial" pitchFamily="34" charset="0"/>
              </a:rPr>
              <a:t>Порядок записи в разделе: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название темы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необходимое количества часов для её изучение</a:t>
            </a:r>
          </a:p>
          <a:p>
            <a:pPr>
              <a:lnSpc>
                <a:spcPct val="80000"/>
              </a:lnSpc>
            </a:pPr>
            <a:r>
              <a:rPr lang="ru-RU" sz="2000" b="1" u="sng" dirty="0" smtClean="0">
                <a:latin typeface="Arial" pitchFamily="34" charset="0"/>
                <a:cs typeface="Arial" pitchFamily="34" charset="0"/>
              </a:rPr>
              <a:t>содержание учебной темы: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основные изучаемые вопросы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практические работы, творческие задания, другие формы занятий, используемые при обучении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требования к уровню подготовки обучающихся по конкретной теме в соответствии с ФГОС и целями и задачами общеобразовательного учреждения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формы и вопросы контроля 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возможные виды самостоятельной работы обучающихся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1600" dirty="0" smtClean="0"/>
              <a:t>*(ФГОС, </a:t>
            </a:r>
            <a:r>
              <a:rPr lang="ru-RU" sz="1600" dirty="0" smtClean="0">
                <a:hlinkClick r:id="rId2"/>
              </a:rPr>
              <a:t>Примерные программы</a:t>
            </a:r>
            <a:r>
              <a:rPr lang="ru-RU" sz="1600" dirty="0" smtClean="0"/>
              <a:t>, ООП)</a:t>
            </a:r>
          </a:p>
          <a:p>
            <a:pPr>
              <a:lnSpc>
                <a:spcPct val="80000"/>
              </a:lnSpc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Управляющая кнопка: документ 3">
            <a:hlinkClick r:id="rId3" action="ppaction://hlinkfile" highlightClick="1"/>
          </p:cNvPr>
          <p:cNvSpPr/>
          <p:nvPr/>
        </p:nvSpPr>
        <p:spPr>
          <a:xfrm>
            <a:off x="928662" y="5357826"/>
            <a:ext cx="428628" cy="50006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Тематическое планирование с определением основных видов учебной деятельности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400" b="1" dirty="0" smtClean="0"/>
              <a:t>Учебно-тематический план :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последовательность изучения разделов и тем с указанием количества учебных часов, в том числе на проведение зачетов, контрольных, практических и лабораторных работ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1600201"/>
            <a:ext cx="4286280" cy="4472006"/>
          </a:xfrm>
        </p:spPr>
        <p:txBody>
          <a:bodyPr/>
          <a:lstStyle/>
          <a:p>
            <a:r>
              <a:rPr lang="ru-RU" sz="2000" b="1" dirty="0" smtClean="0"/>
              <a:t>Календарно-тематическое планирование:</a:t>
            </a:r>
          </a:p>
          <a:p>
            <a:pPr>
              <a:buFontTx/>
              <a:buChar char="-"/>
            </a:pPr>
            <a:r>
              <a:rPr lang="ru-RU" sz="2000" dirty="0" smtClean="0"/>
              <a:t>разделы и темы курса, последовательность их изучения</a:t>
            </a:r>
          </a:p>
          <a:p>
            <a:pPr>
              <a:buFontTx/>
              <a:buChar char="-"/>
            </a:pPr>
            <a:r>
              <a:rPr lang="ru-RU" sz="2000" dirty="0" smtClean="0"/>
              <a:t>основные виды деятельности учащихся</a:t>
            </a:r>
          </a:p>
          <a:p>
            <a:pPr>
              <a:buFontTx/>
              <a:buChar char="-"/>
            </a:pPr>
            <a:r>
              <a:rPr lang="ru-RU" sz="2000" dirty="0" smtClean="0"/>
              <a:t>формируемые универсальные действия</a:t>
            </a:r>
          </a:p>
          <a:p>
            <a:pPr>
              <a:buFontTx/>
              <a:buChar char="-"/>
            </a:pPr>
            <a:r>
              <a:rPr lang="ru-RU" sz="2000" dirty="0" smtClean="0"/>
              <a:t>используемые организационные формы обучения и количество часов</a:t>
            </a:r>
          </a:p>
          <a:p>
            <a:pPr>
              <a:buFontTx/>
              <a:buChar char="-"/>
            </a:pPr>
            <a:r>
              <a:rPr lang="ru-RU" sz="2000" dirty="0" smtClean="0"/>
              <a:t>цифровое компьютерное оборудование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8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Календарно-тематическое планирование</a:t>
            </a:r>
            <a:endParaRPr lang="ru-RU" sz="2400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71472" y="1571612"/>
            <a:ext cx="792961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457200" algn="l"/>
              </a:tabLst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Может включать следующие разделы: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наименование раздела программы и количество часов на раздел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 и тип урока;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темы отдельных уроков, расположенные в последовательности и в соответствии с логикой изучения учебного материала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виды и формы деятельности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наглядные пособия и технические средства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требования к уровню подготовки обучающихся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виды контроля, измерители образовательных результатов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планируемые результаты, формулируемые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деятельностной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форме (знать, уметь, осознавать, иметь представление)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домашнее задание.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документ 4">
            <a:hlinkClick r:id="rId2" action="ppaction://hlinkfile" highlightClick="1"/>
          </p:cNvPr>
          <p:cNvSpPr/>
          <p:nvPr/>
        </p:nvSpPr>
        <p:spPr>
          <a:xfrm>
            <a:off x="642910" y="5429264"/>
            <a:ext cx="571504" cy="64294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815290" cy="1285883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учебных   программ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428868"/>
            <a:ext cx="8001056" cy="3786214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(типовая) учебная программа</a:t>
            </a:r>
          </a:p>
          <a:p>
            <a:pPr algn="l"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программа</a:t>
            </a:r>
          </a:p>
          <a:p>
            <a:pPr algn="l" eaLnBrk="1" hangingPunct="1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buFont typeface="Wingdings" pitchFamily="2" charset="2"/>
              <a:buChar char="q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Рабочая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программа</a:t>
            </a:r>
          </a:p>
          <a:p>
            <a:pPr algn="l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tx2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Описание материально - технического обеспечения образовательного процесса </a:t>
            </a:r>
            <a:r>
              <a:rPr lang="ru-RU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65000"/>
                    <a:lumOff val="35000"/>
                  </a:schemeClr>
                </a:solidFill>
              </a:rPr>
            </a:br>
            <a:endParaRPr lang="ru-RU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программно-методическое обеспечение;</a:t>
            </a:r>
          </a:p>
          <a:p>
            <a:pPr eaLnBrk="1" hangingPunct="1"/>
            <a:r>
              <a:rPr lang="ru-RU" dirty="0" smtClean="0"/>
              <a:t>перечень электронных информационных источников;</a:t>
            </a:r>
          </a:p>
          <a:p>
            <a:pPr eaLnBrk="1" hangingPunct="1"/>
            <a:r>
              <a:rPr lang="ru-RU" dirty="0" smtClean="0"/>
              <a:t>перечень Интернет-ресурсов;</a:t>
            </a:r>
          </a:p>
          <a:p>
            <a:pPr eaLnBrk="1" hangingPunct="1"/>
            <a:r>
              <a:rPr lang="ru-RU" dirty="0" smtClean="0"/>
              <a:t>перечень дидактических средств, в том числе разработанных учителем;</a:t>
            </a:r>
          </a:p>
          <a:p>
            <a:pPr eaLnBrk="1" hangingPunct="1"/>
            <a:r>
              <a:rPr lang="ru-RU" dirty="0" smtClean="0"/>
              <a:t>список литературы (дополнительная и справочная литература).</a:t>
            </a:r>
          </a:p>
          <a:p>
            <a:endParaRPr lang="ru-RU" dirty="0"/>
          </a:p>
        </p:txBody>
      </p:sp>
      <p:sp>
        <p:nvSpPr>
          <p:cNvPr id="4" name="Управляющая кнопка: документ 3">
            <a:hlinkClick r:id="rId2" action="ppaction://hlinkfile" highlightClick="1"/>
          </p:cNvPr>
          <p:cNvSpPr/>
          <p:nvPr/>
        </p:nvSpPr>
        <p:spPr>
          <a:xfrm>
            <a:off x="642910" y="6143644"/>
            <a:ext cx="571504" cy="50006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Планируемые результаты изучения учебного предмета, курса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indent="0">
              <a:buFontTx/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представляет собой описание целей-результатов обучения, выраженных в действиях обучающихся 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операциональных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и реально опознаваемых с помощью какого-либо инструмента 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диагностичных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indent="0">
              <a:buFontTx/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i="1" u="sng" dirty="0" smtClean="0">
                <a:latin typeface="Arial" pitchFamily="34" charset="0"/>
                <a:cs typeface="Arial" pitchFamily="34" charset="0"/>
              </a:rPr>
              <a:t>Особенности формулирования требований к уровню подготовки: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описываться через действия обучающихся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обозначать определенный уровень достижений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быть достижимыми и подлежащими оценке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описываться понятным языком.</a:t>
            </a:r>
          </a:p>
          <a:p>
            <a:pPr>
              <a:lnSpc>
                <a:spcPct val="80000"/>
              </a:lnSpc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600" dirty="0" smtClean="0"/>
              <a:t>*(ФГОС, Примерные программы, ООП)</a:t>
            </a:r>
            <a:endParaRPr lang="ru-RU" sz="1600" dirty="0"/>
          </a:p>
        </p:txBody>
      </p:sp>
      <p:sp>
        <p:nvSpPr>
          <p:cNvPr id="4" name="Управляющая кнопка: документ 3">
            <a:hlinkClick r:id="rId2" action="ppaction://hlinkfile" highlightClick="1"/>
          </p:cNvPr>
          <p:cNvSpPr/>
          <p:nvPr/>
        </p:nvSpPr>
        <p:spPr>
          <a:xfrm>
            <a:off x="500034" y="6000768"/>
            <a:ext cx="571504" cy="50006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785926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  </a:t>
            </a:r>
            <a:r>
              <a:rPr lang="ru-RU" sz="6000" b="1" dirty="0" smtClean="0">
                <a:solidFill>
                  <a:srgbClr val="FF0000"/>
                </a:solidFill>
              </a:rPr>
              <a:t>Спасибо за внимание!</a:t>
            </a:r>
            <a:br>
              <a:rPr lang="ru-RU" sz="6000" b="1" dirty="0" smtClean="0">
                <a:solidFill>
                  <a:srgbClr val="FF0000"/>
                </a:solidFill>
              </a:rPr>
            </a:b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Примерная (типовая) учебная  программа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786050" y="1785926"/>
            <a:ext cx="5500726" cy="457203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документ, рекомендуемый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России;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детально раскрывает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обязательные (федеральные)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компоненты содержания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обучения;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требования к качеству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усвоения учебного материала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по конкретному предмету . </a:t>
            </a:r>
            <a:endParaRPr lang="ru-RU" dirty="0"/>
          </a:p>
        </p:txBody>
      </p:sp>
      <p:pic>
        <p:nvPicPr>
          <p:cNvPr id="5" name="Picture 6" descr="C:\Documents and Settings\Антонина Ивановна\Мои документы\Методическая работа\Математика\годичные семинары\2011-2012 уч.год\ФГОСТ\картинки\программа математика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000240"/>
            <a:ext cx="2405643" cy="368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Авторская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учебная  программа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2571768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документ,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созданный на основе ФГОС и примерной учебной программы 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имеющий авторскую концепцию построения       содержания учебного курса, предмета, дисциплины (модуля);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разрабатывается одним автором или группой авторов.</a:t>
            </a:r>
          </a:p>
        </p:txBody>
      </p:sp>
      <p:pic>
        <p:nvPicPr>
          <p:cNvPr id="4" name="Picture 5" descr="C:\Documents and Settings\Антонина Ивановна\Рабочий стол\10795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500570"/>
            <a:ext cx="1285884" cy="200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:\Documents and Settings\Антонина Ивановна\Рабочий стол\10769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142852"/>
            <a:ext cx="1500198" cy="21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22553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Рабочая программа учебного предмета, 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3"/>
            <a:ext cx="7615262" cy="3500463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ru-RU" sz="2400" b="1" i="1" dirty="0" smtClean="0"/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конкретизирует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соответствующий образовательный стандарт;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описывает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национально-региональный уровень;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отражает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специфику обучения в данном ОУ;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учитывает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возможности методического, информационного, технического обеспечения учебного процесса;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учитывает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уровень подготовки учащихся.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 rot="818544">
            <a:off x="7211831" y="3856159"/>
            <a:ext cx="1507049" cy="257470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rgbClr val="3399FF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6600FF"/>
                </a:solidFill>
              </a:rPr>
              <a:t>Рабочая</a:t>
            </a:r>
          </a:p>
          <a:p>
            <a:pPr algn="ctr">
              <a:defRPr/>
            </a:pPr>
            <a:r>
              <a:rPr lang="ru-RU" b="1" dirty="0">
                <a:solidFill>
                  <a:srgbClr val="6600FF"/>
                </a:solidFill>
              </a:rPr>
              <a:t>программа </a:t>
            </a:r>
          </a:p>
          <a:p>
            <a:pPr algn="ctr">
              <a:defRPr/>
            </a:pPr>
            <a:r>
              <a:rPr lang="ru-RU" b="1" dirty="0">
                <a:solidFill>
                  <a:srgbClr val="6600FF"/>
                </a:solidFill>
              </a:rPr>
              <a:t>по математике</a:t>
            </a:r>
          </a:p>
          <a:p>
            <a:pPr algn="ctr">
              <a:defRPr/>
            </a:pPr>
            <a:r>
              <a:rPr lang="ru-RU" b="1" dirty="0">
                <a:solidFill>
                  <a:srgbClr val="6600FF"/>
                </a:solidFill>
              </a:rPr>
              <a:t>для 5 класса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Основа разработки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рабочей программы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071678"/>
            <a:ext cx="2286000" cy="352839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rgbClr val="3399FF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6600FF"/>
                </a:solidFill>
              </a:rPr>
              <a:t>Основная образовательная программа образовательного учреждения</a:t>
            </a:r>
          </a:p>
        </p:txBody>
      </p:sp>
      <p:pic>
        <p:nvPicPr>
          <p:cNvPr id="4" name="Picture 6" descr="C:\Documents and Settings\Антонина Ивановна\Мои документы\Методическая работа\Математика\годичные семинары\2011-2012 уч.год\ФГОСТ\картинки\программа математик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2133600"/>
            <a:ext cx="2214563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Documents and Settings\Антонина Ивановна\Рабочий стол\10795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125" y="2133600"/>
            <a:ext cx="2016125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00034" y="1285860"/>
            <a:ext cx="7643866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Структура рабочей программы, порядок разработки, её содержательная форма определяются органом самоуправления образовательным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учреждением (методическим советом, педагогическим советом) и отражаются в локальных нормативно-правовых актах (Положении).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2852"/>
            <a:ext cx="8280400" cy="642942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rial" pitchFamily="34" charset="0"/>
              </a:rPr>
              <a:t>Структура рабочей программы: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928670"/>
            <a:ext cx="8353425" cy="5737245"/>
          </a:xfrm>
        </p:spPr>
        <p:txBody>
          <a:bodyPr/>
          <a:lstStyle/>
          <a:p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титульный лист</a:t>
            </a:r>
          </a:p>
          <a:p>
            <a:pPr>
              <a:buNone/>
            </a:pPr>
            <a:endParaRPr lang="ru-RU" sz="800" b="1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пояснительная записка </a:t>
            </a:r>
            <a:endParaRPr lang="ru-RU" sz="800" b="1" u="sng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800" b="1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общая характеристика учебного предмета, курса</a:t>
            </a:r>
          </a:p>
          <a:p>
            <a:pPr>
              <a:buNone/>
            </a:pPr>
            <a:endParaRPr lang="ru-RU" sz="800" b="1" u="sng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описание места учебного предмета, курса в учебном плане</a:t>
            </a:r>
            <a:endParaRPr lang="ru-RU" sz="800" b="1" u="sng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b="1" u="sng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личностные, </a:t>
            </a:r>
            <a:r>
              <a:rPr lang="ru-RU" sz="2000" b="1" u="sng" dirty="0" err="1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метапредметные</a:t>
            </a:r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и предметные </a:t>
            </a:r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  <a:hlinkClick r:id="" action="ppaction://noaction"/>
              </a:rPr>
              <a:t>результаты</a:t>
            </a:r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освоения конкретного </a:t>
            </a:r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  <a:hlinkClick r:id="" action="ppaction://noaction"/>
              </a:rPr>
              <a:t>учебного</a:t>
            </a:r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 предмета, курса</a:t>
            </a:r>
          </a:p>
          <a:p>
            <a:pPr>
              <a:buNone/>
            </a:pPr>
            <a:endParaRPr lang="ru-RU" sz="800" b="1" u="sng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содержание учебного предмета, курса</a:t>
            </a:r>
          </a:p>
          <a:p>
            <a:endParaRPr lang="ru-RU" sz="800" b="1" u="sng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тематическое планирование с определением основных видов учебной деятельности обучающихся</a:t>
            </a:r>
          </a:p>
          <a:p>
            <a:pPr>
              <a:buNone/>
            </a:pPr>
            <a:endParaRPr lang="ru-RU" sz="800" b="1" u="sng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u="sng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описание материально-технического обеспечения образовательного процесса</a:t>
            </a:r>
          </a:p>
          <a:p>
            <a:pPr lvl="0"/>
            <a:r>
              <a:rPr lang="ru-RU" sz="2000" b="1" u="sng" kern="120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планируемые результаты изучения учебного предмета, курса</a:t>
            </a:r>
            <a:endParaRPr lang="ru-RU" sz="2000" b="1" kern="1200" dirty="0" smtClean="0">
              <a:solidFill>
                <a:srgbClr val="800000"/>
              </a:solidFill>
            </a:endParaRPr>
          </a:p>
          <a:p>
            <a:endParaRPr lang="ru-RU" sz="2000" b="1" u="sng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800" b="1" u="sng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80400" cy="1071562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Титульный лист рабочей программы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857364"/>
            <a:ext cx="8353425" cy="4451361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000" b="1" i="1" u="sng" dirty="0" smtClean="0">
                <a:latin typeface="Arial" pitchFamily="34" charset="0"/>
                <a:cs typeface="Arial" pitchFamily="34" charset="0"/>
              </a:rPr>
              <a:t>содержит:</a:t>
            </a:r>
          </a:p>
          <a:p>
            <a:pPr>
              <a:buFontTx/>
              <a:buNone/>
            </a:pPr>
            <a:endParaRPr lang="ru-RU" sz="2000" b="1" i="1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Полное наименование ОУ (в соответствии с лицензией)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Гриф рассмотрения и утверждения программы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Название учебного предмета, курса (модуля)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Ф.И.О. педагога, разработавшего и реализующего учебный предмет, курс (модуль)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Класс в котором изучается учебный предмет (курс)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Год составления рабочей программы</a:t>
            </a:r>
          </a:p>
          <a:p>
            <a:pPr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Управляющая кнопка: документ 4">
            <a:hlinkClick r:id="rId2" action="ppaction://hlinkfile" highlightClick="1"/>
          </p:cNvPr>
          <p:cNvSpPr/>
          <p:nvPr/>
        </p:nvSpPr>
        <p:spPr>
          <a:xfrm>
            <a:off x="857224" y="5572140"/>
            <a:ext cx="571504" cy="50006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1106</Words>
  <Application>Microsoft Office PowerPoint</Application>
  <PresentationFormat>Экран (4:3)</PresentationFormat>
  <Paragraphs>165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Оформление по умолчанию</vt:lpstr>
      <vt:lpstr>Содержание  рабочих программ по ФГОС </vt:lpstr>
      <vt:lpstr>Виды  учебных   программ</vt:lpstr>
      <vt:lpstr>Примерная (типовая) учебная  программа</vt:lpstr>
      <vt:lpstr>Авторская  учебная  программа</vt:lpstr>
      <vt:lpstr>Рабочая программа учебного предмета, курса</vt:lpstr>
      <vt:lpstr>Основа разработки  рабочей программы </vt:lpstr>
      <vt:lpstr>Слайд 7</vt:lpstr>
      <vt:lpstr>Структура рабочей программы:</vt:lpstr>
      <vt:lpstr>Титульный лист рабочей программы</vt:lpstr>
      <vt:lpstr>Пояснительная записка рабочей программы</vt:lpstr>
      <vt:lpstr>Пояснительная записка Рабочей программы</vt:lpstr>
      <vt:lpstr> Общая характеристика учебного предмета, курса </vt:lpstr>
      <vt:lpstr>Описание места учебного предмета в учебном плане</vt:lpstr>
      <vt:lpstr> Личностные, метапредметные и предметные результаты освоения конкретного учебного предмета, курса </vt:lpstr>
      <vt:lpstr>Основное содержание учебного предмета</vt:lpstr>
      <vt:lpstr>Основное содержание учебного предмета</vt:lpstr>
      <vt:lpstr>Основное содержание учебного предмета</vt:lpstr>
      <vt:lpstr>Тематическое планирование с определением основных видов учебной деятельности</vt:lpstr>
      <vt:lpstr>Слайд 19</vt:lpstr>
      <vt:lpstr> Описание материально - технического обеспечения образовательного процесса  </vt:lpstr>
      <vt:lpstr>Планируемые результаты изучения учебного предмета, курса</vt:lpstr>
      <vt:lpstr>Слайд 22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Марина</cp:lastModifiedBy>
  <cp:revision>211</cp:revision>
  <dcterms:created xsi:type="dcterms:W3CDTF">2012-08-12T16:04:58Z</dcterms:created>
  <dcterms:modified xsi:type="dcterms:W3CDTF">2014-08-24T20:02:30Z</dcterms:modified>
</cp:coreProperties>
</file>