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5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7" r:id="rId20"/>
    <p:sldId id="276" r:id="rId21"/>
    <p:sldId id="275" r:id="rId2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01A0-6F35-4F9F-AFB3-2340A3DC03E5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accent6">
              <a:lumMod val="75000"/>
            </a:schemeClr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188640"/>
            <a:ext cx="5842406" cy="613596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Презентация</a:t>
            </a:r>
          </a:p>
          <a:p>
            <a:pPr lvl="0" algn="ctr"/>
            <a:r>
              <a:rPr lang="ru-RU" dirty="0" smtClean="0"/>
              <a:t>урока </a:t>
            </a:r>
            <a:r>
              <a:rPr lang="ru-RU" dirty="0"/>
              <a:t>русского языка </a:t>
            </a:r>
          </a:p>
          <a:p>
            <a:pPr lvl="0" algn="ctr"/>
            <a:r>
              <a:rPr lang="ru-RU" dirty="0"/>
              <a:t>в 5 </a:t>
            </a:r>
            <a:r>
              <a:rPr lang="ru-RU" dirty="0" smtClean="0"/>
              <a:t>классе</a:t>
            </a:r>
          </a:p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algn="ctr"/>
            <a:r>
              <a:rPr lang="ru-RU" dirty="0"/>
              <a:t>П</a:t>
            </a:r>
            <a:r>
              <a:rPr lang="ru-RU" dirty="0" smtClean="0"/>
              <a:t>одготовила учитель русского языка </a:t>
            </a:r>
          </a:p>
          <a:p>
            <a:pPr algn="ctr"/>
            <a:r>
              <a:rPr lang="ru-RU" dirty="0" smtClean="0"/>
              <a:t>Солопова Н.Б.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79646">
                    <a:lumMod val="75000"/>
                  </a:srgbClr>
                </a:solidFill>
              </a:rPr>
              <a:t>Проверьте </a:t>
            </a: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</a:rPr>
              <a:t>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дит в т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мнице, а к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са на улице.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(м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рковь)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л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су кланяется, придёт д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мой – растянется.</a:t>
            </a:r>
          </a:p>
          <a:p>
            <a:pPr marL="0" indent="0" algn="r">
              <a:buNone/>
            </a:pPr>
            <a:r>
              <a:rPr lang="ru-RU" dirty="0" smtClean="0"/>
              <a:t>(т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пор)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400" dirty="0" smtClean="0"/>
              <a:t>Оцените свою работу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99992" y="2132856"/>
            <a:ext cx="0" cy="26642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1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9684568" y="1600201"/>
            <a:ext cx="1296144" cy="388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1520" y="332656"/>
            <a:ext cx="9144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467544" y="5592522"/>
            <a:ext cx="9144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8028384" y="188640"/>
            <a:ext cx="9144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8028384" y="5557952"/>
            <a:ext cx="9144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467544" y="1667148"/>
            <a:ext cx="284622" cy="3600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8352420" y="1844824"/>
            <a:ext cx="324036" cy="34563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1979712" y="332656"/>
            <a:ext cx="4824536" cy="3131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flipV="1">
            <a:off x="2123728" y="5984712"/>
            <a:ext cx="5184576" cy="3246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суммирования 12"/>
          <p:cNvSpPr/>
          <p:nvPr/>
        </p:nvSpPr>
        <p:spPr>
          <a:xfrm>
            <a:off x="1691680" y="1484784"/>
            <a:ext cx="5616624" cy="4107738"/>
          </a:xfrm>
          <a:prstGeom prst="flowChartSummingJunc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сопоставление 11"/>
          <p:cNvSpPr/>
          <p:nvPr/>
        </p:nvSpPr>
        <p:spPr>
          <a:xfrm>
            <a:off x="4152837" y="1641685"/>
            <a:ext cx="622301" cy="3816424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52839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Задание  № 4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9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900" dirty="0" smtClean="0">
                <a:solidFill>
                  <a:srgbClr val="F79646">
                    <a:lumMod val="75000"/>
                  </a:srgbClr>
                </a:solidFill>
              </a:rPr>
              <a:t>      Поварята</a:t>
            </a:r>
            <a:r>
              <a:rPr lang="ru-RU" sz="2900" dirty="0">
                <a:solidFill>
                  <a:srgbClr val="F79646">
                    <a:lumMod val="75000"/>
                  </a:srgbClr>
                </a:solidFill>
              </a:rPr>
              <a:t>				</a:t>
            </a:r>
            <a:r>
              <a:rPr lang="ru-RU" sz="2900" dirty="0" smtClean="0">
                <a:solidFill>
                  <a:srgbClr val="F79646">
                    <a:lumMod val="75000"/>
                  </a:srgbClr>
                </a:solidFill>
              </a:rPr>
              <a:t>Столяры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8219256" cy="504056"/>
          </a:xfrm>
        </p:spPr>
        <p:txBody>
          <a:bodyPr/>
          <a:lstStyle/>
          <a:p>
            <a:pPr algn="ctr"/>
            <a:r>
              <a:rPr lang="ru-RU" dirty="0" smtClean="0"/>
              <a:t> Выполни правильно!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789040"/>
            <a:ext cx="4040188" cy="2088232"/>
          </a:xfrm>
        </p:spPr>
        <p:txBody>
          <a:bodyPr/>
          <a:lstStyle/>
          <a:p>
            <a:r>
              <a:rPr lang="ru-RU" dirty="0" smtClean="0"/>
              <a:t>Стр. 52, упр. 130  (2-й </a:t>
            </a:r>
            <a:r>
              <a:rPr lang="ru-RU" dirty="0" err="1" smtClean="0"/>
              <a:t>абз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561" y="1484785"/>
            <a:ext cx="807524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 с учебником. </a:t>
            </a:r>
          </a:p>
          <a:p>
            <a:r>
              <a:rPr lang="ru-RU" dirty="0" smtClean="0"/>
              <a:t>Вставить безударные гласные, объяснить правописание.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3789040"/>
            <a:ext cx="4041775" cy="2265114"/>
          </a:xfrm>
        </p:spPr>
        <p:txBody>
          <a:bodyPr/>
          <a:lstStyle/>
          <a:p>
            <a:r>
              <a:rPr lang="ru-RU" dirty="0" smtClean="0"/>
              <a:t>Стр. 52, упр. 130 (1-й </a:t>
            </a:r>
            <a:r>
              <a:rPr lang="ru-RU" dirty="0" err="1" smtClean="0"/>
              <a:t>абз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9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79646">
                    <a:lumMod val="75000"/>
                  </a:srgbClr>
                </a:solidFill>
              </a:rPr>
              <a:t>Проверьте </a:t>
            </a: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</a:rPr>
              <a:t>себя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9828584" y="1535113"/>
            <a:ext cx="7200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268761"/>
            <a:ext cx="4040188" cy="4176464"/>
          </a:xfrm>
        </p:spPr>
        <p:txBody>
          <a:bodyPr/>
          <a:lstStyle/>
          <a:p>
            <a:r>
              <a:rPr lang="ru-RU" sz="2000" dirty="0" smtClean="0"/>
              <a:t>Назовите слова с проверяемой безударной гласной.</a:t>
            </a:r>
          </a:p>
          <a:p>
            <a:pPr marL="0" indent="0">
              <a:buNone/>
            </a:pPr>
            <a:r>
              <a:rPr lang="ru-RU" dirty="0" smtClean="0"/>
              <a:t>На п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лях, ос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нью, ср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зают.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Назовите слова с непроверяемой безударной гласной. </a:t>
            </a:r>
          </a:p>
          <a:p>
            <a:pPr marL="0" indent="0">
              <a:buNone/>
            </a:pPr>
            <a:r>
              <a:rPr lang="ru-RU" dirty="0" smtClean="0"/>
              <a:t>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ртофель, 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пуста, м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рковь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5576" y="5157192"/>
            <a:ext cx="7848872" cy="1296143"/>
          </a:xfrm>
        </p:spPr>
        <p:txBody>
          <a:bodyPr/>
          <a:lstStyle/>
          <a:p>
            <a:r>
              <a:rPr lang="ru-RU" dirty="0" smtClean="0"/>
              <a:t>Проверьте написание слов, оцените свою работу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104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Назовите  слова с проверяемой безударной гласной.</a:t>
            </a:r>
          </a:p>
          <a:p>
            <a:r>
              <a:rPr lang="ru-RU" dirty="0" smtClean="0"/>
              <a:t>Зап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здалый, цв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ток, под в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терком, 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чаются, з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ленеет.</a:t>
            </a:r>
          </a:p>
          <a:p>
            <a:r>
              <a:rPr lang="ru-RU" sz="2000" dirty="0" smtClean="0"/>
              <a:t>Назовите слова с непроверяемой безударной гласной.</a:t>
            </a:r>
          </a:p>
          <a:p>
            <a:r>
              <a:rPr lang="ru-RU" dirty="0" smtClean="0"/>
              <a:t>Сем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на.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99992" y="1772816"/>
            <a:ext cx="0" cy="28803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2800" dirty="0" err="1" smtClean="0"/>
              <a:t>Физминутка</a:t>
            </a:r>
            <a:r>
              <a:rPr lang="ru-RU" dirty="0" smtClean="0"/>
              <a:t>  !!!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547260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сидели и писали,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Мышцы тела все устали.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Встали, ручки развернули,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Спинки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дружно все прогнули.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Повернулись вправо, влево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Головой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все повращаем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И урок наш продолжаем.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10692680" y="1535113"/>
            <a:ext cx="7200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044608" y="2174875"/>
            <a:ext cx="72008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188624" y="1535113"/>
            <a:ext cx="288032" cy="639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2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Задание № 5</a:t>
            </a:r>
            <a:br>
              <a:rPr lang="ru-RU" sz="32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Поварята                                         Столяры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8291264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Подумай и составь !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356992"/>
            <a:ext cx="4040188" cy="2769171"/>
          </a:xfrm>
        </p:spPr>
        <p:txBody>
          <a:bodyPr>
            <a:normAutofit/>
          </a:bodyPr>
          <a:lstStyle/>
          <a:p>
            <a:r>
              <a:rPr lang="ru-RU" dirty="0" smtClean="0"/>
              <a:t>На каких уроках можно приготовить салат?</a:t>
            </a:r>
          </a:p>
          <a:p>
            <a:r>
              <a:rPr lang="ru-RU" dirty="0" smtClean="0"/>
              <a:t>Какие овощи нужны для салата?</a:t>
            </a:r>
          </a:p>
          <a:p>
            <a:r>
              <a:rPr lang="ru-RU" dirty="0" smtClean="0"/>
              <a:t>Чем можно украсить салат?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3" y="1535113"/>
            <a:ext cx="8147248" cy="669752"/>
          </a:xfrm>
        </p:spPr>
        <p:txBody>
          <a:bodyPr/>
          <a:lstStyle/>
          <a:p>
            <a:r>
              <a:rPr lang="ru-RU" dirty="0" smtClean="0"/>
              <a:t>1. Устно ответьте на вопросы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284984"/>
            <a:ext cx="4041775" cy="2841179"/>
          </a:xfrm>
        </p:spPr>
        <p:txBody>
          <a:bodyPr/>
          <a:lstStyle/>
          <a:p>
            <a:r>
              <a:rPr lang="ru-RU" dirty="0" smtClean="0"/>
              <a:t>В какой мастерской вы занимаетесь?</a:t>
            </a:r>
          </a:p>
          <a:p>
            <a:r>
              <a:rPr lang="ru-RU" dirty="0" smtClean="0"/>
              <a:t>Что находится в вашей мастерской?</a:t>
            </a:r>
          </a:p>
          <a:p>
            <a:r>
              <a:rPr lang="ru-RU" dirty="0" smtClean="0"/>
              <a:t>Где лежат инструменты?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14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Составьте предложения и запишите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720080"/>
          </a:xfrm>
        </p:spPr>
        <p:txBody>
          <a:bodyPr/>
          <a:lstStyle/>
          <a:p>
            <a:r>
              <a:rPr lang="ru-RU" sz="3200" dirty="0" smtClean="0"/>
              <a:t>Поварята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815" y="2273572"/>
            <a:ext cx="4040188" cy="395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…   … </a:t>
            </a:r>
            <a:r>
              <a:rPr lang="ru-RU" dirty="0"/>
              <a:t>м</a:t>
            </a:r>
            <a:r>
              <a:rPr lang="ru-RU" dirty="0" smtClean="0"/>
              <a:t>ы  готовим                     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               нужны                  ,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 smtClean="0"/>
              <a:t>            ,               ,                    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можно   украсить              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200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Столяры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174875"/>
            <a:ext cx="4032448" cy="3951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Мы занимаемся … </a:t>
            </a:r>
          </a:p>
          <a:p>
            <a:endParaRPr lang="ru-RU" dirty="0"/>
          </a:p>
          <a:p>
            <a:r>
              <a:rPr lang="ru-RU" dirty="0" smtClean="0"/>
              <a:t>Там стоят …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На      ...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лежат                         :                 ,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,                       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864096" cy="8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751980" cy="81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2" y="4206884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2" y="5229200"/>
            <a:ext cx="7493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9199"/>
            <a:ext cx="648072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4087" y="2509737"/>
            <a:ext cx="1245829" cy="93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68" y="3940953"/>
            <a:ext cx="1193810" cy="75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59656"/>
            <a:ext cx="770706" cy="7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бъект 5"/>
          <p:cNvSpPr txBox="1">
            <a:spLocks/>
          </p:cNvSpPr>
          <p:nvPr/>
        </p:nvSpPr>
        <p:spPr>
          <a:xfrm>
            <a:off x="11628783" y="2204864"/>
            <a:ext cx="144016" cy="41358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:                 ,</a:t>
            </a: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87" y="5425976"/>
            <a:ext cx="831845" cy="4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82" y="5330243"/>
            <a:ext cx="1011836" cy="75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9" y="3226578"/>
            <a:ext cx="947738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22" y="4206884"/>
            <a:ext cx="704130" cy="58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272806"/>
            <a:ext cx="973088" cy="5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644008" y="2060848"/>
            <a:ext cx="0" cy="45365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3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79646">
                    <a:lumMod val="75000"/>
                  </a:srgbClr>
                </a:solidFill>
              </a:rPr>
              <a:t>Проверьте </a:t>
            </a:r>
            <a:r>
              <a:rPr lang="ru-RU" sz="3600" dirty="0" smtClean="0">
                <a:solidFill>
                  <a:srgbClr val="F79646">
                    <a:lumMod val="75000"/>
                  </a:srgbClr>
                </a:solidFill>
              </a:rPr>
              <a:t>себя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Зелёный  салат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На уроках кулинарии  мы  готовим с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лат. Для с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лата нужны 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пуста,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гурцы, п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м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доры, м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рковь. С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лат можно украсить з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лёным укропом.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 столярной мастерской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ru-RU" dirty="0" smtClean="0"/>
              <a:t>Мы занимаемся в ст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лярной 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стерской. Там ст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ят в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рстаки. На в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рстаках л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жат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нструменты: м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ток, ст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меска, п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ла.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Оцените свою работу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628800"/>
            <a:ext cx="0" cy="32403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33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/>
              <a:t>Как проверить безударную гласную? </a:t>
            </a:r>
          </a:p>
          <a:p>
            <a:r>
              <a:rPr lang="ru-RU" dirty="0" smtClean="0"/>
              <a:t>Что делать, если мы не можем подобрать проверочное слово?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996952"/>
            <a:ext cx="147478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18905"/>
              </p:ext>
            </p:extLst>
          </p:nvPr>
        </p:nvGraphicFramePr>
        <p:xfrm>
          <a:off x="683568" y="2780929"/>
          <a:ext cx="6264696" cy="3689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342"/>
                <a:gridCol w="1776017"/>
                <a:gridCol w="1948337"/>
              </a:tblGrid>
              <a:tr h="31757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Поварята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Столяры </a:t>
                      </a:r>
                      <a:endParaRPr lang="ru-RU" sz="2800" b="1" dirty="0"/>
                    </a:p>
                  </a:txBody>
                  <a:tcPr/>
                </a:tc>
              </a:tr>
              <a:tr h="498335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5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Задание №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5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Задание №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5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Задание №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Задание № 5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баллов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Выставляются оценки учащимся.</a:t>
            </a:r>
          </a:p>
          <a:p>
            <a:r>
              <a:rPr lang="ru-RU" dirty="0" smtClean="0"/>
              <a:t>Дом. задание: стр. 52, упр. 130  (противоположный абзац).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98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332640" y="332656"/>
            <a:ext cx="432048" cy="5760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1196752"/>
            <a:ext cx="5543544" cy="5127856"/>
          </a:xfrm>
        </p:spPr>
        <p:txBody>
          <a:bodyPr/>
          <a:lstStyle/>
          <a:p>
            <a:pPr lvl="0" algn="ctr"/>
            <a:r>
              <a:rPr lang="ru-RU" dirty="0" smtClean="0"/>
              <a:t>Тема</a:t>
            </a:r>
            <a:r>
              <a:rPr lang="ru-RU" dirty="0"/>
              <a:t>: </a:t>
            </a:r>
            <a:endParaRPr lang="ru-RU" dirty="0" smtClean="0"/>
          </a:p>
          <a:p>
            <a:pPr lvl="0" algn="ctr"/>
            <a:r>
              <a:rPr lang="ru-RU" dirty="0" smtClean="0"/>
              <a:t>Безударные гласные </a:t>
            </a:r>
            <a:r>
              <a:rPr lang="ru-RU" dirty="0"/>
              <a:t>проверяемые и непроверяемые </a:t>
            </a:r>
            <a:r>
              <a:rPr lang="ru-RU" dirty="0" smtClean="0"/>
              <a:t>ударением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864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/>
              <a:t>Молодцы ! ! !</a:t>
            </a:r>
            <a:endParaRPr lang="ru-RU" sz="36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07" y="1600200"/>
            <a:ext cx="56327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9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в СТРАНУ  </a:t>
            </a:r>
            <a:r>
              <a:rPr lang="ru-RU" dirty="0" smtClean="0">
                <a:solidFill>
                  <a:srgbClr val="7030A0"/>
                </a:solidFill>
              </a:rPr>
              <a:t>ЗНАНИЙ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accent6"/>
                </a:solidFill>
              </a:rPr>
              <a:t> </a:t>
            </a:r>
            <a:r>
              <a:rPr lang="ru-RU" b="1" i="1" dirty="0" smtClean="0">
                <a:solidFill>
                  <a:schemeClr val="accent6"/>
                </a:solidFill>
              </a:rPr>
              <a:t>     5 класс  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станции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376264" cy="1762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Предложение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71600" y="4437112"/>
            <a:ext cx="1994520" cy="14904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Звуки и буквы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3423016" y="4723792"/>
            <a:ext cx="2297968" cy="149046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Состав слова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15608" y="4293096"/>
            <a:ext cx="2100808" cy="16344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Части речи</a:t>
            </a:r>
            <a:endParaRPr lang="ru-RU" b="1" i="1" dirty="0"/>
          </a:p>
        </p:txBody>
      </p:sp>
      <p:sp>
        <p:nvSpPr>
          <p:cNvPr id="8" name="Овал 7"/>
          <p:cNvSpPr/>
          <p:nvPr/>
        </p:nvSpPr>
        <p:spPr>
          <a:xfrm>
            <a:off x="6215608" y="1772816"/>
            <a:ext cx="2583160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Имя  </a:t>
            </a:r>
            <a:r>
              <a:rPr lang="ru-RU" b="1" i="1" dirty="0" err="1" smtClean="0"/>
              <a:t>существитель</a:t>
            </a:r>
            <a:r>
              <a:rPr lang="ru-RU" b="1" i="1" dirty="0" smtClean="0"/>
              <a:t>-</a:t>
            </a:r>
          </a:p>
          <a:p>
            <a:pPr algn="ctr"/>
            <a:r>
              <a:rPr lang="ru-RU" b="1" i="1" dirty="0" err="1" smtClean="0"/>
              <a:t>ное</a:t>
            </a:r>
            <a:endParaRPr lang="ru-RU" b="1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843808" y="2744925"/>
            <a:ext cx="936104" cy="3240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43808" y="3501008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335699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87516" y="3501008"/>
            <a:ext cx="112870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364088" y="2744925"/>
            <a:ext cx="707504" cy="3240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8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Путешествие в СТРАНУ  </a:t>
            </a:r>
            <a:r>
              <a:rPr lang="ru-RU" sz="3200" dirty="0" smtClean="0">
                <a:solidFill>
                  <a:srgbClr val="7030A0"/>
                </a:solidFill>
              </a:rPr>
              <a:t>ЗНАНИЙ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3"/>
            <a:ext cx="8147248" cy="576064"/>
          </a:xfrm>
        </p:spPr>
        <p:txBody>
          <a:bodyPr/>
          <a:lstStyle/>
          <a:p>
            <a:pPr algn="ctr"/>
            <a:r>
              <a:rPr lang="ru-RU" dirty="0" smtClean="0"/>
              <a:t>Станция «Состав слова»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1196752"/>
            <a:ext cx="8219257" cy="9109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гостях у безударных гласных, проверяемых и непроверяемых  ударением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38636" y="2107704"/>
            <a:ext cx="1585292" cy="484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67544" y="2406588"/>
            <a:ext cx="1944216" cy="14184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Словарная работа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3568" y="4581128"/>
            <a:ext cx="1872208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Вспомни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491880" y="4581128"/>
            <a:ext cx="1944216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Сообрази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588224" y="4581128"/>
            <a:ext cx="1944216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Выполни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правильно!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32240" y="2406588"/>
            <a:ext cx="1944216" cy="14184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Подумай и составь!</a:t>
            </a:r>
            <a:endParaRPr lang="ru-RU" b="1" i="1" dirty="0">
              <a:solidFill>
                <a:srgbClr val="7030A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439652" y="39330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27784" y="5480372"/>
            <a:ext cx="715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67164" y="546190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668344" y="3933056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580112" y="2107704"/>
            <a:ext cx="1584176" cy="298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User\AppData\Local\Microsoft\Windows\Temporary Internet Files\Content.IE5\L0571AYL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26" y="2663290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Задание  №1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П</a:t>
            </a:r>
            <a:r>
              <a:rPr lang="ru-RU" sz="3200" dirty="0" smtClean="0"/>
              <a:t>оварята 				</a:t>
            </a:r>
            <a:r>
              <a:rPr lang="ru-RU" sz="3200" dirty="0"/>
              <a:t>С</a:t>
            </a:r>
            <a:r>
              <a:rPr lang="ru-RU" sz="3200" dirty="0" smtClean="0"/>
              <a:t>толяры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19256" cy="43204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Словарная работа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С…лат,   …</a:t>
            </a:r>
            <a:r>
              <a:rPr lang="ru-RU" sz="2800" b="1" dirty="0" err="1" smtClean="0"/>
              <a:t>гурец</a:t>
            </a:r>
            <a:r>
              <a:rPr lang="ru-RU" sz="2800" b="1" dirty="0" smtClean="0"/>
              <a:t>,      п…м…дор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5" y="1196753"/>
            <a:ext cx="8219256" cy="4320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Вставьте пропущенные буквы, составьте с этими словами  предложение.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…</a:t>
            </a:r>
            <a:r>
              <a:rPr lang="ru-RU" sz="2800" b="1" dirty="0" err="1" smtClean="0"/>
              <a:t>нструмент</a:t>
            </a:r>
            <a:r>
              <a:rPr lang="ru-RU" sz="2800" b="1" dirty="0" smtClean="0"/>
              <a:t>,  в…</a:t>
            </a:r>
            <a:r>
              <a:rPr lang="ru-RU" sz="2800" b="1" dirty="0" err="1" smtClean="0"/>
              <a:t>рстак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139952" y="1772816"/>
            <a:ext cx="0" cy="21602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Проверьте  себя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19256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Непроверяемые безударные гласные нужно запомнить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>
                <a:solidFill>
                  <a:srgbClr val="7030A0"/>
                </a:solidFill>
              </a:rPr>
              <a:t>лат</a:t>
            </a:r>
            <a:r>
              <a:rPr lang="ru-RU" sz="2800" b="1" dirty="0">
                <a:solidFill>
                  <a:srgbClr val="8064A2">
                    <a:lumMod val="75000"/>
                  </a:srgbClr>
                </a:solidFill>
              </a:rPr>
              <a:t>,  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8064A2">
                    <a:lumMod val="75000"/>
                  </a:srgbClr>
                </a:solidFill>
              </a:rPr>
              <a:t>гурец</a:t>
            </a:r>
            <a:r>
              <a:rPr lang="ru-RU" sz="2800" b="1" dirty="0">
                <a:solidFill>
                  <a:srgbClr val="8064A2">
                    <a:lumMod val="75000"/>
                  </a:srgbClr>
                </a:solidFill>
              </a:rPr>
              <a:t>,      </a:t>
            </a:r>
            <a:r>
              <a:rPr lang="ru-RU" sz="2800" b="1" dirty="0" smtClean="0">
                <a:solidFill>
                  <a:srgbClr val="8064A2">
                    <a:lumMod val="75000"/>
                  </a:srgbClr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8064A2">
                    <a:lumMod val="75000"/>
                  </a:srgbClr>
                </a:solidFill>
              </a:rPr>
              <a:t>м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8064A2">
                    <a:lumMod val="75000"/>
                  </a:srgbClr>
                </a:solidFill>
              </a:rPr>
              <a:t>дор.</a:t>
            </a:r>
          </a:p>
          <a:p>
            <a:pPr lvl="0"/>
            <a:endParaRPr lang="ru-RU" sz="2800" b="1" dirty="0">
              <a:solidFill>
                <a:srgbClr val="8064A2">
                  <a:lumMod val="75000"/>
                </a:srgbClr>
              </a:solidFill>
            </a:endParaRPr>
          </a:p>
          <a:p>
            <a:pPr lvl="0"/>
            <a:r>
              <a:rPr lang="ru-RU" sz="2800" dirty="0" smtClean="0">
                <a:solidFill>
                  <a:srgbClr val="8064A2">
                    <a:lumMod val="75000"/>
                  </a:srgbClr>
                </a:solidFill>
              </a:rPr>
              <a:t>Из помидоров и огурцов мы приготовили салат.</a:t>
            </a:r>
            <a:endParaRPr lang="ru-RU" sz="2800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116616" y="1340769"/>
            <a:ext cx="64807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8064A2">
                    <a:lumMod val="75000"/>
                  </a:srgbClr>
                </a:solidFill>
              </a:rPr>
              <a:t>нструмент</a:t>
            </a:r>
            <a:r>
              <a:rPr lang="ru-RU" sz="2800" b="1" dirty="0">
                <a:solidFill>
                  <a:srgbClr val="8064A2">
                    <a:lumMod val="75000"/>
                  </a:srgbClr>
                </a:solidFill>
              </a:rPr>
              <a:t>,  </a:t>
            </a:r>
            <a:r>
              <a:rPr lang="ru-RU" sz="2800" b="1" dirty="0" smtClean="0">
                <a:solidFill>
                  <a:srgbClr val="8064A2">
                    <a:lumMod val="75000"/>
                  </a:srgbClr>
                </a:solidFill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rgbClr val="8064A2">
                    <a:lumMod val="75000"/>
                  </a:srgbClr>
                </a:solidFill>
              </a:rPr>
              <a:t>рстак</a:t>
            </a:r>
            <a:r>
              <a:rPr lang="ru-RU" sz="2800" b="1" dirty="0">
                <a:solidFill>
                  <a:srgbClr val="8064A2">
                    <a:lumMod val="75000"/>
                  </a:srgb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/>
              <a:t>Инструменты лежат на верстаке.</a:t>
            </a:r>
          </a:p>
          <a:p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r>
              <a:rPr lang="ru-RU" b="1" dirty="0" smtClean="0"/>
              <a:t>Оцените свою работу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63988" y="2276872"/>
            <a:ext cx="0" cy="30243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67136" y="406474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79712" y="407707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99592" y="450912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59832" y="494116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148064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70258" y="4473116"/>
            <a:ext cx="1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Задание №  2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3200" dirty="0" smtClean="0">
                <a:solidFill>
                  <a:srgbClr val="F79646">
                    <a:lumMod val="75000"/>
                  </a:srgbClr>
                </a:solidFill>
              </a:rPr>
              <a:t>Поварята</a:t>
            </a:r>
            <a:r>
              <a:rPr lang="ru-RU" sz="3200" dirty="0">
                <a:solidFill>
                  <a:srgbClr val="F79646">
                    <a:lumMod val="75000"/>
                  </a:srgbClr>
                </a:solidFill>
              </a:rPr>
              <a:t>				</a:t>
            </a:r>
            <a:r>
              <a:rPr lang="ru-RU" sz="3200" dirty="0" smtClean="0">
                <a:solidFill>
                  <a:srgbClr val="F79646">
                    <a:lumMod val="75000"/>
                  </a:srgbClr>
                </a:solidFill>
              </a:rPr>
              <a:t>Столяры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56576" y="5733256"/>
            <a:ext cx="720080" cy="752947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188640"/>
            <a:ext cx="8219257" cy="1656184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000" dirty="0" smtClean="0"/>
          </a:p>
          <a:p>
            <a:pPr algn="ctr"/>
            <a:r>
              <a:rPr lang="ru-RU" sz="3000" dirty="0" smtClean="0"/>
              <a:t>Вспомни!</a:t>
            </a:r>
          </a:p>
          <a:p>
            <a:r>
              <a:rPr lang="ru-RU" dirty="0" smtClean="0"/>
              <a:t>Разберите по составу слова.  </a:t>
            </a:r>
          </a:p>
          <a:p>
            <a:r>
              <a:rPr lang="ru-RU" dirty="0" smtClean="0"/>
              <a:t>Подчеркните  слова с безударной гласной.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573016"/>
            <a:ext cx="4041775" cy="2553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Пилочка, столик, поломка.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2852936"/>
            <a:ext cx="4029844" cy="1800200"/>
          </a:xfrm>
        </p:spPr>
        <p:txBody>
          <a:bodyPr>
            <a:normAutofit fontScale="70000" lnSpcReduction="20000"/>
          </a:bodyPr>
          <a:lstStyle/>
          <a:p>
            <a:endParaRPr lang="ru-RU" sz="2800" b="0" dirty="0" smtClean="0"/>
          </a:p>
          <a:p>
            <a:endParaRPr lang="ru-RU" sz="2800" b="0" dirty="0"/>
          </a:p>
          <a:p>
            <a:endParaRPr lang="ru-RU" sz="2800" b="0" dirty="0" smtClean="0"/>
          </a:p>
          <a:p>
            <a:r>
              <a:rPr lang="ru-RU" sz="4500" b="0" dirty="0" smtClean="0"/>
              <a:t>Повар,    грибок,  зелёненький.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211960" y="2060848"/>
            <a:ext cx="0" cy="38884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1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79646">
                    <a:lumMod val="75000"/>
                  </a:srgbClr>
                </a:solidFill>
              </a:rPr>
              <a:t>Проверьте </a:t>
            </a: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</a:rPr>
              <a:t>себя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4608" y="1196752"/>
            <a:ext cx="4040188" cy="2160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Повар, грибок,</a:t>
            </a:r>
          </a:p>
          <a:p>
            <a:pPr marL="0" indent="0">
              <a:buNone/>
            </a:pPr>
            <a:r>
              <a:rPr lang="ru-RU" sz="3200" dirty="0" smtClean="0"/>
              <a:t> зелёненький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Пилочка ,столик,</a:t>
            </a:r>
          </a:p>
          <a:p>
            <a:pPr marL="0" indent="0">
              <a:buNone/>
            </a:pPr>
            <a:r>
              <a:rPr lang="ru-RU" sz="3200" dirty="0" smtClean="0"/>
              <a:t> поломка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 algn="r">
              <a:buNone/>
            </a:pPr>
            <a:r>
              <a:rPr lang="ru-RU" dirty="0" smtClean="0"/>
              <a:t>Оцените свою работу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99992" y="1700808"/>
            <a:ext cx="0" cy="33123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21241828">
            <a:off x="2206114" y="2771032"/>
            <a:ext cx="646901" cy="301834"/>
          </a:xfrm>
          <a:prstGeom prst="arc">
            <a:avLst>
              <a:gd name="adj1" fmla="val 11441117"/>
              <a:gd name="adj2" fmla="val 2109294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20868555">
            <a:off x="1426629" y="2702489"/>
            <a:ext cx="432048" cy="329653"/>
          </a:xfrm>
          <a:prstGeom prst="arc">
            <a:avLst>
              <a:gd name="adj1" fmla="val 12775019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21409473">
            <a:off x="752555" y="3290639"/>
            <a:ext cx="894247" cy="405537"/>
          </a:xfrm>
          <a:prstGeom prst="arc">
            <a:avLst>
              <a:gd name="adj1" fmla="val 10988164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21435833">
            <a:off x="5216532" y="2664602"/>
            <a:ext cx="470616" cy="369213"/>
          </a:xfrm>
          <a:prstGeom prst="arc">
            <a:avLst>
              <a:gd name="adj1" fmla="val 11449330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21388078">
            <a:off x="6731481" y="2649730"/>
            <a:ext cx="653434" cy="390440"/>
          </a:xfrm>
          <a:prstGeom prst="arc">
            <a:avLst>
              <a:gd name="adj1" fmla="val 10759718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21218498">
            <a:off x="5305880" y="3269455"/>
            <a:ext cx="564068" cy="313293"/>
          </a:xfrm>
          <a:prstGeom prst="arc">
            <a:avLst>
              <a:gd name="adj1" fmla="val 10800317"/>
              <a:gd name="adj2" fmla="val 61073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99592" y="2844950"/>
            <a:ext cx="42857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88024" y="3407607"/>
            <a:ext cx="4320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28163" y="2816932"/>
            <a:ext cx="0" cy="2239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20072" y="3418827"/>
            <a:ext cx="0" cy="141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945212" y="3268709"/>
            <a:ext cx="72008" cy="2797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6012160" y="3268710"/>
            <a:ext cx="72008" cy="2915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796136" y="2653579"/>
            <a:ext cx="288032" cy="2753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6084168" y="2660589"/>
            <a:ext cx="144016" cy="2683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7668344" y="2660589"/>
            <a:ext cx="216024" cy="2683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524328" y="2660589"/>
            <a:ext cx="144016" cy="2683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987824" y="2738211"/>
            <a:ext cx="144016" cy="3026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3131840" y="2738211"/>
            <a:ext cx="216024" cy="3026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57348" y="3268710"/>
            <a:ext cx="534824" cy="279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2192172" y="3268710"/>
            <a:ext cx="219588" cy="2915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120172" y="3489540"/>
            <a:ext cx="0" cy="3193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156176" y="3493408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372200" y="3489540"/>
            <a:ext cx="0" cy="3193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156176" y="3808842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372200" y="2921949"/>
            <a:ext cx="0" cy="3172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6372200" y="2921949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588224" y="2928921"/>
            <a:ext cx="0" cy="310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6372200" y="3239184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411760" y="3493407"/>
            <a:ext cx="0" cy="3154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411760" y="3489540"/>
            <a:ext cx="455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866957" y="3493407"/>
            <a:ext cx="0" cy="3154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411760" y="3808842"/>
            <a:ext cx="4551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899592" y="3239184"/>
            <a:ext cx="989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301966" y="3239184"/>
            <a:ext cx="937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742009" y="3897052"/>
            <a:ext cx="2124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207987" y="3239184"/>
            <a:ext cx="1164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876256" y="3239184"/>
            <a:ext cx="90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34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Задание №3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>
                <a:solidFill>
                  <a:srgbClr val="F79646">
                    <a:lumMod val="75000"/>
                  </a:srgbClr>
                </a:solidFill>
              </a:rPr>
              <a:t>П</a:t>
            </a:r>
            <a:r>
              <a:rPr lang="ru-RU" sz="2900" dirty="0" smtClean="0">
                <a:solidFill>
                  <a:srgbClr val="F79646">
                    <a:lumMod val="75000"/>
                  </a:srgbClr>
                </a:solidFill>
              </a:rPr>
              <a:t>оварята </a:t>
            </a:r>
            <a:r>
              <a:rPr lang="ru-RU" sz="2900" dirty="0">
                <a:solidFill>
                  <a:srgbClr val="F79646">
                    <a:lumMod val="75000"/>
                  </a:srgbClr>
                </a:solidFill>
              </a:rPr>
              <a:t>				</a:t>
            </a:r>
            <a:r>
              <a:rPr lang="ru-RU" sz="2900" dirty="0" smtClean="0">
                <a:solidFill>
                  <a:srgbClr val="F79646">
                    <a:lumMod val="75000"/>
                  </a:srgbClr>
                </a:solidFill>
              </a:rPr>
              <a:t>Столяры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19256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300" dirty="0" smtClean="0"/>
              <a:t>Сообрази!!</a:t>
            </a:r>
          </a:p>
          <a:p>
            <a:r>
              <a:rPr lang="ru-RU" dirty="0" smtClean="0"/>
              <a:t>Вставьте безударные гласные, объясните свой выбор, </a:t>
            </a:r>
          </a:p>
          <a:p>
            <a:r>
              <a:rPr lang="ru-RU" dirty="0" smtClean="0"/>
              <a:t>запишите вместе с отгадкой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С…</a:t>
            </a:r>
            <a:r>
              <a:rPr lang="ru-RU" sz="2800" dirty="0" err="1" smtClean="0"/>
              <a:t>дит</a:t>
            </a:r>
            <a:r>
              <a:rPr lang="ru-RU" sz="2800" dirty="0" smtClean="0"/>
              <a:t>  в  т…</a:t>
            </a:r>
            <a:r>
              <a:rPr lang="ru-RU" sz="2800" dirty="0" err="1" smtClean="0"/>
              <a:t>мнице</a:t>
            </a:r>
            <a:r>
              <a:rPr lang="ru-RU" sz="2800" dirty="0" smtClean="0"/>
              <a:t>, а к..</a:t>
            </a:r>
            <a:r>
              <a:rPr lang="ru-RU" sz="2800" dirty="0" err="1" smtClean="0"/>
              <a:t>са</a:t>
            </a:r>
            <a:r>
              <a:rPr lang="ru-RU" sz="2800" dirty="0" smtClean="0"/>
              <a:t> на улице.</a:t>
            </a:r>
          </a:p>
          <a:p>
            <a:pPr marL="0" indent="0" algn="r">
              <a:buNone/>
            </a:pPr>
            <a:r>
              <a:rPr lang="ru-RU" sz="2800" dirty="0" smtClean="0"/>
              <a:t>(         )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044608" y="1535113"/>
            <a:ext cx="36004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л…су  кланяется, придёт д…мой – растянется.</a:t>
            </a:r>
          </a:p>
          <a:p>
            <a:pPr marL="0" indent="0" algn="r">
              <a:buNone/>
            </a:pPr>
            <a:r>
              <a:rPr lang="ru-RU" sz="2800" dirty="0" smtClean="0"/>
              <a:t>(         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2842344"/>
      </p:ext>
    </p:extLst>
  </p:cSld>
  <p:clrMapOvr>
    <a:masterClrMapping/>
  </p:clrMapOvr>
</p:sld>
</file>

<file path=ppt/theme/theme1.xml><?xml version="1.0" encoding="utf-8"?>
<a:theme xmlns:a="http://schemas.openxmlformats.org/drawingml/2006/main" name="TP102538272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FEF848-419D-42F3-BF1D-92A4EE6CD8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TP102538272_template</Template>
  <TotalTime>944</TotalTime>
  <Words>596</Words>
  <Application>Microsoft Office PowerPoint</Application>
  <PresentationFormat>Экран (4:3)</PresentationFormat>
  <Paragraphs>188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TP102538272_template</vt:lpstr>
      <vt:lpstr>Презентация PowerPoint</vt:lpstr>
      <vt:lpstr>Презентация PowerPoint</vt:lpstr>
      <vt:lpstr>Путешествие в СТРАНУ  ЗНАНИЙ</vt:lpstr>
      <vt:lpstr>Путешествие в СТРАНУ  ЗНАНИЙ</vt:lpstr>
      <vt:lpstr>Задание  №1   Поварята     Столяры</vt:lpstr>
      <vt:lpstr>Проверьте  себя</vt:lpstr>
      <vt:lpstr> Задание №  2       Поварята    Столяры </vt:lpstr>
      <vt:lpstr>Проверьте себя</vt:lpstr>
      <vt:lpstr>Задание №3   Поварята     Столяры</vt:lpstr>
      <vt:lpstr>Проверьте себя</vt:lpstr>
      <vt:lpstr> </vt:lpstr>
      <vt:lpstr>Задание  № 4            Поварята    Столяры</vt:lpstr>
      <vt:lpstr>Проверьте себя</vt:lpstr>
      <vt:lpstr>Физминутка  !!!</vt:lpstr>
      <vt:lpstr>Задание № 5   Поварята                                         Столяры</vt:lpstr>
      <vt:lpstr>Составьте предложения и запишите </vt:lpstr>
      <vt:lpstr>Проверьте себя</vt:lpstr>
      <vt:lpstr>Итог:</vt:lpstr>
      <vt:lpstr>Презентация PowerPoint</vt:lpstr>
      <vt:lpstr>Молодцы ! !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User</dc:creator>
  <cp:lastModifiedBy>1</cp:lastModifiedBy>
  <cp:revision>57</cp:revision>
  <cp:lastPrinted>2013-10-10T05:33:22Z</cp:lastPrinted>
  <dcterms:created xsi:type="dcterms:W3CDTF">2013-04-08T10:09:52Z</dcterms:created>
  <dcterms:modified xsi:type="dcterms:W3CDTF">2013-10-10T05:34:01Z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TC025382739991</vt:lpwstr>
  </property>
</Properties>
</file>