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2" r:id="rId5"/>
    <p:sldId id="271" r:id="rId6"/>
    <p:sldId id="259" r:id="rId7"/>
    <p:sldId id="263" r:id="rId8"/>
    <p:sldId id="260" r:id="rId9"/>
    <p:sldId id="273" r:id="rId10"/>
    <p:sldId id="274" r:id="rId11"/>
    <p:sldId id="262" r:id="rId12"/>
    <p:sldId id="261" r:id="rId13"/>
    <p:sldId id="264" r:id="rId14"/>
    <p:sldId id="265" r:id="rId15"/>
    <p:sldId id="275" r:id="rId16"/>
    <p:sldId id="266" r:id="rId17"/>
    <p:sldId id="267" r:id="rId18"/>
    <p:sldId id="276" r:id="rId19"/>
    <p:sldId id="26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FF91-B1C7-4C59-AF7A-C77E4BEC6348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7BDC-6488-4D58-810B-287373D1B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FF91-B1C7-4C59-AF7A-C77E4BEC6348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7BDC-6488-4D58-810B-287373D1B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FF91-B1C7-4C59-AF7A-C77E4BEC6348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7BDC-6488-4D58-810B-287373D1B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FF91-B1C7-4C59-AF7A-C77E4BEC6348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7BDC-6488-4D58-810B-287373D1B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FF91-B1C7-4C59-AF7A-C77E4BEC6348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7BDC-6488-4D58-810B-287373D1B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FF91-B1C7-4C59-AF7A-C77E4BEC6348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7BDC-6488-4D58-810B-287373D1B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FF91-B1C7-4C59-AF7A-C77E4BEC6348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7BDC-6488-4D58-810B-287373D1B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FF91-B1C7-4C59-AF7A-C77E4BEC6348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7BDC-6488-4D58-810B-287373D1B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FF91-B1C7-4C59-AF7A-C77E4BEC6348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7BDC-6488-4D58-810B-287373D1B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FF91-B1C7-4C59-AF7A-C77E4BEC6348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7BDC-6488-4D58-810B-287373D1B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FF91-B1C7-4C59-AF7A-C77E4BEC6348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67BDC-6488-4D58-810B-287373D1B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BFF91-B1C7-4C59-AF7A-C77E4BEC6348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67BDC-6488-4D58-810B-287373D1B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дминистратор\Мои документы\Мои рисунки\b55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928670"/>
            <a:ext cx="4643470" cy="342902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44" y="4357694"/>
            <a:ext cx="90011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Конфликт поколений…</a:t>
            </a:r>
            <a:b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Можно ли его избежать?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857232"/>
            <a:ext cx="8229600" cy="78581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 Roman"/>
                <a:ea typeface="Calibri" pitchFamily="34" charset="0"/>
                <a:cs typeface="Times New Roman" pitchFamily="18" charset="0"/>
              </a:rPr>
              <a:t>Концентрируйте внимание на интересах, а не на позициях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928802"/>
            <a:ext cx="85011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Шаг 1. </a:t>
            </a:r>
            <a:r>
              <a:rPr lang="ru-RU" b="1" dirty="0" smtClean="0"/>
              <a:t>Примите интересы, а не позиции. (Пример: молодой человек собирается на улице гулять, он оделся стильно, но вам надо, чтобы он оделся тепло. Предложите альтернативу: «Ты можешь идти так, но одень под (предположим) рубашку вот эту майку, её не видно». Результат: интересы совпали, реализованы цели и родителей, и ребёнка.)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Шаг 2. </a:t>
            </a:r>
            <a:r>
              <a:rPr lang="ru-RU" b="1" dirty="0" smtClean="0"/>
              <a:t>Интересы определяют проблему. Позиция – это ваше решение. Интересы -  это мотивы, в основе которых лежат потребности! Помните -  запрет не решает проблему!</a:t>
            </a:r>
          </a:p>
          <a:p>
            <a:pPr>
              <a:buNone/>
            </a:pPr>
            <a:r>
              <a:rPr lang="ru-RU" b="1" dirty="0" smtClean="0"/>
              <a:t>      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Шаг 3. </a:t>
            </a:r>
            <a:r>
              <a:rPr lang="ru-RU" b="1" dirty="0" smtClean="0"/>
              <a:t>Ищите общее. Нет противоположных проблем.</a:t>
            </a:r>
          </a:p>
          <a:p>
            <a:pPr>
              <a:buNone/>
            </a:pPr>
            <a:r>
              <a:rPr lang="ru-RU" b="1" dirty="0" smtClean="0"/>
              <a:t>       Игра «Я хочу…»: Предложите человеку эту игру в русле значимой проблемы. Задача – поочередно начинать фразу и слушать друг друга. Через минуту или две вы обнаружите общие проблемы.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785818"/>
          </a:xfrm>
        </p:spPr>
        <p:txBody>
          <a:bodyPr>
            <a:noAutofit/>
          </a:bodyPr>
          <a:lstStyle/>
          <a:p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Концентрируйте внимание на интересах, а не на позициях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85926"/>
            <a:ext cx="8858312" cy="4340237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5600" b="1" dirty="0" smtClean="0">
                <a:solidFill>
                  <a:srgbClr val="FF0000"/>
                </a:solidFill>
              </a:rPr>
              <a:t>Шаг </a:t>
            </a:r>
            <a:r>
              <a:rPr lang="ru-RU" sz="5600" b="1" dirty="0">
                <a:solidFill>
                  <a:srgbClr val="FF0000"/>
                </a:solidFill>
              </a:rPr>
              <a:t>4. </a:t>
            </a:r>
            <a:r>
              <a:rPr lang="ru-RU" sz="5600" b="1" dirty="0"/>
              <a:t>Осознайте – у каждой стороны множество интересов. Обычная ошибка родителей заключается в том, что у детей те же самые интересы, что и у них. Однако является ли для вас ценностью диск с группой «</a:t>
            </a:r>
            <a:r>
              <a:rPr lang="ru-RU" sz="5600" b="1" dirty="0" err="1"/>
              <a:t>Рамштайн</a:t>
            </a:r>
            <a:r>
              <a:rPr lang="ru-RU" sz="5600" b="1" dirty="0"/>
              <a:t>»?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5600" b="1" dirty="0" smtClean="0"/>
              <a:t> </a:t>
            </a:r>
            <a:r>
              <a:rPr lang="ru-RU" sz="5600" b="1" dirty="0">
                <a:solidFill>
                  <a:srgbClr val="FF0000"/>
                </a:solidFill>
              </a:rPr>
              <a:t>Шаг 5. </a:t>
            </a:r>
            <a:r>
              <a:rPr lang="ru-RU" sz="5600" b="1" dirty="0"/>
              <a:t>Говорите об интересах – объясняя ваши интересы, покажите их жизненную важность</a:t>
            </a:r>
            <a:r>
              <a:rPr lang="ru-RU" sz="5600" b="1" dirty="0" smtClean="0"/>
              <a:t>.</a:t>
            </a:r>
            <a:endParaRPr lang="ru-RU" sz="800" b="1" dirty="0" smtClean="0"/>
          </a:p>
          <a:p>
            <a:pPr>
              <a:buNone/>
            </a:pPr>
            <a:r>
              <a:rPr lang="ru-RU" sz="5600" b="1" dirty="0" smtClean="0"/>
              <a:t> </a:t>
            </a:r>
            <a:endParaRPr lang="ru-RU" sz="2000" b="1" dirty="0"/>
          </a:p>
          <a:p>
            <a:pPr>
              <a:buNone/>
            </a:pPr>
            <a:r>
              <a:rPr lang="ru-RU" sz="5600" b="1" dirty="0" smtClean="0">
                <a:solidFill>
                  <a:srgbClr val="FF0000"/>
                </a:solidFill>
              </a:rPr>
              <a:t>Шаг </a:t>
            </a:r>
            <a:r>
              <a:rPr lang="ru-RU" sz="5600" b="1" dirty="0">
                <a:solidFill>
                  <a:srgbClr val="FF0000"/>
                </a:solidFill>
              </a:rPr>
              <a:t>6. </a:t>
            </a:r>
            <a:r>
              <a:rPr lang="ru-RU" sz="5600" b="1" dirty="0"/>
              <a:t>Признайте интересы ребенка частью проблемы. Для этого задавайте вопросы, употребляя ключевые слова. Заканчивайте свои мысли фразой: «Правильно ли я тебя понял</a:t>
            </a:r>
            <a:r>
              <a:rPr lang="ru-RU" sz="5600" b="1" dirty="0" smtClean="0"/>
              <a:t>?»</a:t>
            </a:r>
            <a:endParaRPr lang="ru-RU" sz="800" b="1" dirty="0" smtClean="0"/>
          </a:p>
          <a:p>
            <a:pPr>
              <a:buNone/>
            </a:pPr>
            <a:r>
              <a:rPr lang="ru-RU" sz="5600" b="1" dirty="0" smtClean="0"/>
              <a:t>  </a:t>
            </a:r>
            <a:r>
              <a:rPr lang="ru-RU" sz="2000" b="1" dirty="0" smtClean="0"/>
              <a:t>  </a:t>
            </a:r>
            <a:endParaRPr lang="ru-RU" sz="2000" b="1" dirty="0" smtClean="0"/>
          </a:p>
          <a:p>
            <a:pPr>
              <a:buNone/>
            </a:pPr>
            <a:r>
              <a:rPr lang="ru-RU" sz="5600" b="1" dirty="0" smtClean="0">
                <a:solidFill>
                  <a:srgbClr val="FF0000"/>
                </a:solidFill>
              </a:rPr>
              <a:t>Шаг </a:t>
            </a:r>
            <a:r>
              <a:rPr lang="ru-RU" sz="5600" b="1" dirty="0">
                <a:solidFill>
                  <a:srgbClr val="FF0000"/>
                </a:solidFill>
              </a:rPr>
              <a:t>7. </a:t>
            </a:r>
            <a:r>
              <a:rPr lang="ru-RU" sz="5600" b="1" dirty="0"/>
              <a:t>Сначала сформулируйте проблему, а уже потом предлагайте ее решение.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917596"/>
          </a:xfrm>
        </p:spPr>
        <p:txBody>
          <a:bodyPr>
            <a:noAutofit/>
          </a:bodyPr>
          <a:lstStyle/>
          <a:p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Обдумывайте взаимовыгодные варианты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1857364"/>
            <a:ext cx="864399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Шаг 1.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Ищите третий (взаимоприемлемый) вариант. Для этого привлекайте значимых других (авторитетный человек поможет в разрешении сложной ситуации).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Шаг 2.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Используйте технику «Плюсы и минусы» (лист делится на две части «-», «+», заносятся мнения сторон).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Шаг</a:t>
            </a:r>
            <a:r>
              <a:rPr lang="ru-RU" b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Не ставьте диагноз: не выносите преждевременных суждений, не ищите единственного ответа, мнения.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Шаг 4.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Расширяйте подходы (в случае с исправлением «двойки» предложите несколько вариантов: самостоятельная работа, помощь учителя и т.д.).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Шаг 5.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Решение должно быть выполнимым (в случае с «двойкой» задайте планку в четыре балла).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14554"/>
            <a:ext cx="8229600" cy="2571760"/>
          </a:xfrm>
        </p:spPr>
        <p:txBody>
          <a:bodyPr>
            <a:normAutofit fontScale="90000"/>
          </a:bodyPr>
          <a:lstStyle/>
          <a:p>
            <a:pPr lvl="0"/>
            <a:r>
              <a:rPr kumimoji="0" lang="ru-RU" sz="3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Если ваш ребенок обвиняет вас в непонимании (разные формы) или же винит себя, вызывая к жалости, - это </a:t>
            </a:r>
            <a:r>
              <a:rPr kumimoji="0" lang="ru-RU" sz="3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манипуляция.</a:t>
            </a:r>
            <a:r>
              <a:rPr kumimoji="0" lang="ru-RU" sz="3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 </a:t>
            </a:r>
            <a:br>
              <a:rPr kumimoji="0" lang="ru-RU" sz="3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</a:br>
            <a:r>
              <a:rPr lang="ru-RU" sz="3100" b="1" dirty="0">
                <a:latin typeface="Time Roman"/>
                <a:ea typeface="Calibri" pitchFamily="34" charset="0"/>
                <a:cs typeface="Times New Roman" pitchFamily="18" charset="0"/>
              </a:rPr>
              <a:t/>
            </a:r>
            <a:br>
              <a:rPr lang="ru-RU" sz="3100" b="1" dirty="0">
                <a:latin typeface="Time Roman"/>
                <a:ea typeface="Calibri" pitchFamily="34" charset="0"/>
                <a:cs typeface="Times New Roman" pitchFamily="18" charset="0"/>
              </a:rPr>
            </a:br>
            <a:r>
              <a:rPr kumimoji="0" lang="ru-RU" sz="3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Использование базовой потребности родителя в любви своего чада – </a:t>
            </a:r>
            <a:r>
              <a:rPr kumimoji="0" lang="ru-RU" sz="3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удар ниже пояса для любого родителя. </a:t>
            </a:r>
            <a:br>
              <a:rPr kumimoji="0" lang="ru-RU" sz="3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</a:br>
            <a:r>
              <a:rPr kumimoji="0" lang="ru-RU" sz="3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3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</a:br>
            <a:r>
              <a:rPr kumimoji="0" lang="ru-RU" sz="3100" b="1" i="0" u="none" strike="noStrike" cap="none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Это способы ухода от решения проблем.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142984"/>
            <a:ext cx="8786874" cy="1511288"/>
          </a:xfrm>
        </p:spPr>
        <p:txBody>
          <a:bodyPr>
            <a:normAutofit/>
          </a:bodyPr>
          <a:lstStyle/>
          <a:p>
            <a:pPr lvl="0"/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Если молодой человек не хочет участвовать в разрешении проблемы, задайте ему три вопроса, с помощью которых можно сосредоточить его внимание на особенностях дела: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428868"/>
            <a:ext cx="85725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Что можете сделать вы?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      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Что может сделать он?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     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 			Что может сделать третья сторона?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     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>
              <a:latin typeface="Time Roman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Правило – задавайте вопросы и делайте паузы, человек будет вынужден отвечать.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85720" y="857232"/>
            <a:ext cx="885828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3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ЗАПОВЕДИ ВОСПИТАНИЯ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 Дэвида Льюиса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Воспринимайте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вопросы и высказывания </a:t>
            </a:r>
            <a:endParaRPr lang="ru-RU" b="1" i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ребенка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всерьез.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Покажите ребенку, что его любят и 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принимают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безусловно, т .е. таким, какой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он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есть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а не за успехи и достижения.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Помогайте ему строить свои собственные </a:t>
            </a:r>
            <a:r>
              <a:rPr lang="ru-RU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планы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принимать решения.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Не унижайте ребенка, не давайте ему почувствовать, что он чем-то хуже вас.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Приучайте ребенка мыслить самостоятельно.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Хвалите ребенка только за конкретные успехи и поступки и делайте это искренно.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7. Давайте ребенку возможность самостоятельно принимать решения и нести ответственность за них.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8. Учите ребенка общаться со взрослыми любого возраста.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9. Развивайте в ребенке позитивное восприятие его способностей.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10. Поощряйте в ребенке максимальную независимость от взрослых.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11. Верьте в здравый смысл ребенка и доверяйте ему.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2" descr="C:\Documents and Settings\Администратор\Мои документы\Мои рисунки\id6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85728"/>
            <a:ext cx="2714612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modernmom.com/sites/default/files/featured/blog/01/three_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214422"/>
            <a:ext cx="3733798" cy="2357430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28596" y="1643050"/>
            <a:ext cx="785818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ЗАПОВЕДИ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ВОСПИТАТЕЛЯ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Прими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все, что есть в ребенке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кроме того, что угрожает его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жизни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здоровью).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Ищи истину вместе с ребенком,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Старайся ничему не учит ребенка напрямую - учись сам.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Искренне восхищайтесь всем красивым, что есть вокруг.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Считайте своим основным педагогическим методом осознанное наблюдение за ребенком.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Помни, серьезное разрушается смехом, смех - серьезным.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7. Помни, что ты существуешь ради ребенка, а не он ради тебя.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14282" y="928670"/>
            <a:ext cx="857259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SRBSCD+FreeSetC-Bold"/>
                <a:ea typeface="Calibri" pitchFamily="34" charset="0"/>
                <a:cs typeface="DSOGAH+FreeSetC"/>
              </a:rPr>
              <a:t>Правила поведения для родителей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RBSCD+FreeSetC-Bold"/>
                <a:ea typeface="Calibri" pitchFamily="34" charset="0"/>
                <a:cs typeface="DSOGAH+FreeSetC"/>
              </a:rPr>
              <a:t>Дайте свободу. Свыкнитесь с мыслью, что ваш отпрыск уже вырос и далее удерживать его возле себя не удастся, а непослушание - это стремление выйти из-под вашей опеки.</a:t>
            </a:r>
          </a:p>
          <a:p>
            <a:pPr marL="228600" marR="0" lvl="0" indent="-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RBSCD+FreeSetC-Bold"/>
                <a:ea typeface="Calibri" pitchFamily="34" charset="0"/>
                <a:cs typeface="DSOGAH+FreeSetC"/>
              </a:rPr>
              <a:t>2. Никаких нотаций. Больше всего подростка бесят нудные родительские нравоучения. Измените стиль общения, перейдите на спокойный вежливый тон и откажитесь от категорических оценок и суждений. Поймите, ребенок имеет право на собственный взгляд и собственные выводы.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RBSCD+FreeSetC-Bold"/>
                <a:ea typeface="Calibri" pitchFamily="34" charset="0"/>
                <a:cs typeface="DSOGAH+FreeSetC"/>
              </a:rPr>
              <a:t>3. Идите на компромисс. Еще ничего никому не удалось доказать с помощью скандала: здесь не бывает победителей. Когда и родители и подростки охвачены бурными негативными эмоциями, способность понимать друг друга исчезает.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142984"/>
            <a:ext cx="878687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SRBSCD+FreeSetC-Bold"/>
                <a:ea typeface="Calibri" pitchFamily="34" charset="0"/>
                <a:cs typeface="DSOGAH+FreeSetC"/>
              </a:rPr>
              <a:t>4. </a:t>
            </a:r>
            <a:r>
              <a:rPr lang="ru-RU" b="1" dirty="0" smtClean="0">
                <a:solidFill>
                  <a:srgbClr val="000000"/>
                </a:solidFill>
                <a:latin typeface="SRBSCD+FreeSetC-Bold"/>
                <a:ea typeface="Calibri" pitchFamily="34" charset="0"/>
                <a:cs typeface="DSOGAH+FreeSetC"/>
              </a:rPr>
              <a:t>Уступает тот, кто умнее. Костер ссоры быстро погаснет, если в него не подбрасывать дров. Чтобы скандал прекратился, кто-то должен первым замолчать. Взрослому это сделать легче, чем подростку с его неустойчивой психикой. Запомните: лавры победителя в отношениях с собственными детьми не украшают.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SRBSCD+FreeSetC-Bold"/>
                <a:ea typeface="Calibri" pitchFamily="34" charset="0"/>
                <a:cs typeface="DSOGAH+FreeSetC"/>
              </a:rPr>
              <a:t>5. Не надо обижать. Прекращая ссору, не стремитесь сделать ребенку больно с помощью язвительных замечаний или хлопанья дверьми. Умению достойно выходить из трудных ситуаций ребенок учится у нас.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SRBSCD+FreeSetC-Bold"/>
                <a:ea typeface="Calibri" pitchFamily="34" charset="0"/>
                <a:cs typeface="DSOGAH+FreeSetC"/>
              </a:rPr>
              <a:t>6. Будьте тверды и последовательны. Дети - тонкие психологи. Они прекрасно чувствуют слабость старших. Поэтому, несмотря на вашу готовность к компромиссу, сын или дочь должны знать, что родительский авторитет незыблем. Если же взрослые демонстрируют собственную несдержанность, истеричность, непоследовательность, трудно ждать от них хорошего поведения.</a:t>
            </a:r>
            <a:endParaRPr lang="ru-RU" b="1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000240"/>
            <a:ext cx="842965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6600" b="1" cap="none" spc="0" dirty="0" smtClean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Спасибо </a:t>
            </a:r>
          </a:p>
          <a:p>
            <a:r>
              <a:rPr lang="ru-RU" sz="6600" b="1" dirty="0">
                <a:ln/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6600" b="1" dirty="0" smtClean="0">
                <a:ln/>
                <a:solidFill>
                  <a:schemeClr val="accent2">
                    <a:lumMod val="75000"/>
                  </a:schemeClr>
                </a:solidFill>
              </a:rPr>
              <a:t>             </a:t>
            </a:r>
            <a:r>
              <a:rPr lang="ru-RU" sz="6600" b="1" cap="none" spc="0" dirty="0" smtClean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за  внимание!</a:t>
            </a:r>
            <a:endParaRPr lang="ru-RU" sz="6600" b="1" cap="none" spc="0" dirty="0">
              <a:ln/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3000372"/>
            <a:ext cx="878687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– </a:t>
            </a:r>
            <a:r>
              <a:rPr lang="ru-RU" sz="3600" b="1" dirty="0"/>
              <a:t>это противоборство старого и нового, реальный факт, с которым каждый из нас сталкивается в повседневной </a:t>
            </a:r>
            <a:r>
              <a:rPr lang="ru-RU" sz="3600" b="1" dirty="0" smtClean="0"/>
              <a:t>жизни, </a:t>
            </a:r>
            <a:r>
              <a:rPr lang="ru-RU" sz="3600" b="1" dirty="0"/>
              <a:t>актуализируется, когда наши дети становятся взрослее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857232"/>
            <a:ext cx="42862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Конфликт поколений </a:t>
            </a:r>
          </a:p>
        </p:txBody>
      </p:sp>
      <p:pic>
        <p:nvPicPr>
          <p:cNvPr id="4098" name="Picture 2" descr="C:\Documents and Settings\Администратор\Мои документы\Мои рисунки\115_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000108"/>
            <a:ext cx="28575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43042" y="-123013"/>
          <a:ext cx="5857916" cy="6987351"/>
        </p:xfrm>
        <a:graphic>
          <a:graphicData uri="http://schemas.openxmlformats.org/drawingml/2006/table">
            <a:tbl>
              <a:tblPr/>
              <a:tblGrid>
                <a:gridCol w="5857916"/>
              </a:tblGrid>
              <a:tr h="417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 Roman"/>
                          <a:ea typeface="Calibri"/>
                          <a:cs typeface="Times New Roman"/>
                        </a:rPr>
                        <a:t>Мягкий 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latin typeface="Time Roman"/>
                          <a:ea typeface="Calibri"/>
                          <a:cs typeface="Times New Roman"/>
                        </a:rPr>
                        <a:t>подход</a:t>
                      </a:r>
                      <a:endParaRPr lang="ru-RU" sz="18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40894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 Roman"/>
                          <a:ea typeface="Calibri"/>
                          <a:cs typeface="Times New Roman"/>
                        </a:rPr>
                        <a:t>Участники – друзья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67541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 Roman"/>
                          <a:ea typeface="Calibri"/>
                          <a:cs typeface="Times New Roman"/>
                        </a:rPr>
                        <a:t>Цель – соглашение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81787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 Roman"/>
                          <a:ea typeface="Calibri"/>
                          <a:cs typeface="Times New Roman"/>
                        </a:rPr>
                        <a:t>Делать уступки для культивирования отношений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022681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 Roman"/>
                          <a:ea typeface="Calibri"/>
                          <a:cs typeface="Times New Roman"/>
                        </a:rPr>
                        <a:t>Придерживаться мягкого курса в отношениях с людьми и при решении проблемы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67541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 Roman"/>
                          <a:ea typeface="Calibri"/>
                          <a:cs typeface="Times New Roman"/>
                        </a:rPr>
                        <a:t>Доверять другим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40894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 Roman"/>
                          <a:ea typeface="Calibri"/>
                          <a:cs typeface="Times New Roman"/>
                        </a:rPr>
                        <a:t>Легко менять свою позицию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40894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 Roman"/>
                          <a:ea typeface="Calibri"/>
                          <a:cs typeface="Times New Roman"/>
                        </a:rPr>
                        <a:t>Делать предложения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67541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 Roman"/>
                          <a:ea typeface="Calibri"/>
                          <a:cs typeface="Times New Roman"/>
                        </a:rPr>
                        <a:t>Обнаружить свою подспудную мысль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81787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 Roman"/>
                          <a:ea typeface="Calibri"/>
                          <a:cs typeface="Times New Roman"/>
                        </a:rPr>
                        <a:t>Допускать односторонние потери ради достижения соглашения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81787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 Roman"/>
                          <a:ea typeface="Calibri"/>
                          <a:cs typeface="Times New Roman"/>
                        </a:rPr>
                        <a:t>Искать единственный ответ: тот, на который пойдут они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40894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 Roman"/>
                          <a:ea typeface="Calibri"/>
                          <a:cs typeface="Times New Roman"/>
                        </a:rPr>
                        <a:t>Настаивать на соглашении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40894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 Roman"/>
                          <a:ea typeface="Calibri"/>
                          <a:cs typeface="Times New Roman"/>
                        </a:rPr>
                        <a:t>Пытаться избежать состязания волн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88227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 Roman"/>
                          <a:ea typeface="Calibri"/>
                          <a:cs typeface="Times New Roman"/>
                        </a:rPr>
                        <a:t>Поддаваться давлению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14480" y="-4071"/>
          <a:ext cx="5643602" cy="6734235"/>
        </p:xfrm>
        <a:graphic>
          <a:graphicData uri="http://schemas.openxmlformats.org/drawingml/2006/table">
            <a:tbl>
              <a:tblPr/>
              <a:tblGrid>
                <a:gridCol w="5643602"/>
              </a:tblGrid>
              <a:tr h="284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latin typeface="Time Roman"/>
                          <a:ea typeface="Calibri"/>
                          <a:cs typeface="Times New Roman"/>
                        </a:rPr>
                        <a:t>Жесткий поход</a:t>
                      </a:r>
                      <a:endParaRPr lang="ru-RU" sz="18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84524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 Roman"/>
                          <a:ea typeface="Calibri"/>
                          <a:cs typeface="Times New Roman"/>
                        </a:rPr>
                        <a:t>Участники – противники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48385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 Roman"/>
                          <a:ea typeface="Calibri"/>
                          <a:cs typeface="Times New Roman"/>
                        </a:rPr>
                        <a:t>Цель – победа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43378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 Roman"/>
                          <a:ea typeface="Calibri"/>
                          <a:cs typeface="Times New Roman"/>
                        </a:rPr>
                        <a:t>Требовать уступок в качестве условия для продолжения отношений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43378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 Roman"/>
                          <a:ea typeface="Calibri"/>
                          <a:cs typeface="Times New Roman"/>
                        </a:rPr>
                        <a:t>Придерживаться жесткого курса в отношениях с людьми и при решении проблемы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48385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 Roman"/>
                          <a:ea typeface="Calibri"/>
                          <a:cs typeface="Times New Roman"/>
                        </a:rPr>
                        <a:t>Не доверять другим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24211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 Roman"/>
                          <a:ea typeface="Calibri"/>
                          <a:cs typeface="Times New Roman"/>
                        </a:rPr>
                        <a:t>Твердо придерживаться своей позиции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84524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 Roman"/>
                          <a:ea typeface="Calibri"/>
                          <a:cs typeface="Times New Roman"/>
                        </a:rPr>
                        <a:t>Угрожать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88637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 Roman"/>
                          <a:ea typeface="Calibri"/>
                          <a:cs typeface="Times New Roman"/>
                        </a:rPr>
                        <a:t>Сбивать с толку в отношении своей </a:t>
                      </a:r>
                      <a:endParaRPr lang="ru-RU" sz="1800" dirty="0" smtClean="0">
                        <a:latin typeface="Time Roman"/>
                        <a:ea typeface="Calibri"/>
                        <a:cs typeface="Times New Roman"/>
                      </a:endParaRPr>
                    </a:p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 Roman"/>
                          <a:ea typeface="Calibri"/>
                          <a:cs typeface="Times New Roman"/>
                        </a:rPr>
                        <a:t>подспудной </a:t>
                      </a:r>
                      <a:r>
                        <a:rPr lang="ru-RU" sz="1800" dirty="0">
                          <a:latin typeface="Time Roman"/>
                          <a:ea typeface="Calibri"/>
                          <a:cs typeface="Times New Roman"/>
                        </a:rPr>
                        <a:t>мысли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43378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 Roman"/>
                          <a:ea typeface="Calibri"/>
                          <a:cs typeface="Times New Roman"/>
                        </a:rPr>
                        <a:t>Требовать односторонних дивидендов в качестве платы за соглашение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88637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 Roman"/>
                          <a:ea typeface="Calibri"/>
                          <a:cs typeface="Times New Roman"/>
                        </a:rPr>
                        <a:t>Искать единственный ответ: тот, который примете вы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84524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 Roman"/>
                          <a:ea typeface="Calibri"/>
                          <a:cs typeface="Times New Roman"/>
                        </a:rPr>
                        <a:t>Настаивать на своей позиции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28938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 Roman"/>
                          <a:ea typeface="Calibri"/>
                          <a:cs typeface="Times New Roman"/>
                        </a:rPr>
                        <a:t>Пытаться выиграть в состоянии воли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52358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 Roman"/>
                          <a:ea typeface="Calibri"/>
                          <a:cs typeface="Times New Roman"/>
                        </a:rPr>
                        <a:t>Применять давление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1"/>
          <a:ext cx="7215238" cy="6898882"/>
        </p:xfrm>
        <a:graphic>
          <a:graphicData uri="http://schemas.openxmlformats.org/drawingml/2006/table">
            <a:tbl>
              <a:tblPr/>
              <a:tblGrid>
                <a:gridCol w="7215238"/>
              </a:tblGrid>
              <a:tr h="2926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latin typeface="Time Roman"/>
                          <a:ea typeface="Calibri"/>
                          <a:cs typeface="Times New Roman"/>
                        </a:rPr>
                        <a:t>Принципиальный подход</a:t>
                      </a:r>
                      <a:endParaRPr lang="ru-RU" sz="18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02240">
                <a:tc>
                  <a:txBody>
                    <a:bodyPr/>
                    <a:lstStyle/>
                    <a:p>
                      <a:pPr lvl="1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 Roman"/>
                          <a:ea typeface="Calibri"/>
                          <a:cs typeface="Times New Roman"/>
                        </a:rPr>
                        <a:t>Участники вместе решают проблему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04480">
                <a:tc>
                  <a:txBody>
                    <a:bodyPr/>
                    <a:lstStyle/>
                    <a:p>
                      <a:pPr lvl="1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 Roman"/>
                          <a:ea typeface="Calibri"/>
                          <a:cs typeface="Times New Roman"/>
                        </a:rPr>
                        <a:t>Цель – разумный результат, достигнутый эффективно и дружелюбно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11142">
                <a:tc>
                  <a:txBody>
                    <a:bodyPr/>
                    <a:lstStyle/>
                    <a:p>
                      <a:pPr lvl="1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 Roman"/>
                          <a:ea typeface="Calibri"/>
                          <a:cs typeface="Times New Roman"/>
                        </a:rPr>
                        <a:t>Отделить людей от проблемы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906719">
                <a:tc>
                  <a:txBody>
                    <a:bodyPr/>
                    <a:lstStyle/>
                    <a:p>
                      <a:pPr lvl="1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 Roman"/>
                          <a:ea typeface="Calibri"/>
                          <a:cs typeface="Times New Roman"/>
                        </a:rPr>
                        <a:t>Придерживаться мягкого курса в отношениях с людьми, но стоять на жесткой платформе при решении проблемы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04480">
                <a:tc>
                  <a:txBody>
                    <a:bodyPr/>
                    <a:lstStyle/>
                    <a:p>
                      <a:pPr lvl="1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 Roman"/>
                          <a:ea typeface="Calibri"/>
                          <a:cs typeface="Times New Roman"/>
                        </a:rPr>
                        <a:t>Продолжать переговоры независимо </a:t>
                      </a:r>
                      <a:endParaRPr lang="ru-RU" sz="2000" dirty="0" smtClean="0">
                        <a:latin typeface="Time Roman"/>
                        <a:ea typeface="Calibri"/>
                        <a:cs typeface="Times New Roman"/>
                      </a:endParaRPr>
                    </a:p>
                    <a:p>
                      <a:pPr lvl="1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 Roman"/>
                          <a:ea typeface="Calibri"/>
                          <a:cs typeface="Times New Roman"/>
                        </a:rPr>
                        <a:t>от </a:t>
                      </a:r>
                      <a:r>
                        <a:rPr lang="ru-RU" sz="2000" dirty="0">
                          <a:latin typeface="Time Roman"/>
                          <a:ea typeface="Calibri"/>
                          <a:cs typeface="Times New Roman"/>
                        </a:rPr>
                        <a:t>степени доверия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47005">
                <a:tc>
                  <a:txBody>
                    <a:bodyPr/>
                    <a:lstStyle/>
                    <a:p>
                      <a:pPr lvl="1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 Roman"/>
                          <a:ea typeface="Calibri"/>
                          <a:cs typeface="Times New Roman"/>
                        </a:rPr>
                        <a:t>Концентрироваться на интересах, а не на позициях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02240">
                <a:tc>
                  <a:txBody>
                    <a:bodyPr/>
                    <a:lstStyle/>
                    <a:p>
                      <a:pPr lvl="1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 Roman"/>
                          <a:ea typeface="Calibri"/>
                          <a:cs typeface="Times New Roman"/>
                        </a:rPr>
                        <a:t>Анализировать интересы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14513">
                <a:tc>
                  <a:txBody>
                    <a:bodyPr/>
                    <a:lstStyle/>
                    <a:p>
                      <a:pPr lvl="1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 Roman"/>
                          <a:ea typeface="Calibri"/>
                          <a:cs typeface="Times New Roman"/>
                        </a:rPr>
                        <a:t>Избегать возникновения подспудной </a:t>
                      </a:r>
                      <a:r>
                        <a:rPr lang="ru-RU" sz="2000" dirty="0" smtClean="0">
                          <a:latin typeface="Time Roman"/>
                          <a:ea typeface="Calibri"/>
                          <a:cs typeface="Times New Roman"/>
                        </a:rPr>
                        <a:t>линии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06331">
                <a:tc>
                  <a:txBody>
                    <a:bodyPr/>
                    <a:lstStyle/>
                    <a:p>
                      <a:pPr lvl="1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 Roman"/>
                          <a:ea typeface="Calibri"/>
                          <a:cs typeface="Times New Roman"/>
                        </a:rPr>
                        <a:t>Обдумывать взаимовыгодные варианты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04480">
                <a:tc>
                  <a:txBody>
                    <a:bodyPr/>
                    <a:lstStyle/>
                    <a:p>
                      <a:pPr lvl="1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 Roman"/>
                          <a:ea typeface="Calibri"/>
                          <a:cs typeface="Times New Roman"/>
                        </a:rPr>
                        <a:t>Разработать многоплановые </a:t>
                      </a:r>
                      <a:r>
                        <a:rPr lang="ru-RU" sz="2000" dirty="0" smtClean="0">
                          <a:latin typeface="Time Roman"/>
                          <a:ea typeface="Calibri"/>
                          <a:cs typeface="Times New Roman"/>
                        </a:rPr>
                        <a:t>варианты</a:t>
                      </a:r>
                    </a:p>
                    <a:p>
                      <a:pPr lvl="1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 Roman"/>
                          <a:ea typeface="Calibri"/>
                          <a:cs typeface="Times New Roman"/>
                        </a:rPr>
                        <a:t>выбора: решать позже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02240">
                <a:tc>
                  <a:txBody>
                    <a:bodyPr/>
                    <a:lstStyle/>
                    <a:p>
                      <a:pPr lvl="1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 Roman"/>
                          <a:ea typeface="Calibri"/>
                          <a:cs typeface="Times New Roman"/>
                        </a:rPr>
                        <a:t>Настаивать на применение объективных критериев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906719">
                <a:tc>
                  <a:txBody>
                    <a:bodyPr/>
                    <a:lstStyle/>
                    <a:p>
                      <a:pPr lvl="1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 Roman"/>
                          <a:ea typeface="Calibri"/>
                          <a:cs typeface="Times New Roman"/>
                        </a:rPr>
                        <a:t>Пытаться достичь результата, руководствуясь критериями, не имеющими отношения к состязанию воли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52743">
                <a:tc>
                  <a:txBody>
                    <a:bodyPr/>
                    <a:lstStyle/>
                    <a:p>
                      <a:pPr lvl="1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 Roman"/>
                          <a:ea typeface="Calibri"/>
                          <a:cs typeface="Times New Roman"/>
                        </a:rPr>
                        <a:t>Размышлять и быть открытым для доводов других; уступать доводам, а не давлению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062" marR="2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214422"/>
            <a:ext cx="871543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Конструктивный подход   -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«принципиальный»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 Roman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Необходимо соблюдать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 Roman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четыре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базовых принципа: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i="1" dirty="0" smtClean="0">
              <a:latin typeface="Time Roman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Отделяйте человека от проблемы.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 Roman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Концентрируйте внимание на интересах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а не на позициях.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 Roman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Обдумывайте взаимовыгодные 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 Roman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варианты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 Roman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Настаивайте на объективных критериях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pic>
        <p:nvPicPr>
          <p:cNvPr id="1026" name="Picture 2" descr="C:\Documents and Settings\Администратор\Мои документы\Мои рисунки\clip_image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857496"/>
            <a:ext cx="3500462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928934"/>
            <a:ext cx="5786478" cy="857256"/>
          </a:xfrm>
        </p:spPr>
        <p:txBody>
          <a:bodyPr>
            <a:normAutofit fontScale="90000"/>
          </a:bodyPr>
          <a:lstStyle/>
          <a:p>
            <a:pPr lvl="7" algn="ctr" rtl="0">
              <a:spcBef>
                <a:spcPct val="0"/>
              </a:spcBef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Настаивайте на объективных критериях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4071942"/>
            <a:ext cx="48577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000" b="1" dirty="0"/>
              <a:t>Рассуждайте и будьте открыты для доводов ребенка (подготовьте для обсуждения свои критерии оценки и примите общее решение).</a:t>
            </a:r>
          </a:p>
        </p:txBody>
      </p:sp>
      <p:pic>
        <p:nvPicPr>
          <p:cNvPr id="6" name="Рисунок 5" descr="i и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928670"/>
            <a:ext cx="2500330" cy="1571636"/>
          </a:xfrm>
          <a:prstGeom prst="rect">
            <a:avLst/>
          </a:prstGeom>
        </p:spPr>
      </p:pic>
      <p:pic>
        <p:nvPicPr>
          <p:cNvPr id="2052" name="Picture 4" descr="C:\Documents and Settings\Администратор\Мои документы\Мои рисунки\majka-kcer-2701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071546"/>
            <a:ext cx="2214557" cy="4429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>
            <a:noAutofit/>
          </a:bodyPr>
          <a:lstStyle/>
          <a:p>
            <a:pPr lvl="0"/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</a:b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Отделяйте человека от проблемы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</a:rPr>
              <a:t/>
            </a:r>
            <a:br>
              <a:rPr kumimoji="0" lang="ru-RU" sz="3200" b="1" i="1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</a:rPr>
            </a:b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1428736"/>
            <a:ext cx="8643998" cy="448311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>
                <a:solidFill>
                  <a:srgbClr val="FF0000"/>
                </a:solidFill>
              </a:rPr>
              <a:t>Шаг 1.</a:t>
            </a:r>
            <a:r>
              <a:rPr lang="ru-RU" sz="2000" b="1" dirty="0"/>
              <a:t> Поставьте себя на место ребенка и постарайтесь понять, что он чувствует и чего хочет. Понять точку зрения другого не означает согласиться с ней</a:t>
            </a:r>
            <a:r>
              <a:rPr lang="ru-RU" sz="2000" b="1" dirty="0" smtClean="0"/>
              <a:t>.</a:t>
            </a:r>
          </a:p>
          <a:p>
            <a:pPr>
              <a:buNone/>
            </a:pP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Шаг </a:t>
            </a:r>
            <a:r>
              <a:rPr lang="ru-RU" sz="2000" b="1" dirty="0">
                <a:solidFill>
                  <a:srgbClr val="FF0000"/>
                </a:solidFill>
              </a:rPr>
              <a:t>2.</a:t>
            </a:r>
            <a:r>
              <a:rPr lang="ru-RU" sz="2000" b="1" dirty="0"/>
              <a:t> Не делайте вывода о намерениях человека, исходя из собственных опасений. (Пример: «Так ничего не хочешь делать</a:t>
            </a:r>
            <a:r>
              <a:rPr lang="ru-RU" sz="2000" b="1" dirty="0" smtClean="0"/>
              <a:t>».)</a:t>
            </a:r>
          </a:p>
          <a:p>
            <a:pPr>
              <a:buNone/>
            </a:pPr>
            <a:r>
              <a:rPr lang="ru-RU" sz="2000" b="1" dirty="0" smtClean="0"/>
              <a:t> </a:t>
            </a:r>
            <a:r>
              <a:rPr lang="ru-RU" sz="2000" b="1" dirty="0">
                <a:solidFill>
                  <a:srgbClr val="FF0000"/>
                </a:solidFill>
              </a:rPr>
              <a:t>Шаг 3. </a:t>
            </a:r>
            <a:r>
              <a:rPr lang="ru-RU" sz="2000" b="1" dirty="0"/>
              <a:t>Ваша проблема – не вина других. («Никогда меня не слушаешь».) В данном примере вы говорите о своей проблеме, так как именно вы неспособны найти эффективнее способы воздействия на ребенка</a:t>
            </a:r>
            <a:r>
              <a:rPr lang="ru-RU" sz="2000" b="1" dirty="0" smtClean="0"/>
              <a:t>.</a:t>
            </a:r>
          </a:p>
          <a:p>
            <a:pPr>
              <a:buNone/>
            </a:pPr>
            <a:r>
              <a:rPr lang="ru-RU" sz="2000" b="1" dirty="0" smtClean="0"/>
              <a:t> </a:t>
            </a:r>
            <a:r>
              <a:rPr lang="ru-RU" sz="2000" b="1" dirty="0">
                <a:solidFill>
                  <a:srgbClr val="FF0000"/>
                </a:solidFill>
              </a:rPr>
              <a:t>Шаг 4. </a:t>
            </a:r>
            <a:r>
              <a:rPr lang="ru-RU" sz="2000" b="1" dirty="0"/>
              <a:t>Обсуждайте восприятие друг друга. Если это делать искренне, не обвиняя другого, то разговор может показать серьезность намерений. Говорите о том, что вы чувствуете. (Пример: «Я расстроен(а), тем, что ты получил плохую оценку</a:t>
            </a:r>
            <a:r>
              <a:rPr lang="ru-RU" sz="2000" b="1" dirty="0" smtClean="0"/>
              <a:t>».)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Шаг 5. </a:t>
            </a:r>
            <a:r>
              <a:rPr lang="ru-RU" b="1" dirty="0" smtClean="0"/>
              <a:t>Ищите возможность для неожиданных действий с точки зрения другого человека. Удивите своего ребенка, сказав: «Это наша общая ошибка. Я была занята по хозяйству, а ты не хотел отрывать меня от дел».Позвольте другой стороне сделать ставку на результат, предоставив верную возможность участвовать в процессе: «Что ты намерен предпринять для исправления ситуации?» Т.е. задавайте вопросы.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Шаг 6. </a:t>
            </a:r>
            <a:r>
              <a:rPr lang="ru-RU" b="1" dirty="0" smtClean="0"/>
              <a:t>Дайте шанс ребенку свое лицо. Это значит, что ребенок в любой ситуации должен выговориться, в том числе отреагировать отрицательные эмоции.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Шаг 7. </a:t>
            </a:r>
            <a:r>
              <a:rPr lang="ru-RU" b="1" dirty="0" smtClean="0"/>
              <a:t>Поддерживайте дух конструктивного взаимодействия. Повторяйте ключевые слова собеседника при построении собственной фразы или опирайтесь на последние его слова. (Пример: «Я знаю, что тебе трудно по этому предмету иметь хорошую оценку», «Ты не можешь иметь пятерку». Правильно ли я тебя понял(а)?» и др.)</a:t>
            </a:r>
          </a:p>
          <a:p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</a:b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 Roman"/>
                <a:ea typeface="Calibri" pitchFamily="34" charset="0"/>
                <a:cs typeface="Times New Roman" pitchFamily="18" charset="0"/>
              </a:rPr>
              <a:t>Отделяйте человека от проблемы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</a:rPr>
              <a:t/>
            </a:r>
            <a:br>
              <a:rPr kumimoji="0" lang="ru-RU" sz="3200" b="1" i="1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</a:rPr>
            </a:b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1558</Words>
  <Application>Microsoft Office PowerPoint</Application>
  <PresentationFormat>Экран (4:3)</PresentationFormat>
  <Paragraphs>150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Настаивайте на объективных критериях  </vt:lpstr>
      <vt:lpstr> Отделяйте человека от проблемы </vt:lpstr>
      <vt:lpstr> Отделяйте человека от проблемы </vt:lpstr>
      <vt:lpstr>Слайд 10</vt:lpstr>
      <vt:lpstr>Концентрируйте внимание на интересах, а не на позициях</vt:lpstr>
      <vt:lpstr>Обдумывайте взаимовыгодные варианты</vt:lpstr>
      <vt:lpstr>Если ваш ребенок обвиняет вас в непонимании (разные формы) или же винит себя, вызывая к жалости, - это манипуляция.   Использование базовой потребности родителя в любви своего чада – удар ниже пояса для любого родителя.   Это способы ухода от решения проблем. </vt:lpstr>
      <vt:lpstr>Если молодой человек не хочет участвовать в разрешении проблемы, задайте ему три вопроса, с помощью которых можно сосредоточить его внимание на особенностях дела: </vt:lpstr>
      <vt:lpstr>Слайд 15</vt:lpstr>
      <vt:lpstr>Слайд 16</vt:lpstr>
      <vt:lpstr>Слайд 17</vt:lpstr>
      <vt:lpstr>Слайд 18</vt:lpstr>
      <vt:lpstr>Слайд 19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 поколений… Можно ли его избежать?</dc:title>
  <dc:creator>ZLorD</dc:creator>
  <cp:lastModifiedBy>куку я здесь</cp:lastModifiedBy>
  <cp:revision>16</cp:revision>
  <dcterms:created xsi:type="dcterms:W3CDTF">2009-11-11T21:16:15Z</dcterms:created>
  <dcterms:modified xsi:type="dcterms:W3CDTF">2012-12-24T18:47:13Z</dcterms:modified>
</cp:coreProperties>
</file>