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67" r:id="rId5"/>
    <p:sldId id="266" r:id="rId6"/>
    <p:sldId id="265" r:id="rId7"/>
    <p:sldId id="263" r:id="rId8"/>
    <p:sldId id="264" r:id="rId9"/>
    <p:sldId id="262" r:id="rId10"/>
    <p:sldId id="261" r:id="rId11"/>
    <p:sldId id="260" r:id="rId12"/>
    <p:sldId id="259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A67FB6B-E785-4D7C-882B-1D90D02FD708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7B52998-32D6-40C0-9945-C63552F75E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Биология и Анатомия собаки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Козырина Елена Викторовна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60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– </a:t>
            </a:r>
            <a:r>
              <a:rPr lang="ru-RU" dirty="0">
                <a:solidFill>
                  <a:srgbClr val="000000"/>
                </a:solidFill>
              </a:rPr>
              <a:t>чувство, которое осуществляется с помощью особых тактильных волосков, или вибрисс. Они становятся незаменимыми помощниками для старых собак, уже утративших зрение и слух и имеющих слабое обоняние. Такие животные способны ориентироваться в пространстве лишь за счет использования органов осязания. Кроме того, даже здоровая и молодая собака успешно применяет тактильные волоски для того, чтобы находить в темноте дорогу или обнаруживать какие-либо предметы при полном отсутствии источников света.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Осязание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07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</a:rPr>
              <a:t>является </a:t>
            </a:r>
            <a:r>
              <a:rPr lang="ru-RU" dirty="0">
                <a:solidFill>
                  <a:srgbClr val="000000"/>
                </a:solidFill>
              </a:rPr>
              <a:t>главным чувством собаки, в то время как для человека оно второстепенно. Обоняние помогает ориентироваться собакам и многим другим животным, и от степени его развития зависят рабочие, служебные качества собаки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Обоняние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5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</a:rPr>
              <a:t>начинают </a:t>
            </a:r>
            <a:r>
              <a:rPr lang="ru-RU" dirty="0">
                <a:solidFill>
                  <a:srgbClr val="000000"/>
                </a:solidFill>
              </a:rPr>
              <a:t>развиваться с первых недель жизни собаки. Очень важно еще в раннем возрасте выработать у щенка привычку к определенным продуктам, которые обогащают организм питательными веществами и не наносят вреда здоровью. Некоторые хозяева допускают большую ошибку, приучая щенков к потреблению лакомств: конфет, ломтиков торта и других сладостей.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Органы вкуса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6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4509120"/>
            <a:ext cx="7761184" cy="161704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 </a:t>
            </a:r>
            <a:r>
              <a:rPr lang="ru-RU" i="1" dirty="0"/>
              <a:t>Рис. 11. Схема органов пищеварения собаки: 1 – ротовая полость; 2 – слюнные железы; 3 – глотка; 4 – пищевод; 5 – желудок; 6 – двенадцатиперстная кишка;</a:t>
            </a:r>
            <a:r>
              <a:rPr lang="ru-RU" dirty="0"/>
              <a:t>7 – </a:t>
            </a:r>
            <a:r>
              <a:rPr lang="ru-RU" i="1" dirty="0"/>
              <a:t>тощая кишка; 8 – подвздошная кишка; 9 – слепая кишка; 10 – ободочная кишка; 11 – прямая кишка; 12 – печень; 13 – желчный пузырь; 14 – поджелудочная железа; 15 – диафрагма; 16 – анус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8640"/>
            <a:ext cx="6912768" cy="428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7" y="1772817"/>
            <a:ext cx="7745505" cy="435334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i="1" dirty="0">
                <a:solidFill>
                  <a:srgbClr val="000000"/>
                </a:solidFill>
                <a:latin typeface="Verdana"/>
              </a:rPr>
              <a:t>Рис. 12. Аркады </a:t>
            </a:r>
            <a:r>
              <a:rPr lang="ru-RU" sz="1200" i="1" dirty="0">
                <a:solidFill>
                  <a:srgbClr val="000000"/>
                </a:solidFill>
                <a:latin typeface="Verdana"/>
              </a:rPr>
              <a:t>зубов собаки: J – резцы; С – клыки; Р – </a:t>
            </a:r>
            <a:r>
              <a:rPr lang="ru-RU" sz="1200" i="1" dirty="0" err="1">
                <a:solidFill>
                  <a:srgbClr val="000000"/>
                </a:solidFill>
                <a:latin typeface="Verdana"/>
              </a:rPr>
              <a:t>премоляры</a:t>
            </a:r>
            <a:r>
              <a:rPr lang="ru-RU" sz="1200" i="1" dirty="0">
                <a:solidFill>
                  <a:srgbClr val="000000"/>
                </a:solidFill>
                <a:latin typeface="Verdana"/>
              </a:rPr>
              <a:t>; М – моляры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16712"/>
            <a:ext cx="8280920" cy="48366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i="1" dirty="0"/>
              <a:t>Возрастные изменения зубов собаки: а – 6 </a:t>
            </a:r>
            <a:r>
              <a:rPr lang="ru-RU" sz="2000" i="1" dirty="0" err="1"/>
              <a:t>мес</a:t>
            </a:r>
            <a:r>
              <a:rPr lang="ru-RU" sz="2000" i="1" dirty="0"/>
              <a:t>; б – 1.5-2 года; в – 3 года; г – 5 лет; д – 9– 10 лет</a:t>
            </a:r>
            <a:r>
              <a:rPr lang="ru-RU" sz="2000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042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793754"/>
          </a:xfrm>
        </p:spPr>
        <p:txBody>
          <a:bodyPr/>
          <a:lstStyle/>
          <a:p>
            <a:r>
              <a:rPr lang="ru-RU" sz="2400" b="1" dirty="0"/>
              <a:t>Определение возраста собак по зубам</a:t>
            </a:r>
            <a:r>
              <a:rPr lang="ru-RU" sz="2400" dirty="0"/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4402"/>
            <a:ext cx="8280921" cy="55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8496943" cy="633670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Части </a:t>
            </a:r>
            <a:r>
              <a:rPr lang="ru-RU" b="1" dirty="0" smtClean="0"/>
              <a:t>Тела или  стати собаки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  <a:p>
            <a:pPr marL="0" indent="0" algn="just">
              <a:buNone/>
            </a:pPr>
            <a:r>
              <a:rPr lang="ru-RU" dirty="0"/>
              <a:t> Для более легкой ориентировки на теле собаки его условно подразделили на четыре основных </a:t>
            </a:r>
            <a:r>
              <a:rPr lang="ru-RU" dirty="0" smtClean="0"/>
              <a:t>отдела</a:t>
            </a:r>
            <a:endParaRPr lang="ru-RU" dirty="0"/>
          </a:p>
          <a:p>
            <a:pPr algn="just"/>
            <a:r>
              <a:rPr lang="ru-RU" i="1" dirty="0" smtClean="0"/>
              <a:t>1</a:t>
            </a:r>
            <a:r>
              <a:rPr lang="ru-RU" i="1" dirty="0"/>
              <a:t>. </a:t>
            </a:r>
            <a:r>
              <a:rPr lang="ru-RU" i="1" dirty="0" err="1"/>
              <a:t>Голова.</a:t>
            </a:r>
            <a:r>
              <a:rPr lang="ru-RU" dirty="0" err="1"/>
              <a:t>В</a:t>
            </a:r>
            <a:r>
              <a:rPr lang="ru-RU" dirty="0"/>
              <a:t> ней различают мозговую (череп) и лицевую (морда) части. Сюда относятся лоб, мочку носа, уши, </a:t>
            </a:r>
            <a:r>
              <a:rPr lang="ru-RU" dirty="0" smtClean="0"/>
              <a:t>зубы.</a:t>
            </a:r>
            <a:endParaRPr lang="ru-RU" dirty="0"/>
          </a:p>
          <a:p>
            <a:pPr algn="just"/>
            <a:r>
              <a:rPr lang="ru-RU" dirty="0"/>
              <a:t>  </a:t>
            </a:r>
            <a:r>
              <a:rPr lang="ru-RU" i="1" dirty="0"/>
              <a:t>2. </a:t>
            </a:r>
            <a:r>
              <a:rPr lang="ru-RU" i="1" dirty="0" err="1"/>
              <a:t>Шея.</a:t>
            </a:r>
            <a:r>
              <a:rPr lang="ru-RU" dirty="0" err="1"/>
              <a:t>Здесь</a:t>
            </a:r>
            <a:r>
              <a:rPr lang="ru-RU" dirty="0"/>
              <a:t> выделяют верхнюю часть и нижнюю область.</a:t>
            </a:r>
            <a:br>
              <a:rPr lang="ru-RU" dirty="0"/>
            </a:br>
            <a:r>
              <a:rPr lang="ru-RU" dirty="0"/>
              <a:t> </a:t>
            </a:r>
            <a:r>
              <a:rPr lang="ru-RU" i="1" dirty="0" smtClean="0"/>
              <a:t>3</a:t>
            </a:r>
            <a:r>
              <a:rPr lang="ru-RU" i="1" dirty="0"/>
              <a:t>. </a:t>
            </a:r>
            <a:r>
              <a:rPr lang="ru-RU" i="1" dirty="0" err="1"/>
              <a:t>Туловище.</a:t>
            </a:r>
            <a:r>
              <a:rPr lang="ru-RU" dirty="0" err="1"/>
              <a:t>Представлено</a:t>
            </a:r>
            <a:r>
              <a:rPr lang="ru-RU" dirty="0"/>
              <a:t> холкой (ее образуют 5 первых грудных позвонков и находящихся с ними на одном уровне верхних краев лопатки), спиной, поясницей, грудной областью, крупом, паховой областью, животом, областью молочных желез и препуция, анальной областью, </a:t>
            </a:r>
            <a:r>
              <a:rPr lang="ru-RU" dirty="0" smtClean="0"/>
              <a:t>хвостом.</a:t>
            </a:r>
            <a:endParaRPr lang="ru-RU" dirty="0"/>
          </a:p>
          <a:p>
            <a:pPr algn="just"/>
            <a:r>
              <a:rPr lang="ru-RU" i="1" dirty="0" smtClean="0"/>
              <a:t>4</a:t>
            </a:r>
            <a:r>
              <a:rPr lang="ru-RU" i="1" dirty="0"/>
              <a:t>. </a:t>
            </a:r>
            <a:r>
              <a:rPr lang="ru-RU" i="1" dirty="0" err="1"/>
              <a:t>Конечности.</a:t>
            </a:r>
            <a:r>
              <a:rPr lang="ru-RU" dirty="0" err="1"/>
              <a:t>Грудная</a:t>
            </a:r>
            <a:r>
              <a:rPr lang="ru-RU" dirty="0"/>
              <a:t> (передняя): плечо, локоть, предплечье, запястье, пясть и тазовая (задняя): бедро, колено, голень, пятка, плюсна</a:t>
            </a:r>
            <a:r>
              <a:rPr lang="ru-RU" dirty="0" smtClean="0"/>
              <a:t>.</a:t>
            </a:r>
            <a:r>
              <a:rPr lang="ru-RU" dirty="0"/>
              <a:t> Внешний вид собаки, телосложение и особенности отдельных частей ее тела, свойственные породе и полу, называются </a:t>
            </a:r>
            <a:r>
              <a:rPr lang="ru-RU" i="1" dirty="0" err="1"/>
              <a:t>экстерьером.</a:t>
            </a:r>
            <a:r>
              <a:rPr lang="ru-RU" dirty="0" err="1"/>
              <a:t>Общий</a:t>
            </a:r>
            <a:r>
              <a:rPr lang="ru-RU" dirty="0"/>
              <a:t> экстерьер включает основные признаки телосложения, строения отдельных частей тела, наиболее характерные отклонения и пороки; частный – рассматривает особенности сложения отдельных пород, типичные и нетипичные для них признаки.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76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132856"/>
            <a:ext cx="7632848" cy="472514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700" dirty="0">
                <a:solidFill>
                  <a:prstClr val="black">
                    <a:lumMod val="85000"/>
                    <a:lumOff val="15000"/>
                  </a:prstClr>
                </a:solidFill>
              </a:rPr>
              <a:t>    </a:t>
            </a:r>
            <a:r>
              <a:rPr lang="ru-RU" sz="1700" i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Рис. 1. Строение тела собаки: 1 – губа; 2 – мочка носа; 3 – спинка носа; 4 – морда; 5 – переход от лобной части к морде; 6 – глаз;</a:t>
            </a:r>
            <a:r>
              <a:rPr lang="ru-RU" sz="1700" dirty="0">
                <a:solidFill>
                  <a:prstClr val="black">
                    <a:lumMod val="85000"/>
                    <a:lumOff val="15000"/>
                  </a:prstClr>
                </a:solidFill>
              </a:rPr>
              <a:t>7 – </a:t>
            </a:r>
            <a:r>
              <a:rPr lang="ru-RU" sz="1700" i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лоб; 8 – скула; 9 – теменная часть; 10 – ухо; 11 – затылок (затылочный бугор); 12 – шея; 13 – холка; 14 – спина; 15 – поясничный отдел; 16 – круп; 17 – седалище (седалищный бугор); 18 – плечо; 19 – грудь (грудная клетка); 20 – передняя часть груди; 21 – предплечье; 22 – запястье; 23 – пясть; 24 – передняя лапа; 25 – локоть; 26 – нижняя часть груди; 27 – живот; 28 – пах; 29 – бедро; 30 – колено; 31 – голень; 32 – пятка; 33 – скакательный сустав; 34 – плюсна; 35 – задняя лапа; 36 – хвост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76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620689"/>
            <a:ext cx="7745505" cy="55054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780928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</a:rPr>
              <a:t>Избыточное количество сладостей может стать причиной развития серьезных заболеваний у собаки, поэтому необходимо с первых дней жизни обеспечить ей правильное, рациональное питание, и все вопросы, связанные с кормлением животного, тщательно обсудить с заводчиком или ветеринаром.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95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/>
              <a:t>(от греч. </a:t>
            </a:r>
            <a:r>
              <a:rPr lang="ru-RU" dirty="0" err="1"/>
              <a:t>anatome</a:t>
            </a:r>
            <a:r>
              <a:rPr lang="ru-RU" dirty="0"/>
              <a:t> — расчленение, рассечение) изучает форму и строение отдельных органов, систем и организма в целом в процессе его становления, развития, функционирования и адаптации (приспособления). Эта наука является важной составной частью биологии (от греч. </a:t>
            </a:r>
            <a:r>
              <a:rPr lang="ru-RU" dirty="0" err="1"/>
              <a:t>bios</a:t>
            </a:r>
            <a:r>
              <a:rPr lang="ru-RU" dirty="0"/>
              <a:t> — жизнь) — науки о жизни во всех ее проявлениях, т. е. о строении, развитии и многообразии живых существ, их взаимоотношениях и связях с внешней средой.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Анатомия</a:t>
            </a:r>
          </a:p>
        </p:txBody>
      </p:sp>
    </p:spTree>
    <p:extLst>
      <p:ext uri="{BB962C8B-B14F-4D97-AF65-F5344CB8AC3E}">
        <p14:creationId xmlns:p14="http://schemas.microsoft.com/office/powerpoint/2010/main" val="28150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Собака относится к типу хордовых (</a:t>
            </a:r>
            <a:r>
              <a:rPr lang="en-US" dirty="0" err="1" smtClean="0"/>
              <a:t>Chordata</a:t>
            </a:r>
            <a:r>
              <a:rPr lang="en-US" dirty="0" smtClean="0"/>
              <a:t>), </a:t>
            </a:r>
            <a:r>
              <a:rPr lang="ru-RU" dirty="0" smtClean="0"/>
              <a:t>подтипу позвоночных (</a:t>
            </a:r>
            <a:r>
              <a:rPr lang="en-US" dirty="0" smtClean="0"/>
              <a:t>Vertebrate), </a:t>
            </a:r>
            <a:r>
              <a:rPr lang="ru-RU" dirty="0" smtClean="0"/>
              <a:t>классу млекопитающих (</a:t>
            </a:r>
            <a:r>
              <a:rPr lang="en-US" dirty="0" smtClean="0"/>
              <a:t>Mammalia), </a:t>
            </a:r>
            <a:r>
              <a:rPr lang="ru-RU" dirty="0" smtClean="0"/>
              <a:t>подклассу плацентарных (</a:t>
            </a:r>
            <a:r>
              <a:rPr lang="en-US" dirty="0" err="1" smtClean="0"/>
              <a:t>Eutheria</a:t>
            </a:r>
            <a:r>
              <a:rPr lang="en-US" dirty="0" smtClean="0"/>
              <a:t>), </a:t>
            </a:r>
            <a:r>
              <a:rPr lang="ru-RU" dirty="0" smtClean="0"/>
              <a:t>отряду хищных (</a:t>
            </a:r>
            <a:r>
              <a:rPr lang="en-US" dirty="0" err="1" smtClean="0"/>
              <a:t>Carnivora</a:t>
            </a:r>
            <a:r>
              <a:rPr lang="en-US" dirty="0" smtClean="0"/>
              <a:t>), </a:t>
            </a:r>
            <a:r>
              <a:rPr lang="ru-RU" dirty="0" smtClean="0"/>
              <a:t>семейству псовых (</a:t>
            </a:r>
            <a:r>
              <a:rPr lang="en-US" dirty="0" err="1" smtClean="0"/>
              <a:t>Canidae</a:t>
            </a:r>
            <a:r>
              <a:rPr lang="en-US" dirty="0" smtClean="0"/>
              <a:t>), </a:t>
            </a:r>
            <a:r>
              <a:rPr lang="ru-RU" dirty="0" smtClean="0"/>
              <a:t>роду собак (</a:t>
            </a:r>
            <a:r>
              <a:rPr lang="en-US" dirty="0" smtClean="0"/>
              <a:t>Cards) </a:t>
            </a:r>
            <a:r>
              <a:rPr lang="ru-RU" dirty="0" smtClean="0"/>
              <a:t>и виду — собака домашняя (</a:t>
            </a:r>
            <a:r>
              <a:rPr lang="en-US" dirty="0" err="1" smtClean="0"/>
              <a:t>Canis</a:t>
            </a:r>
            <a:r>
              <a:rPr lang="en-US" dirty="0" smtClean="0"/>
              <a:t> </a:t>
            </a:r>
            <a:r>
              <a:rPr lang="en-US" dirty="0" err="1" smtClean="0"/>
              <a:t>familiaris</a:t>
            </a:r>
            <a:r>
              <a:rPr lang="en-US" dirty="0" smtClean="0"/>
              <a:t>).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ОБЩИЕ </a:t>
            </a:r>
            <a:r>
              <a:rPr lang="ru-RU" sz="4000" dirty="0" smtClean="0"/>
              <a:t>СВЕДЕНИЯ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000" dirty="0"/>
              <a:t>ОБ ОРГАНИЗМЕ СОБАКИ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03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149080"/>
            <a:ext cx="7689176" cy="2520280"/>
          </a:xfrm>
        </p:spPr>
        <p:txBody>
          <a:bodyPr>
            <a:normAutofit lnSpcReduction="10000"/>
          </a:bodyPr>
          <a:lstStyle/>
          <a:p>
            <a:r>
              <a:rPr lang="ru-RU" sz="1600" dirty="0">
                <a:solidFill>
                  <a:srgbClr val="000000"/>
                </a:solidFill>
              </a:rPr>
              <a:t>Скелет собаки: 1 - лицевая часть (морда), 2 - черепная часть, 3 - первый шейный позвонок (атлант), 4 - шейные позвонки, 5 - грудные позвонки, 6 - поясничные позвонки, 7 - хвостовые позвонки, 8 - грудная кость, 9 - рёбра, 10 - лопатка, 11 - </a:t>
            </a:r>
            <a:r>
              <a:rPr lang="ru-RU" sz="1600" dirty="0" err="1">
                <a:solidFill>
                  <a:srgbClr val="000000"/>
                </a:solidFill>
              </a:rPr>
              <a:t>плечелопаточный</a:t>
            </a:r>
            <a:r>
              <a:rPr lang="ru-RU" sz="1600" dirty="0">
                <a:solidFill>
                  <a:srgbClr val="000000"/>
                </a:solidFill>
              </a:rPr>
              <a:t> сустав, 12 - плечевая кость, 13 - локтевой сустав, 14 - лучевая кость, 15 - локтевая кость (лучевая и локтевая кости образуют предплечье), 16 запястье, 17 - пясть, 18 - пальцы (лапа), 19 - таз, 20 - тазобедренный сустав, 21 - бедренная кость, 22 - коленный сустав, 23 - большая берцовая кость, 24 - малая берцовая кость (большая и малая берцовые кости образуют голень), 25 - пяточная кость, 26 - скакательный сустав, 27 - предплюсна, 28 - плюсна, 29 - пальцы (лапа). 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85" y="116632"/>
            <a:ext cx="784887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37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772817"/>
            <a:ext cx="7745505" cy="316835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000000"/>
                </a:solidFill>
              </a:rPr>
              <a:t>Слева </a:t>
            </a:r>
            <a:r>
              <a:rPr lang="ru-RU" sz="1400" dirty="0">
                <a:solidFill>
                  <a:srgbClr val="000000"/>
                </a:solidFill>
              </a:rPr>
              <a:t>- схема полного набора зубов, справа вверху - нижняя челюсть: 1 - верхняя челюсть, 2 - нижняя челюсть; Р - резцы, К - клыки, П - ложнокоренные (</a:t>
            </a:r>
            <a:r>
              <a:rPr lang="ru-RU" sz="1400" dirty="0" err="1">
                <a:solidFill>
                  <a:srgbClr val="000000"/>
                </a:solidFill>
              </a:rPr>
              <a:t>премоляры</a:t>
            </a:r>
            <a:r>
              <a:rPr lang="ru-RU" sz="1400" dirty="0">
                <a:solidFill>
                  <a:srgbClr val="000000"/>
                </a:solidFill>
              </a:rPr>
              <a:t>), М - коренные (моляры). Справа внизу - прикус собаки: 1 - ножницеобразный, 2 - клещеобразный, 3 - </a:t>
            </a:r>
            <a:r>
              <a:rPr lang="ru-RU" sz="1400" dirty="0" err="1">
                <a:solidFill>
                  <a:srgbClr val="000000"/>
                </a:solidFill>
              </a:rPr>
              <a:t>недокус</a:t>
            </a:r>
            <a:r>
              <a:rPr lang="ru-RU" sz="1400" dirty="0">
                <a:solidFill>
                  <a:srgbClr val="000000"/>
                </a:solidFill>
              </a:rPr>
              <a:t>, 4 - перекус (бульдожий прикус).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Зубы собаки.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05763"/>
            <a:ext cx="6840760" cy="362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5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Внутренние органы</a:t>
            </a:r>
          </a:p>
          <a:p>
            <a:r>
              <a:rPr lang="ru-RU" dirty="0">
                <a:solidFill>
                  <a:srgbClr val="000000"/>
                </a:solidFill>
              </a:rPr>
              <a:t>При изучении анатомических особенностей собаки необходимо ознакомиться с расположением и строением ее внутренних органов. Следует отметить, что органы брюшной полости не защищены костяком, поэтому они наиболее уязвимы при неблагоприятных механических воздействиях извне.</a:t>
            </a:r>
          </a:p>
          <a:p>
            <a:r>
              <a:rPr lang="ru-RU" i="1" dirty="0">
                <a:solidFill>
                  <a:srgbClr val="000000"/>
                </a:solidFill>
              </a:rPr>
              <a:t>Расположение внутренних органов ротвейлера: 1 – носовая полость; 2 – ротовая полость; 3 – трахея; 4 – пищевод; 5 – легкие; 6 – сердце; </a:t>
            </a:r>
            <a:r>
              <a:rPr lang="ru-RU" dirty="0">
                <a:solidFill>
                  <a:srgbClr val="000000"/>
                </a:solidFill>
              </a:rPr>
              <a:t>7 – </a:t>
            </a:r>
            <a:r>
              <a:rPr lang="ru-RU" i="1" dirty="0">
                <a:solidFill>
                  <a:srgbClr val="000000"/>
                </a:solidFill>
              </a:rPr>
              <a:t>печень; 8 – селезенка; 9 – почки; 10 – тонкий отдел кишечника; 11 – толстый отдел кишечника; 12 – анальное отверстие; 13 – анальные железы; 14 – мочевой пузырь; 15, 16 – половые органы; 17 – головной мозг, мозжечок; 18 – спинной мозг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4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93260"/>
            <a:ext cx="7920880" cy="5960075"/>
          </a:xfrm>
        </p:spPr>
      </p:pic>
    </p:spTree>
    <p:extLst>
      <p:ext uri="{BB962C8B-B14F-4D97-AF65-F5344CB8AC3E}">
        <p14:creationId xmlns:p14="http://schemas.microsoft.com/office/powerpoint/2010/main" val="29784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2248347"/>
            <a:ext cx="8784976" cy="449302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У </a:t>
            </a:r>
            <a:r>
              <a:rPr lang="ru-RU" dirty="0">
                <a:solidFill>
                  <a:srgbClr val="000000"/>
                </a:solidFill>
              </a:rPr>
              <a:t>собаки, как и у всех представителей млекопитающих, развиты 5 основных органов чувств: зрение, слух, обоняние, осязание, вкус.</a:t>
            </a:r>
          </a:p>
          <a:p>
            <a:r>
              <a:rPr lang="ru-RU" b="1" dirty="0">
                <a:solidFill>
                  <a:srgbClr val="000000"/>
                </a:solidFill>
              </a:rPr>
              <a:t>Органы зрения, </a:t>
            </a:r>
            <a:r>
              <a:rPr lang="ru-RU" dirty="0">
                <a:solidFill>
                  <a:srgbClr val="000000"/>
                </a:solidFill>
              </a:rPr>
              <a:t>как ни странно, не играют первостепенной роли в жизни собаки. Щенки рождаются слепыми и открывают глаза примерно через две недели после своего появления на свет (обычно через 12-15 дней). По истечении первого месяца жизни зрение щенков нормализуется, они начинают видеть окружающие объекты настолько же отчетливо, как и человек, однако впоследствии, спустя всего несколько месяцев, у собак развивается миопия (близорукость). Примечательно то, что они не обладают способностью воспринимать увиденное в цвете: собаки видят все предметы в черно-белых тонах и различают цвета лишь по их интенсивности.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</a:rPr>
              <a:t>Органы чувств</a:t>
            </a:r>
            <a:br>
              <a:rPr lang="ru-RU" b="1" dirty="0">
                <a:solidFill>
                  <a:srgbClr val="00000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развит </a:t>
            </a:r>
            <a:r>
              <a:rPr lang="ru-RU" dirty="0">
                <a:solidFill>
                  <a:srgbClr val="000000"/>
                </a:solidFill>
              </a:rPr>
              <a:t>гораздо лучше, чем слух человека. Более того, диапазон ее слуха настолько широк, что животное способно распознавать даже ультразвук, в связи с этим в ходе тренировочных занятий со своими питомцами или во время охоты хозяева нередко пользуются специальными ультразвуковыми свистками. В строении органов слуха собаки и человека имеется определенная разница. Так, при утрате функций барабанной перепонки человек становится глухим, собака же в аналогичном случае все-таки сохраняет слух, хотя он и становится менее острым.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</a:rPr>
              <a:t>Слух собаки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6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</TotalTime>
  <Words>882</Words>
  <Application>Microsoft Office PowerPoint</Application>
  <PresentationFormat>Экран (4:3)</PresentationFormat>
  <Paragraphs>36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Твердый переплет</vt:lpstr>
      <vt:lpstr>Биология и Анатомия собаки</vt:lpstr>
      <vt:lpstr>Анатомия</vt:lpstr>
      <vt:lpstr>ОБЩИЕ СВЕДЕНИЯ  ОБ ОРГАНИЗМЕ СОБАКИ </vt:lpstr>
      <vt:lpstr>Презентация PowerPoint</vt:lpstr>
      <vt:lpstr>Зубы собаки. </vt:lpstr>
      <vt:lpstr>Презентация PowerPoint</vt:lpstr>
      <vt:lpstr>Презентация PowerPoint</vt:lpstr>
      <vt:lpstr>Органы чувств </vt:lpstr>
      <vt:lpstr>Слух собаки </vt:lpstr>
      <vt:lpstr>Осязание</vt:lpstr>
      <vt:lpstr>Обоняние</vt:lpstr>
      <vt:lpstr>Органы вкуса </vt:lpstr>
      <vt:lpstr>Презентация PowerPoint</vt:lpstr>
      <vt:lpstr>Рис. 12. Аркады зубов собаки: J – резцы; С – клыки; Р – премоляры; М – моляры </vt:lpstr>
      <vt:lpstr>Возрастные изменения зубов собаки: а – 6 мес; б – 1.5-2 года; в – 3 года; г – 5 лет; д – 9– 10 лет </vt:lpstr>
      <vt:lpstr>Определение возраста собак по зубам </vt:lpstr>
      <vt:lpstr>Презентация PowerPoint</vt:lpstr>
      <vt:lpstr>    Рис. 1. Строение тела собаки: 1 – губа; 2 – мочка носа; 3 – спинка носа; 4 – морда; 5 – переход от лобной части к морде; 6 – глаз;7 – лоб; 8 – скула; 9 – теменная часть; 10 – ухо; 11 – затылок (затылочный бугор); 12 – шея; 13 – холка; 14 – спина; 15 – поясничный отдел; 16 – круп; 17 – седалище (седалищный бугор); 18 – плечо; 19 – грудь (грудная клетка); 20 – передняя часть груди; 21 – предплечье; 22 – запястье; 23 – пясть; 24 – передняя лапа; 25 – локоть; 26 – нижняя часть груди; 27 – живот; 28 – пах; 29 – бедро; 30 – колено; 31 – голень; 32 – пятка; 33 – скакательный сустав; 34 – плюсна; 35 – задняя лапа; 36 – хвост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 и Анатомия собаки</dc:title>
  <dc:creator>1</dc:creator>
  <cp:lastModifiedBy>1</cp:lastModifiedBy>
  <cp:revision>8</cp:revision>
  <dcterms:created xsi:type="dcterms:W3CDTF">2014-01-27T02:52:46Z</dcterms:created>
  <dcterms:modified xsi:type="dcterms:W3CDTF">2014-01-27T04:08:01Z</dcterms:modified>
</cp:coreProperties>
</file>