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8" r:id="rId11"/>
    <p:sldId id="262" r:id="rId12"/>
    <p:sldId id="266" r:id="rId13"/>
    <p:sldId id="259" r:id="rId14"/>
    <p:sldId id="260" r:id="rId15"/>
    <p:sldId id="271" r:id="rId16"/>
    <p:sldId id="265" r:id="rId17"/>
  </p:sldIdLst>
  <p:sldSz cx="9144000" cy="6858000" type="screen4x3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660066"/>
    <a:srgbClr val="FFFFFF"/>
    <a:srgbClr val="006666"/>
    <a:srgbClr val="009999"/>
    <a:srgbClr val="00CC99"/>
    <a:srgbClr val="CC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A52A9DB-3EBB-41E0-A419-C2EA2230E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0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kumimoji="1"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*</a:t>
            </a:r>
            <a:endParaRPr lang="ru-RU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kumimoji="1"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16.07.1996</a:t>
            </a:r>
            <a:endParaRPr lang="ru-RU" sz="1200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стиль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kumimoji="1"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*</a:t>
            </a:r>
            <a:endParaRPr lang="ru-RU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kumimoji="1"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##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894473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04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97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07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17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27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37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48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358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15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25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35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45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56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66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76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16.07.1996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*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>
                <a:latin typeface="Times New Roman" pitchFamily="18" charset="0"/>
              </a:rPr>
              <a:t>##</a:t>
            </a:r>
            <a:endParaRPr lang="ru-RU" sz="1200" i="0">
              <a:latin typeface="Times New Roman" pitchFamily="18" charset="0"/>
            </a:endParaRPr>
          </a:p>
        </p:txBody>
      </p:sp>
      <p:sp>
        <p:nvSpPr>
          <p:cNvPr id="286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52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954821-B276-4489-A437-A51E38048469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E5DDE-78B1-49ED-BD90-A03A27463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6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9E69-986A-4C1E-BA31-4143300861B4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0BD3-24F5-4EA3-A927-11D4E5123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0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3C9E0-C727-477B-B5CC-A61E86F77550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6DA3-6BBD-4A3E-A7C0-7C567B88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7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82C2C-58A4-41B5-9E26-BF7BCFEB9630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8806-A032-4110-A9D6-FE799F30C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9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99DA-6E9B-4E66-8207-A8889E38F8FB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9D60-A503-4F15-8DA1-E90606231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A3C7-35D6-4C71-A646-B5F3167E2903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9DDE-8EAF-444E-B71D-79666E10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2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70891-28B0-47E7-BC67-F77B0C76F256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1F19-5438-4F31-A77A-AA263AA63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50CA-1E39-4E6A-A20C-1279394075FF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B8EA-4EC8-4A8A-888A-285361F45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5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A1B2-0214-4BBE-BCCB-ECF4DA571779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5ABA-CCC8-4331-857D-8B064548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7B4E6-CB92-4127-BEF7-949C76495830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3217-1CFD-4803-937A-C6DCE784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2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4782-48F7-44DB-BEEB-F25D54EC0884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4224-BBF3-49EF-BA2B-A7266F682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7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6F19-4AD8-44E6-93D0-B9A9C410AF47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806B3-B2C6-42FE-A093-E969CDD06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5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22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42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42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A8DB9FDD-0643-4453-8336-FC07A2BF45A8}" type="datetime1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94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95D127B1-7F8F-4E4A-A96A-E916706D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715183-A565-41E4-8F28-1728DEEA9032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1267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11A97-A12C-4302-BFC9-8039137BE7E5}" type="slidenum">
              <a:rPr lang="ru-RU"/>
              <a:pPr eaLnBrk="1" hangingPunct="1"/>
              <a:t>1</a:t>
            </a:fld>
            <a:endParaRPr lang="ru-RU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16013" y="3644900"/>
            <a:ext cx="7632700" cy="2232025"/>
          </a:xfrm>
        </p:spPr>
        <p:txBody>
          <a:bodyPr/>
          <a:lstStyle/>
          <a:p>
            <a:pPr algn="ctr" eaLnBrk="1" hangingPunct="1"/>
            <a:r>
              <a:rPr lang="ru-RU" sz="3800" b="1" smtClean="0"/>
              <a:t>Эффективность урока – результат развития ключевых компетентностей учащихся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 flipH="1" flipV="1">
            <a:off x="10955338" y="4533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10800000">
            <a:spAutoFit/>
          </a:bodyPr>
          <a:lstStyle/>
          <a:p>
            <a:pPr eaLnBrk="0" hangingPunct="0"/>
            <a:endParaRPr kumimoji="1" lang="ru-RU" sz="2400" b="1">
              <a:solidFill>
                <a:srgbClr val="5C230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D9E54-AC9A-4494-99C8-7DAD44071223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46C71C-C4AA-4139-90DF-9D6BB44F837E}" type="slidenum">
              <a:rPr lang="ru-RU"/>
              <a:pPr eaLnBrk="1" hangingPunct="1"/>
              <a:t>10</a:t>
            </a:fld>
            <a:endParaRPr lang="ru-RU"/>
          </a:p>
        </p:txBody>
      </p:sp>
      <p:sp>
        <p:nvSpPr>
          <p:cNvPr id="7173" name="Rectangle 3"/>
          <p:cNvSpPr>
            <a:spLocks noChangeArrowheads="1"/>
          </p:cNvSpPr>
          <p:nvPr>
            <p:ph type="body" sz="half" idx="4294967295"/>
          </p:nvPr>
        </p:nvSpPr>
        <p:spPr>
          <a:xfrm>
            <a:off x="0" y="1600200"/>
            <a:ext cx="3810000" cy="4530725"/>
          </a:xfrm>
        </p:spPr>
        <p:txBody>
          <a:bodyPr lIns="92075" tIns="46037" rIns="92075" bIns="46037"/>
          <a:lstStyle/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graphicFrame>
        <p:nvGraphicFramePr>
          <p:cNvPr id="7170" name="Rectangle 4"/>
          <p:cNvGraphicFramePr>
            <a:graphicFrameLocks/>
          </p:cNvGraphicFramePr>
          <p:nvPr/>
        </p:nvGraphicFramePr>
        <p:xfrm>
          <a:off x="1258888" y="1989138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9138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5" descr="000_1905"/>
          <p:cNvPicPr>
            <a:picLocks noChangeAspect="1" noChangeArrowheads="1"/>
          </p:cNvPicPr>
          <p:nvPr>
            <p:ph sz="half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0488"/>
            <a:ext cx="9144000" cy="6948488"/>
          </a:xfr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007C6C-FB65-4D36-B31B-B163EE0EE040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3054F7-DB4B-49C1-8EED-97A021FC0EDB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3800" smtClean="0"/>
              <a:t>Анализ работы по апробации</a:t>
            </a:r>
            <a:br>
              <a:rPr lang="ru-RU" sz="3800" smtClean="0"/>
            </a:br>
            <a:r>
              <a:rPr lang="ru-RU" sz="3800" smtClean="0"/>
              <a:t>УМК и мониторингу обученности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sz="half" idx="1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Уровень обученности стабилен (100%)</a:t>
            </a:r>
          </a:p>
          <a:p>
            <a:pPr eaLnBrk="1" hangingPunct="1"/>
            <a:r>
              <a:rPr lang="ru-RU" sz="2400" smtClean="0"/>
              <a:t>Уровень воспроизведения знаний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(базовый) – 100%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14342" name="Picture 4" descr="000_190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0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5C4B5-55CF-48D6-A607-7A869EA8F51C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536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7C258C-71C2-4F59-95B0-597B7CC68C91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2" name="Rectangle 1026"/>
          <p:cNvSpPr>
            <a:spLocks noChangeArrowheads="1"/>
          </p:cNvSpPr>
          <p:nvPr>
            <p:ph type="title"/>
          </p:nvPr>
        </p:nvSpPr>
        <p:spPr/>
        <p:txBody>
          <a:bodyPr lIns="92075" tIns="46037" rIns="92075" bIns="46037"/>
          <a:lstStyle/>
          <a:p>
            <a:pPr eaLnBrk="1" hangingPunct="1"/>
            <a:endParaRPr lang="ru-RU" smtClean="0"/>
          </a:p>
        </p:txBody>
      </p:sp>
      <p:sp>
        <p:nvSpPr>
          <p:cNvPr id="3" name="Rectangle 1027"/>
          <p:cNvSpPr>
            <a:spLocks noChangeArrowheads="1"/>
          </p:cNvSpPr>
          <p:nvPr>
            <p:ph type="body" sz="half" idx="1"/>
          </p:nvPr>
        </p:nvSpPr>
        <p:spPr/>
        <p:txBody>
          <a:bodyPr lIns="92075" tIns="46037" rIns="92075" bIns="46037"/>
          <a:lstStyle/>
          <a:p>
            <a:pPr eaLnBrk="1" hangingPunct="1"/>
            <a:endParaRPr lang="ru-RU" sz="2400" smtClean="0"/>
          </a:p>
        </p:txBody>
      </p:sp>
      <p:pic>
        <p:nvPicPr>
          <p:cNvPr id="15366" name="Picture 1028" descr="000_190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0"/>
            <a:ext cx="9145588" cy="6858000"/>
          </a:xfr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552258-D05D-4751-AD95-E6EB4BE8C90B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638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E95892-5A9B-4D95-A3A4-79C5640AA640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>
            <p:ph type="title"/>
          </p:nvPr>
        </p:nvSpPr>
        <p:spPr/>
        <p:txBody>
          <a:bodyPr lIns="92075" tIns="46037" rIns="92075" bIns="46037"/>
          <a:lstStyle/>
          <a:p>
            <a:pPr eaLnBrk="1" hangingPunct="1"/>
            <a:endParaRPr lang="ru-RU" smtClean="0"/>
          </a:p>
        </p:txBody>
      </p:sp>
      <p:sp>
        <p:nvSpPr>
          <p:cNvPr id="16389" name="Rectangle 2"/>
          <p:cNvSpPr>
            <a:spLocks noChangeArrowheads="1"/>
          </p:cNvSpPr>
          <p:nvPr>
            <p:ph type="body" sz="half" idx="1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>
              <a:buClrTx/>
            </a:pPr>
            <a:endParaRPr lang="ru-RU" sz="2400" smtClean="0"/>
          </a:p>
          <a:p>
            <a:pPr eaLnBrk="1" hangingPunct="1">
              <a:buClrTx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16390" name="Picture 4" descr="000_191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"/>
            <a:ext cx="9144000" cy="6810375"/>
          </a:xfr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FD46C-C48C-446F-A9D0-7C58814C2489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741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42223-3FB4-4D06-8D70-2D472D9D61EE}" type="slidenum">
              <a:rPr lang="ru-RU"/>
              <a:pPr eaLnBrk="1" hangingPunct="1"/>
              <a:t>14</a:t>
            </a:fld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/>
        <p:txBody>
          <a:bodyPr lIns="92075" tIns="46037" rIns="92075" bIns="46037"/>
          <a:lstStyle/>
          <a:p>
            <a:pPr eaLnBrk="1" hangingPunct="1"/>
            <a:endParaRPr lang="ru-RU" smtClean="0"/>
          </a:p>
        </p:txBody>
      </p:sp>
      <p:sp>
        <p:nvSpPr>
          <p:cNvPr id="17413" name="Rectangle 3"/>
          <p:cNvSpPr>
            <a:spLocks noChangeArrowheads="1"/>
          </p:cNvSpPr>
          <p:nvPr>
            <p:ph type="body" sz="half" idx="1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17414" name="Picture 4" descr="000_19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A942EB-0098-4C8A-B769-92D18E73EB8A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819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23F885-406A-4534-9417-BE1432110035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102402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r>
              <a:rPr lang="ru-RU" smtClean="0"/>
              <a:t>Результативность:</a:t>
            </a:r>
          </a:p>
        </p:txBody>
      </p:sp>
      <p:sp>
        <p:nvSpPr>
          <p:cNvPr id="8198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539750" y="1600200"/>
            <a:ext cx="8208963" cy="4781550"/>
          </a:xfrm>
          <a:noFill/>
        </p:spPr>
        <p:txBody>
          <a:bodyPr lIns="92075" tIns="46037" rIns="92075" bIns="46037"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Дети используют знания, умения и навыки, полученные на уроках, в практической деятельности.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Формируются навыки, позволяющие продолжить обучение в профильном классе и высшем учебном заведении.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Дети осваивают коммуникативный, аналитический и творческий типы деятельности.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Учащиеся овладевают знаниями, умениями и навыками разного уровня сложности: от минимальных, соответствующих обязательным результатам обучения, до повышенных.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У учащихся формируется представление о русском языке и литературе как о предметах, где у каждого есть возможность высказаться.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Приобретается навык работы со справочной литературой, словарями.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Учащиеся адекватно оценивают деятельность одноклассников (с помощью консультантов).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Изменяется поведение детей в коллективе: они начинают прислушиваться к мнению других, без боязни высказывают свое собственное мнение.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/>
          </a:p>
        </p:txBody>
      </p:sp>
      <p:graphicFrame>
        <p:nvGraphicFramePr>
          <p:cNvPr id="8194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68696-1A15-45D7-BC00-2863DC9D4646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2EE41-B2E9-41F7-959D-0CB9FD454620}" type="slidenum">
              <a:rPr lang="ru-RU"/>
              <a:pPr eaLnBrk="1" hangingPunct="1"/>
              <a:t>16</a:t>
            </a:fld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>
          <a:xfrm>
            <a:off x="928688" y="285750"/>
            <a:ext cx="7772400" cy="1143000"/>
          </a:xfrm>
          <a:noFill/>
        </p:spPr>
        <p:txBody>
          <a:bodyPr lIns="92075" tIns="46037" rIns="92075" bIns="46037"/>
          <a:lstStyle/>
          <a:p>
            <a:pPr algn="ctr" eaLnBrk="1" hangingPunct="1"/>
            <a:r>
              <a:rPr lang="ru-RU" smtClean="0"/>
              <a:t>Спасибо за внимание.</a:t>
            </a:r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1601788"/>
            <a:ext cx="7772400" cy="4525962"/>
          </a:xfrm>
          <a:noFill/>
        </p:spPr>
        <p:txBody>
          <a:bodyPr lIns="92075" tIns="46037" rIns="92075" bIns="46037"/>
          <a:lstStyle/>
          <a:p>
            <a:pPr eaLnBrk="1" hangingPunct="1">
              <a:buFont typeface="Wingdings" pitchFamily="2" charset="2"/>
              <a:buNone/>
            </a:pPr>
            <a:endParaRPr lang="ru-RU" b="1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B51FD7-CD6E-42B8-8FBD-4AF123C471CC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0D370-1C69-4E46-94FC-AADDE264D53A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r>
              <a:rPr lang="ru-RU" smtClean="0"/>
              <a:t>Цель:</a:t>
            </a:r>
          </a:p>
        </p:txBody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>
          <a:xfrm>
            <a:off x="1266825" y="1916113"/>
            <a:ext cx="6869113" cy="4124325"/>
          </a:xfrm>
          <a:noFill/>
        </p:spPr>
        <p:txBody>
          <a:bodyPr lIns="92075" tIns="46037" rIns="92075" bIns="46037"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3200" b="1" smtClean="0"/>
              <a:t>Используя компетентностный подход, повысить эффективность уроков русского языка и литературы.</a:t>
            </a:r>
            <a:r>
              <a:rPr lang="ru-RU" smtClean="0"/>
              <a:t> </a:t>
            </a:r>
          </a:p>
        </p:txBody>
      </p:sp>
      <p:pic>
        <p:nvPicPr>
          <p:cNvPr id="12294" name="Picture 4" descr="MCj0299691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1816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1F7DFE-BA5F-440C-9F67-83DAC720F402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F89489-D0FA-4F72-9E08-0EF451D5BC18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105474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/>
          <a:lstStyle/>
          <a:p>
            <a:pPr eaLnBrk="1" hangingPunct="1"/>
            <a:r>
              <a:rPr lang="ru-RU" smtClean="0"/>
              <a:t>Задачи</a:t>
            </a:r>
          </a:p>
        </p:txBody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>
          <a:xfrm>
            <a:off x="1266825" y="1196975"/>
            <a:ext cx="6869113" cy="5040313"/>
          </a:xfrm>
          <a:noFill/>
        </p:spPr>
        <p:txBody>
          <a:bodyPr lIns="92075" tIns="46037" rIns="92075" bIns="46037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Учить добывать нужную информацию, используя доступные источники (справочники, учебники, словари, СМИ), передавать ее.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Учить ставить цели и планировать деятельность для их достижения.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Совершенствовать навыки работы в мини-группе.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Учить высказывать и аргументированно отстаивать своё мнение.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Прививать навыки самостоятельной творческой работы.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Учить грамотно использовать в речи литературоведческие термины.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Учить применять знания и умения, полученные на уроках в реальных ситуациях.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Прививать навыки самоконтроля и взаимоконтроля.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75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1670EF-B852-4870-9C08-1040BBCD28E7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102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CF65E-0B20-4928-8855-A07F516D02F1}" type="slidenum">
              <a:rPr lang="ru-RU"/>
              <a:pPr eaLnBrk="1" hangingPunct="1"/>
              <a:t>4</a:t>
            </a:fld>
            <a:endParaRPr lang="ru-RU"/>
          </a:p>
        </p:txBody>
      </p:sp>
      <p:sp>
        <p:nvSpPr>
          <p:cNvPr id="107522" name="Rectangle 2"/>
          <p:cNvSpPr>
            <a:spLocks noChangeArrowheads="1"/>
          </p:cNvSpPr>
          <p:nvPr>
            <p:ph type="title"/>
          </p:nvPr>
        </p:nvSpPr>
        <p:spPr>
          <a:xfrm>
            <a:off x="611188" y="981075"/>
            <a:ext cx="8281987" cy="4176713"/>
          </a:xfrm>
          <a:noFill/>
        </p:spPr>
        <p:txBody>
          <a:bodyPr lIns="92075" tIns="46037" rIns="92075" bIns="46037"/>
          <a:lstStyle/>
          <a:p>
            <a:pPr algn="ctr" eaLnBrk="1" hangingPunct="1"/>
            <a:r>
              <a:rPr lang="ru-RU" sz="5400" b="1" smtClean="0"/>
              <a:t>Виды заданий для развития ключевых компетентностей учащихся:</a:t>
            </a:r>
          </a:p>
        </p:txBody>
      </p:sp>
      <p:graphicFrame>
        <p:nvGraphicFramePr>
          <p:cNvPr id="1026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28D01-FC7B-472D-83C3-28EC5C3CEF03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205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F9CAF9-3A96-4840-8E7F-8753930246CC}" type="slidenum">
              <a:rPr lang="ru-RU"/>
              <a:pPr eaLnBrk="1" hangingPunct="1"/>
              <a:t>5</a:t>
            </a:fld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>
            <p:ph type="title"/>
          </p:nvPr>
        </p:nvSpPr>
        <p:spPr>
          <a:xfrm>
            <a:off x="611188" y="277813"/>
            <a:ext cx="8281987" cy="1143000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3800" smtClean="0"/>
              <a:t>Ценностно-смысловая компетенция:</a:t>
            </a:r>
          </a:p>
        </p:txBody>
      </p:sp>
      <p:sp>
        <p:nvSpPr>
          <p:cNvPr id="2054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914400" y="1600200"/>
            <a:ext cx="7834313" cy="4530725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2400" b="1" smtClean="0"/>
              <a:t>Формулировка детьми вопросов по изучаемой теме, начинаются со слов: «зачем», «почему», «как», «чем», «о чём», оценивается самый интересный.</a:t>
            </a:r>
          </a:p>
          <a:p>
            <a:pPr eaLnBrk="1" hangingPunct="1"/>
            <a:r>
              <a:rPr lang="ru-RU" sz="2400" b="1" smtClean="0"/>
              <a:t>Самостоятельно сформулировать цель. </a:t>
            </a:r>
          </a:p>
          <a:p>
            <a:pPr eaLnBrk="1" hangingPunct="1"/>
            <a:r>
              <a:rPr lang="ru-RU" sz="2400" b="1" smtClean="0"/>
              <a:t>Организация самостоятельного чтения художественной литературы, дополнительного материала по изучаемым темам. Задание: пересказать или пояснить прочитанное: выделить, обозначить, подвести итог, подчеркнуть.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/>
          </a:p>
          <a:p>
            <a:pPr eaLnBrk="1" hangingPunct="1"/>
            <a:endParaRPr lang="ru-RU" sz="2400" smtClean="0"/>
          </a:p>
        </p:txBody>
      </p:sp>
      <p:graphicFrame>
        <p:nvGraphicFramePr>
          <p:cNvPr id="2050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829639-CE1E-47D9-879E-ABFEF9CFC26E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307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74C611-ECAE-4EE8-AAB1-D3BCE92E14EA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111618" name="Rectangle 2"/>
          <p:cNvSpPr>
            <a:spLocks noChangeArrowheads="1"/>
          </p:cNvSpPr>
          <p:nvPr>
            <p:ph type="title"/>
          </p:nvPr>
        </p:nvSpPr>
        <p:spPr>
          <a:xfrm>
            <a:off x="611188" y="277813"/>
            <a:ext cx="8281987" cy="1143000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3800" smtClean="0"/>
              <a:t>Общекультурная:</a:t>
            </a:r>
          </a:p>
        </p:txBody>
      </p:sp>
      <p:sp>
        <p:nvSpPr>
          <p:cNvPr id="3078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395288" y="1484313"/>
            <a:ext cx="8748712" cy="4968875"/>
          </a:xfrm>
          <a:noFill/>
        </p:spPr>
        <p:txBody>
          <a:bodyPr lIns="92075" tIns="46037" rIns="92075" bIns="46037"/>
          <a:lstStyle/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Составление словаря, написание диктантов, заданий, направленных на грамотное написание, произношение и употребление</a:t>
            </a:r>
            <a:r>
              <a:rPr lang="ru-RU" sz="1900" b="1" smtClean="0">
                <a:solidFill>
                  <a:schemeClr val="accent2"/>
                </a:solidFill>
              </a:rPr>
              <a:t> </a:t>
            </a:r>
            <a:r>
              <a:rPr lang="ru-RU" sz="1900" b="1" smtClean="0"/>
              <a:t>слов.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 Написание сказок (5 класс.), фантастических историй, рассказов  (6 класс.) на заданные или предложенные детьми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Написание творческих работ по серии рисунков и иллюстрациям.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Ответ  задания зашифрован определённым словом.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Составление памятки-опоры по определенной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«Определение рейтинга»: учитель показывает классу портреты известных писателей и поэтов, ученики записывают фамилии, имена в тетрадь. Затем подсчитывается количество точных узнаваний. Ученики сообщают известные им факты из их биографии.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Иллюстрация фрагментов художественных произведений, пословиц и поговорок, фразеологизмов.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Составление детьми кроссвордов по окончании изучения каждой темы, разгадывание лучших из них на обобщающих уроках.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Написание докладов. </a:t>
            </a:r>
          </a:p>
        </p:txBody>
      </p:sp>
      <p:graphicFrame>
        <p:nvGraphicFramePr>
          <p:cNvPr id="3074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5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BC7CD-38FD-491F-B80F-0CB4653554BD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410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AC0424-FA69-4C98-B14C-16233F98F2FB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113666" name="Rectangle 2"/>
          <p:cNvSpPr>
            <a:spLocks noChangeArrowheads="1"/>
          </p:cNvSpPr>
          <p:nvPr>
            <p:ph type="title"/>
          </p:nvPr>
        </p:nvSpPr>
        <p:spPr>
          <a:xfrm>
            <a:off x="611188" y="277813"/>
            <a:ext cx="8281987" cy="1143000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3800" smtClean="0"/>
              <a:t>Учебно-познавательная:</a:t>
            </a:r>
          </a:p>
        </p:txBody>
      </p:sp>
      <p:sp>
        <p:nvSpPr>
          <p:cNvPr id="4102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914400" y="1600200"/>
            <a:ext cx="7834313" cy="4530725"/>
          </a:xfrm>
          <a:noFill/>
        </p:spPr>
        <p:txBody>
          <a:bodyPr lIns="92075" tIns="46037" rIns="92075" bIns="46037"/>
          <a:lstStyle/>
          <a:p>
            <a:pPr algn="just" eaLnBrk="1" hangingPunct="1"/>
            <a:r>
              <a:rPr lang="ru-RU" sz="2000" b="1" smtClean="0"/>
              <a:t>Выполнение занимательных заданий. </a:t>
            </a:r>
          </a:p>
          <a:p>
            <a:pPr algn="just" eaLnBrk="1" hangingPunct="1"/>
            <a:r>
              <a:rPr lang="ru-RU" sz="2000" b="1" smtClean="0"/>
              <a:t>Проблемный способ изложения новой темы: учитель создает такую ситуацию, чтобы проблема опиралась на личный опыт ребёнка. </a:t>
            </a:r>
          </a:p>
          <a:p>
            <a:pPr algn="just" eaLnBrk="1" hangingPunct="1"/>
            <a:r>
              <a:rPr lang="ru-RU" sz="2000" b="1" smtClean="0"/>
              <a:t>В 5-6 классах целесообразно включать мини-исследования по лексическому значению  слова при работе со словарями.</a:t>
            </a:r>
          </a:p>
          <a:p>
            <a:pPr eaLnBrk="1" hangingPunct="1"/>
            <a:r>
              <a:rPr lang="ru-RU" sz="2000" b="1" smtClean="0"/>
              <a:t>Интерес к элементарной исследовательской деятельности формируется при подготовке к декаде русского языка и литературы  и написании докладов к школьной научно- практической конференции. </a:t>
            </a:r>
          </a:p>
          <a:p>
            <a:pPr eaLnBrk="1" hangingPunct="1"/>
            <a:r>
              <a:rPr lang="ru-RU" sz="2000" b="1" smtClean="0"/>
              <a:t>Использование исторического материала, стихов, песен, при проведении нестандартных уроков. </a:t>
            </a:r>
          </a:p>
        </p:txBody>
      </p:sp>
      <p:graphicFrame>
        <p:nvGraphicFramePr>
          <p:cNvPr id="4098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5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B4712-5B66-41FD-98DA-46139D3A75F1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512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D536E-05F5-4E29-892B-DC4F915BD7AD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115714" name="Rectangle 2"/>
          <p:cNvSpPr>
            <a:spLocks noChangeArrowheads="1"/>
          </p:cNvSpPr>
          <p:nvPr>
            <p:ph type="title"/>
          </p:nvPr>
        </p:nvSpPr>
        <p:spPr>
          <a:xfrm>
            <a:off x="611188" y="277813"/>
            <a:ext cx="8281987" cy="1143000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3800" smtClean="0"/>
              <a:t>Информационная:</a:t>
            </a:r>
          </a:p>
        </p:txBody>
      </p:sp>
      <p:sp>
        <p:nvSpPr>
          <p:cNvPr id="5126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914400" y="1600200"/>
            <a:ext cx="7834313" cy="4530725"/>
          </a:xfrm>
          <a:noFill/>
        </p:spPr>
        <p:txBody>
          <a:bodyPr lIns="92075" tIns="46037" rIns="92075" bIns="46037"/>
          <a:lstStyle/>
          <a:p>
            <a:pPr algn="just" eaLnBrk="1" hangingPunct="1"/>
            <a:r>
              <a:rPr lang="ru-RU" sz="2400" b="1" smtClean="0"/>
              <a:t>Используя толковый словарь, давать различные определения понятия. Например: в математике модуль - это…В строительстве модуль - это …В космонавтике модуль - это …</a:t>
            </a:r>
          </a:p>
          <a:p>
            <a:pPr algn="just" eaLnBrk="1" hangingPunct="1"/>
            <a:r>
              <a:rPr lang="ru-RU" sz="2400" b="1" smtClean="0"/>
              <a:t>Задание при изучении каждой темы: используя телевидение, газеты, журналы, отбирать сведения, иллюстрирующие её. </a:t>
            </a:r>
          </a:p>
        </p:txBody>
      </p:sp>
      <p:graphicFrame>
        <p:nvGraphicFramePr>
          <p:cNvPr id="5122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5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93E51D-4D12-4A1A-8645-AFD5B523B9DD}" type="datetime1">
              <a:rPr lang="ru-RU"/>
              <a:pPr eaLnBrk="1" hangingPunct="1"/>
              <a:t>05.11.2014</a:t>
            </a:fld>
            <a:endParaRPr lang="ru-RU"/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DCEC2D-96CD-4FF7-ACD5-C72ABC3D8517}" type="slidenum">
              <a:rPr lang="ru-RU"/>
              <a:pPr eaLnBrk="1" hangingPunct="1"/>
              <a:t>9</a:t>
            </a:fld>
            <a:endParaRPr lang="ru-RU"/>
          </a:p>
        </p:txBody>
      </p:sp>
      <p:sp>
        <p:nvSpPr>
          <p:cNvPr id="117762" name="Rectangle 2"/>
          <p:cNvSpPr>
            <a:spLocks noChangeArrowheads="1"/>
          </p:cNvSpPr>
          <p:nvPr>
            <p:ph type="title"/>
          </p:nvPr>
        </p:nvSpPr>
        <p:spPr>
          <a:xfrm>
            <a:off x="611188" y="277813"/>
            <a:ext cx="8281987" cy="1143000"/>
          </a:xfrm>
          <a:noFill/>
        </p:spPr>
        <p:txBody>
          <a:bodyPr lIns="92075" tIns="46037" rIns="92075" bIns="46037"/>
          <a:lstStyle/>
          <a:p>
            <a:pPr eaLnBrk="1" hangingPunct="1"/>
            <a:r>
              <a:rPr lang="ru-RU" sz="3800" smtClean="0"/>
              <a:t>Коммуникативная:</a:t>
            </a:r>
          </a:p>
        </p:txBody>
      </p:sp>
      <p:sp>
        <p:nvSpPr>
          <p:cNvPr id="6150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914400" y="1600200"/>
            <a:ext cx="7834313" cy="4530725"/>
          </a:xfrm>
          <a:noFill/>
        </p:spPr>
        <p:txBody>
          <a:bodyPr lIns="92075" tIns="46037" rIns="92075" bIns="46037"/>
          <a:lstStyle/>
          <a:p>
            <a:pPr algn="just" eaLnBrk="1" hangingPunct="1">
              <a:lnSpc>
                <a:spcPct val="90000"/>
              </a:lnSpc>
            </a:pPr>
            <a:r>
              <a:rPr lang="ru-RU" sz="2000" smtClean="0"/>
              <a:t> </a:t>
            </a:r>
            <a:r>
              <a:rPr lang="ru-RU" sz="2000" b="1" smtClean="0"/>
              <a:t>Даются предложения с грамматической, орфографической, пунктуационной ошибкой. Задание: Объясните, в чём ошибка.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smtClean="0"/>
              <a:t>Задание: расскажи соседу по парте определение, правило, выслушай его ответ, правильное определение, обсудите в четвёрке.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smtClean="0"/>
              <a:t>Получи пропуск на урок, рассказав правило консультанту.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smtClean="0"/>
              <a:t>По карточке-тренажеру необходимо сдать консультанту зачет по изученной теме (при выполнении задания учитывается затраченное время).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smtClean="0"/>
              <a:t>Задание: найдите ошибку в рассуждении, обоснуйте свое мнение и, работая в паре, объясните однокласснику.</a:t>
            </a:r>
          </a:p>
        </p:txBody>
      </p:sp>
      <p:graphicFrame>
        <p:nvGraphicFramePr>
          <p:cNvPr id="6146" name="Rectangle 4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6096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5"/>
          <p:cNvSpPr>
            <a:spLocks noGrp="1" noChangeArrowheads="1"/>
          </p:cNvSpPr>
          <p:nvPr>
            <p:ph sz="half" idx="2"/>
          </p:nvPr>
        </p:nvSpPr>
        <p:spPr>
          <a:xfrm flipH="1">
            <a:off x="9144000" y="6858000"/>
            <a:ext cx="180975" cy="100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775</TotalTime>
  <Words>758</Words>
  <Application>Microsoft Office PowerPoint</Application>
  <PresentationFormat>Экран (4:3)</PresentationFormat>
  <Paragraphs>158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Wingdings</vt:lpstr>
      <vt:lpstr>Слои</vt:lpstr>
      <vt:lpstr>Microsoft Clip Gallery</vt:lpstr>
      <vt:lpstr>Эффективность урока – результат развития ключевых компетентностей учащихся</vt:lpstr>
      <vt:lpstr>Цель:</vt:lpstr>
      <vt:lpstr>Задачи</vt:lpstr>
      <vt:lpstr>Виды заданий для развития ключевых компетентностей учащихся:</vt:lpstr>
      <vt:lpstr>Ценностно-смысловая компетенция:</vt:lpstr>
      <vt:lpstr>Общекультурная:</vt:lpstr>
      <vt:lpstr>Учебно-познавательная:</vt:lpstr>
      <vt:lpstr>Информационная:</vt:lpstr>
      <vt:lpstr>Коммуникативная:</vt:lpstr>
      <vt:lpstr>Презентация PowerPoint</vt:lpstr>
      <vt:lpstr>Анализ работы по апробации УМК и мониторингу обученности</vt:lpstr>
      <vt:lpstr>Презентация PowerPoint</vt:lpstr>
      <vt:lpstr>Презентация PowerPoint</vt:lpstr>
      <vt:lpstr>Презентация PowerPoint</vt:lpstr>
      <vt:lpstr>Результативность:</vt:lpstr>
      <vt:lpstr>Спасибо за внимание.</vt:lpstr>
    </vt:vector>
  </TitlesOfParts>
  <Company>ГИНМЦ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преподаванию биологии.</dc:title>
  <dc:creator>БИОЛОГИЯ</dc:creator>
  <cp:lastModifiedBy>Luba</cp:lastModifiedBy>
  <cp:revision>20</cp:revision>
  <cp:lastPrinted>1996-03-19T21:02:48Z</cp:lastPrinted>
  <dcterms:created xsi:type="dcterms:W3CDTF">2006-09-21T10:20:04Z</dcterms:created>
  <dcterms:modified xsi:type="dcterms:W3CDTF">2014-11-05T18:23:17Z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