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70" r:id="rId14"/>
    <p:sldId id="272" r:id="rId15"/>
    <p:sldId id="268" r:id="rId16"/>
    <p:sldId id="269" r:id="rId17"/>
    <p:sldId id="274" r:id="rId18"/>
    <p:sldId id="277" r:id="rId19"/>
    <p:sldId id="271" r:id="rId20"/>
    <p:sldId id="273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6E039C-60A3-4275-8EE0-3FBC3FCFF52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32D85C-8954-46BA-B63A-59DE070CC6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064896" cy="9906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Подготовленный диктант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929066"/>
            <a:ext cx="55006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Презентация выполнена </a:t>
            </a:r>
          </a:p>
          <a:p>
            <a:r>
              <a:rPr lang="ru-RU" sz="2400" b="1" dirty="0" smtClean="0"/>
              <a:t>ЯКУШЕВОЙ НАТАЛЬЕЙ </a:t>
            </a:r>
            <a:r>
              <a:rPr lang="ru-RU" sz="2400" b="1" dirty="0" smtClean="0"/>
              <a:t>МИХАЙЛОВНОЙ</a:t>
            </a:r>
            <a:endParaRPr lang="ru-RU" sz="24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5286388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</a:rPr>
              <a:t>учителем  МБОУ Городской лицей при </a:t>
            </a:r>
            <a:r>
              <a:rPr lang="ru-RU" sz="2000" b="1" dirty="0" err="1" smtClean="0">
                <a:solidFill>
                  <a:prstClr val="black"/>
                </a:solidFill>
              </a:rPr>
              <a:t>УлГТУ</a:t>
            </a:r>
            <a:r>
              <a:rPr lang="ru-RU" sz="2000" b="1" dirty="0" smtClean="0">
                <a:solidFill>
                  <a:prstClr val="black"/>
                </a:solidFill>
              </a:rPr>
              <a:t> г. Ульяновска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02359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/>
              <a:t> Погружён</a:t>
            </a:r>
            <a:r>
              <a:rPr lang="ru-RU" sz="6000" b="1" dirty="0">
                <a:solidFill>
                  <a:srgbClr val="C00000"/>
                </a:solidFill>
              </a:rPr>
              <a:t>н</a:t>
            </a:r>
            <a:r>
              <a:rPr lang="ru-RU" sz="6000" b="1" dirty="0"/>
              <a:t>ый в свои </a:t>
            </a:r>
            <a:r>
              <a:rPr lang="ru-RU" sz="6000" b="1" dirty="0" smtClean="0"/>
              <a:t>воспоминания    </a:t>
            </a:r>
            <a:r>
              <a:rPr lang="ru-RU" sz="6000" b="1" dirty="0"/>
              <a:t>я н</a:t>
            </a:r>
            <a:r>
              <a:rPr lang="ru-RU" sz="6000" b="1" u="sng" dirty="0">
                <a:uFill>
                  <a:solidFill>
                    <a:srgbClr val="C00000"/>
                  </a:solidFill>
                </a:uFill>
              </a:rPr>
              <a:t>ез</a:t>
            </a:r>
            <a:r>
              <a:rPr lang="ru-RU" sz="6000" b="1" dirty="0"/>
              <a:t>аметно пр</a:t>
            </a:r>
            <a:r>
              <a:rPr lang="ru-RU" sz="6000" b="1" dirty="0">
                <a:solidFill>
                  <a:srgbClr val="C00000"/>
                </a:solidFill>
              </a:rPr>
              <a:t>и</a:t>
            </a:r>
            <a:r>
              <a:rPr lang="ru-RU" sz="6000" b="1" dirty="0"/>
              <a:t>близился к околице </a:t>
            </a:r>
            <a:r>
              <a:rPr lang="ru-RU" sz="6000" b="1" dirty="0" smtClean="0"/>
              <a:t>и   удивлённый   </a:t>
            </a:r>
            <a:r>
              <a:rPr lang="ru-RU" sz="6000" b="1" dirty="0"/>
              <a:t>остановился в начале улицы.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886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Погрузиться - что сделать?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06084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(тайно)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02359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/>
              <a:t> </a:t>
            </a:r>
            <a:r>
              <a:rPr lang="ru-RU" sz="6000" b="1" u="wavyHeavy" dirty="0">
                <a:uFill>
                  <a:solidFill>
                    <a:srgbClr val="C00000"/>
                  </a:solidFill>
                </a:uFill>
              </a:rPr>
              <a:t>Погружён</a:t>
            </a:r>
            <a:r>
              <a:rPr lang="ru-RU" sz="6000" b="1" u="wavy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н</a:t>
            </a:r>
            <a:r>
              <a:rPr lang="ru-RU" sz="6000" b="1" u="wavyHeavy" dirty="0">
                <a:uFill>
                  <a:solidFill>
                    <a:srgbClr val="C00000"/>
                  </a:solidFill>
                </a:uFill>
              </a:rPr>
              <a:t>ый в свои </a:t>
            </a:r>
            <a:r>
              <a:rPr lang="ru-RU" sz="6000" b="1" u="wavyHeavy" dirty="0" smtClean="0">
                <a:uFill>
                  <a:solidFill>
                    <a:srgbClr val="C00000"/>
                  </a:solidFill>
                </a:uFill>
              </a:rPr>
              <a:t>воспоминания </a:t>
            </a:r>
            <a:r>
              <a:rPr lang="ru-RU" sz="6000" b="1" dirty="0" smtClean="0">
                <a:uFill>
                  <a:solidFill>
                    <a:srgbClr val="C00000"/>
                  </a:solidFill>
                </a:uFill>
              </a:rPr>
              <a:t>  </a:t>
            </a:r>
            <a:r>
              <a:rPr lang="ru-RU" sz="60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,</a:t>
            </a:r>
            <a:r>
              <a:rPr lang="ru-RU" sz="6000" b="1" dirty="0" smtClean="0"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ru-RU" sz="6000" b="1" dirty="0"/>
              <a:t>я н</a:t>
            </a:r>
            <a:r>
              <a:rPr lang="ru-RU" sz="6000" b="1" u="sng" dirty="0">
                <a:uFill>
                  <a:solidFill>
                    <a:srgbClr val="C00000"/>
                  </a:solidFill>
                </a:uFill>
              </a:rPr>
              <a:t>ез</a:t>
            </a:r>
            <a:r>
              <a:rPr lang="ru-RU" sz="6000" b="1" dirty="0"/>
              <a:t>аметно пр</a:t>
            </a:r>
            <a:r>
              <a:rPr lang="ru-RU" sz="6000" b="1" dirty="0">
                <a:solidFill>
                  <a:srgbClr val="C00000"/>
                </a:solidFill>
              </a:rPr>
              <a:t>и</a:t>
            </a:r>
            <a:r>
              <a:rPr lang="ru-RU" sz="6000" b="1" dirty="0"/>
              <a:t>близился к околице </a:t>
            </a:r>
            <a:r>
              <a:rPr lang="ru-RU" sz="6000" b="1" dirty="0" smtClean="0"/>
              <a:t>и </a:t>
            </a:r>
            <a:r>
              <a:rPr lang="ru-RU" sz="6000" b="1" dirty="0" smtClean="0">
                <a:solidFill>
                  <a:srgbClr val="C00000"/>
                </a:solidFill>
              </a:rPr>
              <a:t>,</a:t>
            </a:r>
            <a:r>
              <a:rPr lang="ru-RU" sz="6000" b="1" dirty="0" smtClean="0"/>
              <a:t>  </a:t>
            </a:r>
            <a:r>
              <a:rPr lang="ru-RU" sz="6000" b="1" u="wavyHeavy" dirty="0" smtClean="0">
                <a:uFill>
                  <a:solidFill>
                    <a:srgbClr val="C00000"/>
                  </a:solidFill>
                </a:uFill>
              </a:rPr>
              <a:t>удивлённый</a:t>
            </a:r>
            <a:r>
              <a:rPr lang="ru-RU" sz="6000" b="1" dirty="0" smtClean="0"/>
              <a:t>  </a:t>
            </a:r>
            <a:r>
              <a:rPr lang="ru-RU" sz="6000" b="1" dirty="0" smtClean="0">
                <a:solidFill>
                  <a:srgbClr val="C00000"/>
                </a:solidFill>
              </a:rPr>
              <a:t>,</a:t>
            </a:r>
            <a:r>
              <a:rPr lang="ru-RU" sz="6000" b="1" dirty="0" smtClean="0"/>
              <a:t> </a:t>
            </a:r>
            <a:r>
              <a:rPr lang="ru-RU" sz="6000" b="1" dirty="0"/>
              <a:t>остановился в начале улицы.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Погрузиться - что сделать?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06084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(тайно)</a:t>
            </a:r>
            <a:endParaRPr lang="ru-RU" sz="2800" b="1" i="1" dirty="0"/>
          </a:p>
        </p:txBody>
      </p:sp>
      <p:sp>
        <p:nvSpPr>
          <p:cNvPr id="6" name="Умножение 5"/>
          <p:cNvSpPr/>
          <p:nvPr/>
        </p:nvSpPr>
        <p:spPr>
          <a:xfrm>
            <a:off x="6084168" y="1268760"/>
            <a:ext cx="360040" cy="36004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верх стрелка 6"/>
          <p:cNvSpPr/>
          <p:nvPr/>
        </p:nvSpPr>
        <p:spPr>
          <a:xfrm flipH="1">
            <a:off x="2627784" y="1268760"/>
            <a:ext cx="3528392" cy="360040"/>
          </a:xfrm>
          <a:prstGeom prst="curvedDownArrow">
            <a:avLst/>
          </a:prstGeom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rot="5400000">
            <a:off x="5364088" y="2564904"/>
            <a:ext cx="3024336" cy="72008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61863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6600" b="1" dirty="0"/>
              <a:t>На самом краю села </a:t>
            </a:r>
            <a:r>
              <a:rPr lang="ru-RU" sz="6600" b="1" u="dbl" dirty="0"/>
              <a:t>стоял</a:t>
            </a:r>
            <a:r>
              <a:rPr lang="ru-RU" sz="6600" b="1" dirty="0"/>
              <a:t> ветхий </a:t>
            </a:r>
            <a:r>
              <a:rPr lang="ru-RU" sz="6600" b="1" u="sng" dirty="0" smtClean="0"/>
              <a:t>дом</a:t>
            </a:r>
            <a:r>
              <a:rPr lang="ru-RU" sz="6600" b="1" dirty="0" smtClean="0"/>
              <a:t> </a:t>
            </a:r>
            <a:br>
              <a:rPr lang="ru-RU" sz="6600" b="1" dirty="0" smtClean="0"/>
            </a:br>
            <a:r>
              <a:rPr lang="ru-RU" sz="6600" b="1" dirty="0" smtClean="0"/>
              <a:t>        сколько </a:t>
            </a:r>
            <a:r>
              <a:rPr lang="ru-RU" sz="6600" b="1" dirty="0"/>
              <a:t>не изменившийся с тех </a:t>
            </a:r>
            <a:r>
              <a:rPr lang="ru-RU" sz="6600" b="1" dirty="0" smtClean="0"/>
              <a:t>пор   как  </a:t>
            </a:r>
            <a:r>
              <a:rPr lang="ru-RU" sz="6600" b="1" u="sng" dirty="0" smtClean="0"/>
              <a:t>я</a:t>
            </a:r>
            <a:r>
              <a:rPr lang="ru-RU" sz="6600" b="1" dirty="0" smtClean="0"/>
              <a:t>  </a:t>
            </a:r>
            <a:r>
              <a:rPr lang="ru-RU" sz="6600" b="1" dirty="0"/>
              <a:t>отсюда </a:t>
            </a:r>
            <a:r>
              <a:rPr lang="ru-RU" sz="6600" b="1" u="dbl" dirty="0" smtClean="0"/>
              <a:t>уехал  .</a:t>
            </a:r>
            <a:endParaRPr lang="ru-RU" sz="6600" b="1" u="dbl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20888"/>
            <a:ext cx="15937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solidFill>
                  <a:prstClr val="black"/>
                </a:solidFill>
              </a:rPr>
              <a:t>(</a:t>
            </a:r>
            <a:r>
              <a:rPr lang="ru-RU" sz="6600" b="1" dirty="0" err="1">
                <a:solidFill>
                  <a:prstClr val="black"/>
                </a:solidFill>
              </a:rPr>
              <a:t>н_</a:t>
            </a:r>
            <a:r>
              <a:rPr lang="ru-RU" sz="6600" b="1" dirty="0">
                <a:solidFill>
                  <a:prstClr val="black"/>
                </a:solidFill>
              </a:rPr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420888"/>
            <a:ext cx="11176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u="sng" dirty="0" smtClean="0">
                <a:solidFill>
                  <a:srgbClr val="C00000"/>
                </a:solidFill>
              </a:rPr>
              <a:t>ни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242088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/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5724128" y="1484784"/>
            <a:ext cx="360040" cy="36004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6012160" y="1340768"/>
            <a:ext cx="1440160" cy="216024"/>
          </a:xfrm>
          <a:prstGeom prst="curvedDownArrow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232" y="148478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,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4581128"/>
            <a:ext cx="383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srgbClr val="C00000"/>
                </a:solidFill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3688" y="4509120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(</a:t>
            </a:r>
            <a:endParaRPr lang="ru-RU" sz="6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5517232"/>
            <a:ext cx="4251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prstClr val="blac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404664"/>
            <a:ext cx="871296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эти годы  на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протяжени_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многих лет    куда( бы) меня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н_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забросила судьба   как( бы) далеко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н_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был от этих мест    я всегда неизменно носил в своём сердце образ родного дома    как память о счастье и весне...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404664"/>
            <a:ext cx="871296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эти годы  на протяжени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многих лет    куда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  меня н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забросила судьба   как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 далеко н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был от этих мест    я всегда неизменно носил в своём сердце образ родного дома    как память о счастье и весне...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8184" y="105273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Забросила? – Да!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249289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Далеко был? – Да!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404664"/>
            <a:ext cx="871296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dotDashHeavy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ru-RU" sz="4800" b="1" i="0" u="dotDashHeavy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Все эти годы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4800" b="1" i="0" u="dotDashHeavy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на протяжени</a:t>
            </a:r>
            <a:r>
              <a:rPr kumimoji="0" lang="ru-RU" sz="4800" b="1" i="0" u="dotDashHeavy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4800" b="1" i="0" u="dotDashHeavy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 многих лет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куда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 меня н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забросила </a:t>
            </a:r>
            <a:r>
              <a:rPr kumimoji="0" lang="ru-RU" sz="4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судьба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как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 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(я)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далеко </a:t>
            </a:r>
            <a:r>
              <a:rPr kumimoji="0" lang="ru-RU" sz="4800" b="1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ни был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 этих мест     </a:t>
            </a:r>
            <a:r>
              <a:rPr kumimoji="0" lang="ru-RU" sz="4800" b="1" i="0" u="sng" strike="noStrike" cap="none" normalizeH="0" dirty="0" smtClean="0">
                <a:ln>
                  <a:noFill/>
                </a:ln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всегда неизменно </a:t>
            </a:r>
            <a:r>
              <a:rPr kumimoji="0" lang="ru-RU" sz="4800" b="1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носил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своём сердце образ родного дома   как память о счастье и весне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множение 2"/>
          <p:cNvSpPr/>
          <p:nvPr/>
        </p:nvSpPr>
        <p:spPr>
          <a:xfrm>
            <a:off x="3275856" y="404664"/>
            <a:ext cx="360040" cy="288032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3707904" y="404664"/>
            <a:ext cx="3024336" cy="288032"/>
          </a:xfrm>
          <a:prstGeom prst="curvedDownArrow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А именно?</a:t>
            </a:r>
            <a:endParaRPr lang="ru-RU" sz="20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1196752"/>
            <a:ext cx="343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476672"/>
            <a:ext cx="343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196752"/>
            <a:ext cx="3770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1916832"/>
            <a:ext cx="3770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prstClr val="black"/>
                </a:solidFill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1916832"/>
            <a:ext cx="3770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72400" y="2564904"/>
            <a:ext cx="3770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88424" y="2636912"/>
            <a:ext cx="343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1916832"/>
            <a:ext cx="343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1680" y="472514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= словно, похоже</a:t>
            </a:r>
            <a:endParaRPr lang="ru-RU" sz="2400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63688" y="4869160"/>
            <a:ext cx="343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0235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. </a:t>
            </a:r>
            <a:r>
              <a:rPr lang="ru-RU" sz="6000" b="1" dirty="0"/>
              <a:t>Цветник </a:t>
            </a:r>
            <a:r>
              <a:rPr lang="ru-RU" sz="6000" b="1" dirty="0" smtClean="0"/>
              <a:t>запущен  сорные </a:t>
            </a:r>
            <a:r>
              <a:rPr lang="ru-RU" sz="6000" b="1" dirty="0"/>
              <a:t>травы сплелись на вросших в землю клумбах и </a:t>
            </a:r>
            <a:r>
              <a:rPr lang="ru-RU" sz="6000" b="1" dirty="0" smtClean="0"/>
              <a:t>дорожках   (ни)кем (не) </a:t>
            </a:r>
            <a:r>
              <a:rPr lang="ru-RU" sz="6000" b="1" dirty="0" err="1" smtClean="0"/>
              <a:t>расчищен_ых</a:t>
            </a:r>
            <a:r>
              <a:rPr lang="ru-RU" sz="6000" b="1" dirty="0" smtClean="0"/>
              <a:t> </a:t>
            </a:r>
            <a:r>
              <a:rPr lang="ru-RU" sz="6000" b="1" dirty="0"/>
              <a:t>и уже давно </a:t>
            </a:r>
            <a:r>
              <a:rPr lang="ru-RU" sz="6000" b="1" dirty="0" smtClean="0"/>
              <a:t>(не)</a:t>
            </a:r>
            <a:r>
              <a:rPr lang="ru-RU" sz="6000" b="1" dirty="0" err="1" smtClean="0"/>
              <a:t>посыпан_ых</a:t>
            </a:r>
            <a:r>
              <a:rPr lang="ru-RU" sz="6000" b="1" dirty="0" smtClean="0"/>
              <a:t> </a:t>
            </a:r>
            <a:r>
              <a:rPr lang="ru-RU" sz="6000" b="1" dirty="0"/>
              <a:t>песком.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u="sng" dirty="0" smtClean="0"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[</a:t>
            </a:r>
            <a:r>
              <a:rPr lang="ru-RU" sz="6000" b="1" u="sng" dirty="0" smtClean="0">
                <a:uFill>
                  <a:solidFill>
                    <a:srgbClr val="C00000"/>
                  </a:solidFill>
                </a:uFill>
              </a:rPr>
              <a:t>Цветник</a:t>
            </a:r>
            <a:r>
              <a:rPr lang="ru-RU" sz="6000" b="1" dirty="0" smtClean="0"/>
              <a:t> </a:t>
            </a:r>
            <a:r>
              <a:rPr lang="ru-RU" sz="6000" b="1" u="dbl" dirty="0" smtClean="0">
                <a:uFill>
                  <a:solidFill>
                    <a:srgbClr val="C00000"/>
                  </a:solidFill>
                </a:uFill>
              </a:rPr>
              <a:t>запущен</a:t>
            </a:r>
            <a:r>
              <a:rPr lang="en-US" sz="6000" b="1" u="dbl" dirty="0" smtClean="0"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]</a:t>
            </a:r>
            <a:r>
              <a:rPr lang="ru-RU" sz="6000" b="1" dirty="0" smtClean="0"/>
              <a:t>  </a:t>
            </a:r>
            <a:r>
              <a:rPr lang="en-US" sz="6000" b="1" dirty="0" smtClean="0">
                <a:latin typeface="Calibri" pitchFamily="34" charset="0"/>
                <a:cs typeface="Calibri" pitchFamily="34" charset="0"/>
              </a:rPr>
              <a:t>[</a:t>
            </a:r>
            <a:r>
              <a:rPr lang="ru-RU" sz="6000" b="1" dirty="0" smtClean="0"/>
              <a:t>сорные </a:t>
            </a:r>
            <a:r>
              <a:rPr lang="ru-RU" sz="6000" b="1" u="sng" dirty="0" smtClean="0">
                <a:uFill>
                  <a:solidFill>
                    <a:srgbClr val="C00000"/>
                  </a:solidFill>
                </a:uFill>
              </a:rPr>
              <a:t>травы</a:t>
            </a:r>
            <a:r>
              <a:rPr lang="ru-RU" sz="6000" b="1" dirty="0" smtClean="0"/>
              <a:t> </a:t>
            </a:r>
            <a:r>
              <a:rPr lang="ru-RU" sz="6000" b="1" u="dbl" dirty="0" smtClean="0">
                <a:uFill>
                  <a:solidFill>
                    <a:srgbClr val="C00000"/>
                  </a:solidFill>
                </a:uFill>
              </a:rPr>
              <a:t>сплелись</a:t>
            </a:r>
            <a:r>
              <a:rPr lang="ru-RU" sz="6000" b="1" dirty="0" smtClean="0"/>
              <a:t> на вросших в землю клумбах и дорожках        </a:t>
            </a:r>
            <a:br>
              <a:rPr lang="ru-RU" sz="6000" b="1" dirty="0" smtClean="0"/>
            </a:br>
            <a:r>
              <a:rPr lang="ru-RU" sz="6000" b="1" dirty="0" smtClean="0"/>
              <a:t>       кем       </a:t>
            </a:r>
            <a:r>
              <a:rPr lang="ru-RU" sz="6000" b="1" dirty="0" err="1" smtClean="0"/>
              <a:t>расчищен_ых</a:t>
            </a:r>
            <a:r>
              <a:rPr lang="ru-RU" sz="6000" b="1" dirty="0" smtClean="0"/>
              <a:t> и уже давно       </a:t>
            </a:r>
            <a:r>
              <a:rPr lang="ru-RU" sz="6000" b="1" dirty="0" err="1" smtClean="0"/>
              <a:t>посыпан_ых</a:t>
            </a:r>
            <a:r>
              <a:rPr lang="ru-RU" sz="6000" b="1" dirty="0" smtClean="0"/>
              <a:t> песком</a:t>
            </a:r>
            <a:r>
              <a:rPr lang="en-US" sz="6000" b="1" dirty="0" smtClean="0">
                <a:latin typeface="Calibri" pitchFamily="34" charset="0"/>
                <a:cs typeface="Calibri" pitchFamily="34" charset="0"/>
              </a:rPr>
              <a:t>]</a:t>
            </a:r>
            <a:r>
              <a:rPr lang="ru-RU" sz="6000" b="1" dirty="0" smtClean="0"/>
              <a:t>.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16216" y="0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2852936"/>
            <a:ext cx="383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srgbClr val="C00000"/>
                </a:solidFill>
              </a:rPr>
              <a:t>,</a:t>
            </a:r>
          </a:p>
        </p:txBody>
      </p:sp>
      <p:sp>
        <p:nvSpPr>
          <p:cNvPr id="6" name="Умножение 5"/>
          <p:cNvSpPr/>
          <p:nvPr/>
        </p:nvSpPr>
        <p:spPr>
          <a:xfrm>
            <a:off x="4932040" y="2780928"/>
            <a:ext cx="432048" cy="36004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5436096" y="2636912"/>
            <a:ext cx="2376264" cy="288032"/>
          </a:xfrm>
          <a:prstGeom prst="curvedDownArrow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357301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/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645024"/>
            <a:ext cx="15135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prstClr val="black"/>
                </a:solidFill>
              </a:rPr>
              <a:t>(</a:t>
            </a:r>
            <a:r>
              <a:rPr lang="ru-RU" sz="6000" b="1" dirty="0" err="1" smtClean="0">
                <a:solidFill>
                  <a:prstClr val="black"/>
                </a:solidFill>
              </a:rPr>
              <a:t>н_</a:t>
            </a:r>
            <a:r>
              <a:rPr lang="ru-RU" sz="6000" b="1" dirty="0" smtClean="0">
                <a:solidFill>
                  <a:prstClr val="black"/>
                </a:solidFill>
              </a:rPr>
              <a:t>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45024"/>
            <a:ext cx="10326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prstClr val="black"/>
                </a:solidFill>
              </a:rPr>
              <a:t>н</a:t>
            </a:r>
            <a:r>
              <a:rPr lang="ru-RU" sz="6000" b="1" dirty="0">
                <a:solidFill>
                  <a:srgbClr val="C00000"/>
                </a:solidFill>
              </a:rPr>
              <a:t>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3645024"/>
            <a:ext cx="16482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prstClr val="black"/>
                </a:solidFill>
              </a:rPr>
              <a:t>(не)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3645024"/>
            <a:ext cx="1296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не</a:t>
            </a:r>
            <a:endParaRPr lang="ru-RU" u="sng" dirty="0">
              <a:solidFill>
                <a:srgbClr val="C00000"/>
              </a:solidFill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20272" y="3645024"/>
            <a:ext cx="6046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u="sng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н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14" name="Умножение 13"/>
          <p:cNvSpPr/>
          <p:nvPr/>
        </p:nvSpPr>
        <p:spPr>
          <a:xfrm>
            <a:off x="5364088" y="3717032"/>
            <a:ext cx="432048" cy="36004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верх стрелка 14"/>
          <p:cNvSpPr/>
          <p:nvPr/>
        </p:nvSpPr>
        <p:spPr>
          <a:xfrm flipH="1">
            <a:off x="2051720" y="3573016"/>
            <a:ext cx="3240360" cy="216024"/>
          </a:xfrm>
          <a:prstGeom prst="curvedDownArrow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91880" y="4581128"/>
            <a:ext cx="14734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prstClr val="black"/>
                </a:solidFill>
              </a:rPr>
              <a:t>(не)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07904" y="4581128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не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24328" y="4581128"/>
            <a:ext cx="6046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u="sng" dirty="0" err="1">
                <a:solidFill>
                  <a:srgbClr val="C00000"/>
                </a:solidFill>
              </a:rPr>
              <a:t>н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20" name="Умножение 19"/>
          <p:cNvSpPr/>
          <p:nvPr/>
        </p:nvSpPr>
        <p:spPr>
          <a:xfrm>
            <a:off x="5580112" y="4581128"/>
            <a:ext cx="288032" cy="36004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гнутая вверх стрелка 20"/>
          <p:cNvSpPr/>
          <p:nvPr/>
        </p:nvSpPr>
        <p:spPr>
          <a:xfrm flipH="1">
            <a:off x="2843808" y="4437112"/>
            <a:ext cx="2592288" cy="432048"/>
          </a:xfrm>
          <a:prstGeom prst="curvedDownArrow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3" grpId="1"/>
      <p:bldP spid="14" grpId="0" animBg="1"/>
      <p:bldP spid="15" grpId="0" animBg="1"/>
      <p:bldP spid="16" grpId="0"/>
      <p:bldP spid="17" grpId="0"/>
      <p:bldP spid="18" grpId="0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764704"/>
            <a:ext cx="867747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Деревян_ая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решётка</a:t>
            </a:r>
            <a:b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новая   совсем облезла   </a:t>
            </a: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ра_сохлась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развалилась.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764704"/>
            <a:ext cx="6046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err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573016"/>
            <a:ext cx="5068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28384" y="836712"/>
            <a:ext cx="383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1700808"/>
            <a:ext cx="383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6012160" y="764704"/>
            <a:ext cx="432048" cy="36004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6372200" y="620688"/>
            <a:ext cx="2304256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700808"/>
            <a:ext cx="47432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далеко   (не)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700808"/>
            <a:ext cx="52145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u="sng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далеко   </a:t>
            </a:r>
            <a:r>
              <a:rPr lang="ru-RU" sz="6000" b="1" u="sng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-53144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764704"/>
            <a:ext cx="867747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Деревян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ая   </a:t>
            </a:r>
            <a:r>
              <a:rPr kumimoji="0" lang="ru-RU" sz="60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решётка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далеко   не</a:t>
            </a:r>
            <a:r>
              <a:rPr kumimoji="0" lang="ru-RU" sz="6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новая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совсем </a:t>
            </a:r>
            <a:r>
              <a:rPr kumimoji="0" lang="ru-RU" sz="6000" b="1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облезла   ра</a:t>
            </a:r>
            <a:r>
              <a:rPr kumimoji="0" lang="ru-RU" sz="6000" b="1" i="0" u="dbl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6000" b="1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сохлась </a:t>
            </a:r>
            <a:r>
              <a:rPr kumimoji="0" lang="ru-RU" sz="60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6000" b="1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 развалилась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2708920"/>
            <a:ext cx="383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 smtClean="0"/>
              <a:t>Ран_им</a:t>
            </a:r>
            <a:r>
              <a:rPr lang="ru-RU" sz="4800" b="1" dirty="0" smtClean="0"/>
              <a:t>  утром  едва </a:t>
            </a:r>
            <a:r>
              <a:rPr lang="ru-RU" sz="4800" b="1" dirty="0"/>
              <a:t>забрезжил 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рас_вет</a:t>
            </a:r>
            <a:r>
              <a:rPr lang="ru-RU" sz="4800" b="1" dirty="0" smtClean="0"/>
              <a:t>  я </a:t>
            </a:r>
            <a:r>
              <a:rPr lang="ru-RU" sz="4800" b="1" dirty="0" err="1" smtClean="0"/>
              <a:t>возвр_щался</a:t>
            </a:r>
            <a:r>
              <a:rPr lang="ru-RU" sz="4800" b="1" dirty="0" smtClean="0"/>
              <a:t>  в  знакомые места                                 </a:t>
            </a:r>
            <a:br>
              <a:rPr lang="ru-RU" sz="4800" b="1" dirty="0" smtClean="0"/>
            </a:br>
            <a:r>
              <a:rPr lang="ru-RU" sz="4800" b="1" dirty="0" smtClean="0"/>
              <a:t>тропами  .</a:t>
            </a:r>
            <a:endParaRPr 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348880"/>
            <a:ext cx="489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1628800"/>
            <a:ext cx="5822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с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908720"/>
            <a:ext cx="5196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err="1">
                <a:solidFill>
                  <a:srgbClr val="C00000"/>
                </a:solidFill>
              </a:rPr>
              <a:t>н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3068960"/>
            <a:ext cx="4823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prstClr val="black"/>
                </a:solidFill>
              </a:rPr>
              <a:t>(не)</a:t>
            </a:r>
            <a:r>
              <a:rPr lang="ru-RU" sz="4800" b="1" dirty="0" err="1">
                <a:solidFill>
                  <a:prstClr val="black"/>
                </a:solidFill>
              </a:rPr>
              <a:t>хожен_ыми</a:t>
            </a:r>
            <a:r>
              <a:rPr lang="ru-RU" sz="4800" b="1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3068960"/>
            <a:ext cx="4332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</a:rPr>
              <a:t>нехожеными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908720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,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36096" y="1628800"/>
            <a:ext cx="3385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dirty="0">
                <a:solidFill>
                  <a:srgbClr val="C00000"/>
                </a:solidFill>
              </a:rPr>
              <a:t>,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19872" y="20608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_________________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52120" y="20608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____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0192" y="59492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dbl" dirty="0" smtClean="0"/>
              <a:t>                   </a:t>
            </a:r>
            <a:endParaRPr lang="ru-RU" u="dbl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23528" y="3284984"/>
            <a:ext cx="345638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3528" y="3140968"/>
            <a:ext cx="345638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0" y="836712"/>
            <a:ext cx="288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[</a:t>
            </a:r>
            <a:endParaRPr lang="ru-RU" sz="4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555776" y="3861048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]</a:t>
            </a:r>
            <a:endParaRPr lang="ru-RU" sz="4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283968" y="908720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(</a:t>
            </a:r>
            <a:endParaRPr lang="ru-RU" sz="4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292080" y="17008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)</a:t>
            </a:r>
            <a:endParaRPr lang="ru-RU" sz="4800" b="1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23528" y="2564904"/>
            <a:ext cx="266429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23528" y="2420888"/>
            <a:ext cx="266429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29" grpId="0"/>
      <p:bldP spid="30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Роза распустилась в хорошее майское </a:t>
            </a:r>
            <a:r>
              <a:rPr lang="ru-RU" sz="5400" b="1" dirty="0" smtClean="0"/>
              <a:t>утро </a:t>
            </a:r>
            <a:r>
              <a:rPr lang="ru-RU" sz="5400" b="1" dirty="0"/>
              <a:t>когда она раскрывала свои </a:t>
            </a:r>
            <a:r>
              <a:rPr lang="ru-RU" sz="5400" b="1" dirty="0" smtClean="0"/>
              <a:t>лепестки  </a:t>
            </a:r>
            <a:r>
              <a:rPr lang="ru-RU" sz="5400" b="1" dirty="0"/>
              <a:t>утренняя роса оставила на них несколько </a:t>
            </a:r>
            <a:r>
              <a:rPr lang="ru-RU" sz="5400" b="1" dirty="0" smtClean="0"/>
              <a:t>слезинок   </a:t>
            </a:r>
            <a:r>
              <a:rPr lang="ru-RU" sz="5400" b="1" dirty="0"/>
              <a:t>в которых играло солнце.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Роза распустилась в хорошее майское </a:t>
            </a:r>
            <a:r>
              <a:rPr lang="ru-RU" sz="5400" b="1" dirty="0" smtClean="0"/>
              <a:t>утро </a:t>
            </a:r>
            <a:r>
              <a:rPr lang="ru-RU" sz="5400" b="1" dirty="0"/>
              <a:t>когда она раскрывала свои </a:t>
            </a:r>
            <a:r>
              <a:rPr lang="ru-RU" sz="5400" b="1" dirty="0" smtClean="0"/>
              <a:t>лепестки    утренняя </a:t>
            </a:r>
            <a:r>
              <a:rPr lang="ru-RU" sz="5400" b="1" dirty="0"/>
              <a:t>роса оставила на них несколько </a:t>
            </a:r>
            <a:r>
              <a:rPr lang="ru-RU" sz="5400" b="1" dirty="0" smtClean="0"/>
              <a:t>слезинок     </a:t>
            </a:r>
            <a:r>
              <a:rPr lang="ru-RU" sz="5400" b="1" dirty="0"/>
              <a:t>в которых играло </a:t>
            </a:r>
            <a:r>
              <a:rPr lang="ru-RU" sz="5400" b="1" dirty="0" smtClean="0"/>
              <a:t>солнце  . </a:t>
            </a:r>
            <a:endParaRPr lang="ru-RU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656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alibri" pitchFamily="34" charset="0"/>
                <a:cs typeface="Calibri" pitchFamily="34" charset="0"/>
              </a:rPr>
              <a:t>[  </a:t>
            </a:r>
            <a:endParaRPr lang="ru-RU" sz="5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1124744"/>
            <a:ext cx="3962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1268760"/>
            <a:ext cx="36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</a:rPr>
              <a:t>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2852936"/>
            <a:ext cx="5533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[</a:t>
            </a:r>
            <a:r>
              <a:rPr lang="ru-RU" sz="5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4437112"/>
            <a:ext cx="3962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443711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(   </a:t>
            </a:r>
            <a:endParaRPr lang="ru-RU" sz="5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5301208"/>
            <a:ext cx="4010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prstClr val="black"/>
                </a:solidFill>
              </a:rPr>
              <a:t>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988840"/>
            <a:ext cx="4010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prstClr val="black"/>
                </a:solidFill>
              </a:rPr>
              <a:t>(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2852936"/>
            <a:ext cx="4010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prstClr val="black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8" y="4509120"/>
            <a:ext cx="432048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,   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2852936"/>
            <a:ext cx="362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srgbClr val="C00000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(В)дали  (не)ясной  </a:t>
            </a:r>
            <a:r>
              <a:rPr lang="ru-RU" sz="6600" b="1" dirty="0"/>
              <a:t>и </a:t>
            </a:r>
            <a:r>
              <a:rPr lang="ru-RU" sz="6600" b="1" dirty="0" err="1" smtClean="0"/>
              <a:t>туман_ой</a:t>
            </a:r>
            <a:r>
              <a:rPr lang="ru-RU" sz="6600" b="1" dirty="0" smtClean="0"/>
              <a:t>  </a:t>
            </a:r>
            <a:r>
              <a:rPr lang="ru-RU" sz="6600" b="1" dirty="0"/>
              <a:t>мне уже мерещилась картина родного села.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424936" cy="415498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r>
              <a:rPr lang="ru-RU" sz="6600" b="1" dirty="0" smtClean="0"/>
              <a:t>В дали                       и </a:t>
            </a:r>
            <a:r>
              <a:rPr lang="ru-RU" sz="6600" b="1" dirty="0" err="1" smtClean="0"/>
              <a:t>туман_ой</a:t>
            </a:r>
            <a:r>
              <a:rPr lang="ru-RU" sz="6600" b="1" dirty="0" smtClean="0"/>
              <a:t>   </a:t>
            </a:r>
            <a:r>
              <a:rPr lang="ru-RU" sz="6600" b="1" dirty="0"/>
              <a:t>мне уже мерещилась картина родного села. </a:t>
            </a:r>
          </a:p>
        </p:txBody>
      </p:sp>
      <p:sp>
        <p:nvSpPr>
          <p:cNvPr id="3" name="Умножение 2"/>
          <p:cNvSpPr/>
          <p:nvPr/>
        </p:nvSpPr>
        <p:spPr>
          <a:xfrm>
            <a:off x="1835696" y="908720"/>
            <a:ext cx="576064" cy="36004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2483768" y="476672"/>
            <a:ext cx="2088232" cy="432048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98072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)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80728"/>
            <a:ext cx="4251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prstClr val="black"/>
                </a:solidFill>
              </a:rPr>
              <a:t>(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908720"/>
            <a:ext cx="32403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prstClr val="black"/>
                </a:solidFill>
              </a:rPr>
              <a:t>неясной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404664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(</a:t>
            </a:r>
            <a:r>
              <a:rPr lang="ru-RU" sz="4000" b="1" i="1" dirty="0" smtClean="0"/>
              <a:t>смутной</a:t>
            </a:r>
            <a:r>
              <a:rPr lang="ru-RU" sz="4000" b="1" dirty="0" smtClean="0"/>
              <a:t>)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908720"/>
            <a:ext cx="41474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prstClr val="black"/>
                </a:solidFill>
              </a:rPr>
              <a:t>(не)ясной </a:t>
            </a:r>
            <a:endParaRPr lang="ru-RU" dirty="0"/>
          </a:p>
        </p:txBody>
      </p:sp>
      <p:sp>
        <p:nvSpPr>
          <p:cNvPr id="10" name="Дуга 9"/>
          <p:cNvSpPr/>
          <p:nvPr/>
        </p:nvSpPr>
        <p:spPr>
          <a:xfrm>
            <a:off x="611560" y="1916832"/>
            <a:ext cx="2016224" cy="432048"/>
          </a:xfrm>
          <a:prstGeom prst="arc">
            <a:avLst>
              <a:gd name="adj1" fmla="val 10717346"/>
              <a:gd name="adj2" fmla="val 27348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627784" y="1916832"/>
            <a:ext cx="6463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err="1">
                <a:solidFill>
                  <a:prstClr val="black"/>
                </a:solidFill>
              </a:rPr>
              <a:t>н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endCxn id="11" idx="0"/>
          </p:cNvCxnSpPr>
          <p:nvPr/>
        </p:nvCxnSpPr>
        <p:spPr>
          <a:xfrm rot="5400000" flipH="1" flipV="1">
            <a:off x="2681355" y="1935269"/>
            <a:ext cx="288032" cy="2511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1" idx="0"/>
          </p:cNvCxnSpPr>
          <p:nvPr/>
        </p:nvCxnSpPr>
        <p:spPr>
          <a:xfrm rot="16200000" flipH="1">
            <a:off x="2933383" y="1934399"/>
            <a:ext cx="288032" cy="2528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3968" y="1988840"/>
            <a:ext cx="216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,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31840" y="980728"/>
            <a:ext cx="383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srgbClr val="C00000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8" grpId="1"/>
      <p:bldP spid="9" grpId="0"/>
      <p:bldP spid="10" grpId="0" animBg="1"/>
      <p:bldP spid="11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7693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Торопливо </a:t>
            </a:r>
            <a:r>
              <a:rPr lang="ru-RU" sz="5400" b="1" dirty="0" smtClean="0"/>
              <a:t>  ступая  по  (не)</a:t>
            </a:r>
            <a:r>
              <a:rPr lang="ru-RU" sz="5400" b="1" dirty="0" err="1" smtClean="0"/>
              <a:t>кошен_ой</a:t>
            </a:r>
            <a:r>
              <a:rPr lang="ru-RU" sz="5400" b="1" dirty="0" smtClean="0"/>
              <a:t> траве  </a:t>
            </a:r>
            <a:r>
              <a:rPr lang="ru-RU" sz="5400" b="1" dirty="0"/>
              <a:t>я </a:t>
            </a:r>
            <a:r>
              <a:rPr lang="ru-RU" sz="5400" b="1" dirty="0" smtClean="0"/>
              <a:t>представлял  </a:t>
            </a:r>
            <a:r>
              <a:rPr lang="ru-RU" sz="5400" b="1" dirty="0"/>
              <a:t>как подойду к своему </a:t>
            </a:r>
            <a:r>
              <a:rPr lang="ru-RU" sz="5400" b="1" dirty="0" smtClean="0"/>
              <a:t>дому   покосившемуся   </a:t>
            </a:r>
            <a:r>
              <a:rPr lang="ru-RU" sz="5400" b="1" dirty="0"/>
              <a:t>от </a:t>
            </a:r>
            <a:r>
              <a:rPr lang="ru-RU" sz="5400" b="1" dirty="0" smtClean="0"/>
              <a:t>древности   </a:t>
            </a:r>
            <a:r>
              <a:rPr lang="ru-RU" sz="5400" b="1" dirty="0"/>
              <a:t>но </a:t>
            </a:r>
            <a:r>
              <a:rPr lang="ru-RU" sz="5400" b="1" dirty="0" smtClean="0"/>
              <a:t>(по)прежнему </a:t>
            </a:r>
            <a:r>
              <a:rPr lang="ru-RU" sz="5400" b="1" dirty="0" err="1" smtClean="0"/>
              <a:t>приветл_вому</a:t>
            </a:r>
            <a:r>
              <a:rPr lang="ru-RU" sz="5400" b="1" dirty="0" smtClean="0"/>
              <a:t> </a:t>
            </a:r>
            <a:r>
              <a:rPr lang="ru-RU" sz="5400" b="1" dirty="0"/>
              <a:t>и дорогому.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0"/>
            <a:ext cx="8784976" cy="674030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ru-RU" sz="5400" b="1" dirty="0" smtClean="0"/>
              <a:t>Торопливо   ступая  по                </a:t>
            </a:r>
          </a:p>
          <a:p>
            <a:r>
              <a:rPr lang="ru-RU" sz="5400" b="1" dirty="0" smtClean="0"/>
              <a:t>                             траве    я представлял  </a:t>
            </a:r>
            <a:r>
              <a:rPr lang="en-US" sz="5400" b="1" dirty="0" smtClean="0"/>
              <a:t> </a:t>
            </a:r>
            <a:r>
              <a:rPr lang="ru-RU" sz="5400" b="1" dirty="0" smtClean="0"/>
              <a:t>как </a:t>
            </a:r>
            <a:r>
              <a:rPr lang="en-US" sz="5400" b="1" dirty="0" smtClean="0"/>
              <a:t>  </a:t>
            </a:r>
            <a:r>
              <a:rPr lang="ru-RU" sz="5400" b="1" dirty="0" smtClean="0"/>
              <a:t>подойду к своему дому   покосившемуся   от древности   но </a:t>
            </a:r>
          </a:p>
          <a:p>
            <a:endParaRPr lang="ru-RU" sz="5400" b="1" dirty="0"/>
          </a:p>
          <a:p>
            <a:r>
              <a:rPr lang="ru-RU" sz="5400" b="1" dirty="0" smtClean="0"/>
              <a:t>                            и дорогому</a:t>
            </a:r>
            <a:r>
              <a:rPr lang="en-US" sz="5400" b="1" dirty="0" smtClean="0"/>
              <a:t> </a:t>
            </a:r>
            <a:r>
              <a:rPr lang="ru-RU" sz="5400" b="1" dirty="0" smtClean="0"/>
              <a:t>. 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9269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(высокой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836712"/>
            <a:ext cx="52870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prstClr val="black"/>
                </a:solidFill>
              </a:rPr>
              <a:t>(не)</a:t>
            </a:r>
            <a:r>
              <a:rPr lang="ru-RU" sz="5400" b="1" dirty="0" err="1">
                <a:solidFill>
                  <a:prstClr val="black"/>
                </a:solidFill>
              </a:rPr>
              <a:t>кошен_ой</a:t>
            </a:r>
            <a:r>
              <a:rPr lang="ru-RU" sz="5400" b="1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620688"/>
            <a:ext cx="36847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prstClr val="black"/>
                </a:solidFill>
              </a:rPr>
              <a:t>(</a:t>
            </a:r>
            <a:r>
              <a:rPr lang="ru-RU" sz="3600" b="1" i="1" dirty="0" smtClean="0">
                <a:solidFill>
                  <a:prstClr val="black"/>
                </a:solidFill>
              </a:rPr>
              <a:t>косить – несов.)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836712"/>
            <a:ext cx="3984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</a:rPr>
              <a:t>некошеной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980728"/>
            <a:ext cx="36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,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Деепричастный оборот</a:t>
            </a:r>
            <a:endParaRPr lang="ru-RU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1772816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]</a:t>
            </a:r>
            <a:endParaRPr lang="ru-RU" sz="4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4539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black"/>
                </a:solidFill>
              </a:rPr>
              <a:t>[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1844824"/>
            <a:ext cx="362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 smtClean="0">
                <a:solidFill>
                  <a:srgbClr val="C00000"/>
                </a:solidFill>
              </a:rPr>
              <a:t>,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64088" y="1772816"/>
            <a:ext cx="8531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</a:rPr>
              <a:t>(</a:t>
            </a:r>
            <a:r>
              <a:rPr lang="ru-RU" sz="4400" b="1" i="1" dirty="0" smtClean="0">
                <a:solidFill>
                  <a:srgbClr val="C00000"/>
                </a:solidFill>
              </a:rPr>
              <a:t>я</a:t>
            </a:r>
            <a:r>
              <a:rPr lang="en-US" sz="4400" b="1" i="1" dirty="0" smtClean="0">
                <a:solidFill>
                  <a:srgbClr val="C00000"/>
                </a:solidFill>
              </a:rPr>
              <a:t>)</a:t>
            </a:r>
            <a:endParaRPr lang="ru-RU" sz="1400" i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56376" y="5877272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)</a:t>
            </a:r>
            <a:endParaRPr lang="ru-RU" sz="4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1772816"/>
            <a:ext cx="4219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black"/>
                </a:solidFill>
              </a:rPr>
              <a:t>(</a:t>
            </a:r>
            <a:endParaRPr lang="ru-RU" dirty="0"/>
          </a:p>
        </p:txBody>
      </p:sp>
      <p:sp>
        <p:nvSpPr>
          <p:cNvPr id="19" name="Умножение 18"/>
          <p:cNvSpPr/>
          <p:nvPr/>
        </p:nvSpPr>
        <p:spPr>
          <a:xfrm>
            <a:off x="3779912" y="2564904"/>
            <a:ext cx="288032" cy="216024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гнутая вверх стрелка 19"/>
          <p:cNvSpPr/>
          <p:nvPr/>
        </p:nvSpPr>
        <p:spPr>
          <a:xfrm>
            <a:off x="4211960" y="2564904"/>
            <a:ext cx="1440160" cy="28803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4008" y="2564904"/>
            <a:ext cx="362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srgbClr val="C00000"/>
                </a:solidFill>
              </a:rPr>
              <a:t>,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19872" y="4221088"/>
            <a:ext cx="362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srgbClr val="C00000"/>
                </a:solidFill>
              </a:rPr>
              <a:t>,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2040" y="436510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(Как?)</a:t>
            </a:r>
            <a:endParaRPr lang="ru-RU" sz="28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07704" y="494116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наречие</a:t>
            </a:r>
            <a:endParaRPr lang="ru-RU" sz="32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5013176"/>
            <a:ext cx="47240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prstClr val="black"/>
                </a:solidFill>
              </a:rPr>
              <a:t>(по)прежнему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013176"/>
            <a:ext cx="48245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</a:rPr>
              <a:t>по-прежнему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5733256"/>
            <a:ext cx="47656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</a:rPr>
              <a:t>привет</a:t>
            </a:r>
            <a:r>
              <a:rPr lang="ru-RU" sz="5400" b="1" dirty="0" smtClean="0">
                <a:solidFill>
                  <a:srgbClr val="C00000"/>
                </a:solidFill>
              </a:rPr>
              <a:t>лив</a:t>
            </a:r>
            <a:r>
              <a:rPr lang="ru-RU" sz="5400" b="1" dirty="0" smtClean="0">
                <a:solidFill>
                  <a:prstClr val="black"/>
                </a:solidFill>
              </a:rPr>
              <a:t>ому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5733256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err="1">
                <a:solidFill>
                  <a:prstClr val="black"/>
                </a:solidFill>
              </a:rPr>
              <a:t>приветл_вому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60648"/>
            <a:ext cx="89644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Мне </a:t>
            </a:r>
            <a:r>
              <a:rPr kumimoji="0" lang="ru-RU" sz="60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хотелось поскорее увидеть</a:t>
            </a:r>
            <a:r>
              <a:rPr kumimoji="0" lang="ru-RU" sz="6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 детства знакомую </a:t>
            </a:r>
            <a:r>
              <a:rPr kumimoji="0" lang="ru-RU" sz="60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улицу</a:t>
            </a:r>
            <a:r>
              <a:rPr kumimoji="0" lang="ru-RU" sz="6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старый </a:t>
            </a:r>
            <a:r>
              <a:rPr kumimoji="0" lang="ru-RU" sz="60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колодец</a:t>
            </a:r>
            <a:r>
              <a:rPr kumimoji="0" lang="ru-RU" sz="6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наш </a:t>
            </a:r>
            <a:r>
              <a:rPr kumimoji="0" lang="ru-RU" sz="60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палисадник</a:t>
            </a:r>
            <a:r>
              <a:rPr kumimoji="0" lang="ru-RU" sz="6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 кустами жасмина и роз.</a:t>
            </a:r>
            <a:endParaRPr kumimoji="0" lang="ru-RU" sz="6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60648"/>
            <a:ext cx="89644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Мне </a:t>
            </a:r>
            <a:r>
              <a:rPr kumimoji="0" lang="ru-RU" sz="6000" b="1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хотелось </a:t>
            </a:r>
            <a:r>
              <a:rPr kumimoji="0" lang="ru-RU" sz="60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поскорее</a:t>
            </a:r>
            <a:r>
              <a:rPr kumimoji="0" lang="ru-RU" sz="6000" b="1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 увидеть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 детства знакомую </a:t>
            </a:r>
            <a:r>
              <a:rPr kumimoji="0" lang="ru-RU" sz="6000" b="1" i="0" u="dashHeavy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улицу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старый </a:t>
            </a:r>
            <a:r>
              <a:rPr kumimoji="0" lang="ru-RU" sz="6000" b="1" i="0" u="dashHeavy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колодец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наш </a:t>
            </a:r>
            <a:r>
              <a:rPr kumimoji="0" lang="ru-RU" sz="6000" b="1" i="0" u="dashHeavy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C00000"/>
                  </a:solidFill>
                </a:uFill>
                <a:latin typeface="Calibri" pitchFamily="34" charset="0"/>
                <a:ea typeface="Calibri" pitchFamily="34" charset="0"/>
                <a:cs typeface="Times New Roman" pitchFamily="18" charset="0"/>
              </a:rPr>
              <a:t>палисадник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 кустами жасмина и роз.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/>
              <a:t> </a:t>
            </a:r>
            <a:r>
              <a:rPr lang="ru-RU" sz="6000" b="1" dirty="0" err="1" smtClean="0"/>
              <a:t>Погружён_ый</a:t>
            </a:r>
            <a:r>
              <a:rPr lang="ru-RU" sz="6000" b="1" dirty="0" smtClean="0"/>
              <a:t> </a:t>
            </a:r>
            <a:r>
              <a:rPr lang="ru-RU" sz="6000" b="1" dirty="0"/>
              <a:t>в свои </a:t>
            </a:r>
            <a:r>
              <a:rPr lang="ru-RU" sz="6000" b="1" dirty="0" smtClean="0"/>
              <a:t>воспоминания    я (не)заметно </a:t>
            </a:r>
            <a:r>
              <a:rPr lang="ru-RU" sz="6000" b="1" dirty="0" err="1" smtClean="0"/>
              <a:t>пр_близился</a:t>
            </a:r>
            <a:r>
              <a:rPr lang="ru-RU" sz="6000" b="1" dirty="0" smtClean="0"/>
              <a:t> </a:t>
            </a:r>
            <a:r>
              <a:rPr lang="ru-RU" sz="6000" b="1" dirty="0"/>
              <a:t>к </a:t>
            </a:r>
            <a:r>
              <a:rPr lang="ru-RU" sz="6000" b="1" dirty="0" smtClean="0"/>
              <a:t>околице   и    удивлённый   </a:t>
            </a:r>
            <a:r>
              <a:rPr lang="ru-RU" sz="6000" b="1" dirty="0"/>
              <a:t>остановился в начале улицы.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283</TotalTime>
  <Words>570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Начальная</vt:lpstr>
      <vt:lpstr>Подготовленный диктант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контрольному диктанту</dc:title>
  <dc:creator>Наталья</dc:creator>
  <cp:lastModifiedBy>User-PC</cp:lastModifiedBy>
  <cp:revision>29</cp:revision>
  <dcterms:created xsi:type="dcterms:W3CDTF">2012-03-11T14:39:04Z</dcterms:created>
  <dcterms:modified xsi:type="dcterms:W3CDTF">2014-11-04T12:50:31Z</dcterms:modified>
</cp:coreProperties>
</file>