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DBA31-3FDA-4D73-B0D0-2ADD9793D1F2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E07EB-39A2-4654-AC7C-58E239AD4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14ED8-26A4-4C5F-AC18-90B06C94765F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398CE-9E44-4D73-8BA2-FE46BE9D8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C5742-F401-470C-95A9-8168518413C6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824E8-8D60-4D9B-937C-23B2A998B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59A6E-8DF9-41CD-BE22-992C48CEEA54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92A06-F036-4024-AD1F-D2924BE15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A2F22-7442-4E0B-ADF5-DFC59F09D2DF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4C119-E5D0-476D-9CAE-C302B8A87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3872C-298B-479B-AFC0-5EE0E94E161A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5635E-A309-42C5-8330-D43428FC5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92E72-53B9-4231-91C3-474461BE56D7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5561-4E11-4C75-B1B7-E8ED4A3E7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0C880-BAD7-4C23-A08D-4EF2C140E7D8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04870-0092-4FAE-9785-9179D120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F32A9-0DC4-4D86-910B-CF1B8F85D90B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1E4B5-967C-4CD8-BFF5-27048CC46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D5575-EBF7-4825-9789-943FB0F7C487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9536-28CC-4570-BAB4-9ED77EF28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ABE78-CBE9-4214-9E62-D07B12FCE4C0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EB40-9078-45BB-94C5-FE9FB4F55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709F2C-6F40-43FA-8426-535963C0277B}" type="datetimeFigureOut">
              <a:rPr lang="ru-RU"/>
              <a:pPr>
                <a:defRPr/>
              </a:pPr>
              <a:t>17.12.2012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D7F5E2-C984-4F8D-996C-E8DFE8DAF1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428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Цикл бесед с родителями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571500"/>
            <a:ext cx="7786687" cy="11430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rgbClr val="FF0000"/>
                </a:solidFill>
              </a:rPr>
              <a:t>Здоровье ребенка </a:t>
            </a:r>
            <a:br>
              <a:rPr lang="ru-RU" sz="4400" b="1" dirty="0" smtClean="0">
                <a:solidFill>
                  <a:srgbClr val="FF0000"/>
                </a:solidFill>
              </a:rPr>
            </a:br>
            <a:r>
              <a:rPr lang="ru-RU" sz="4400" b="1" dirty="0" smtClean="0">
                <a:solidFill>
                  <a:srgbClr val="FF0000"/>
                </a:solidFill>
              </a:rPr>
              <a:t>в наших руках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2857500" y="6334125"/>
            <a:ext cx="6143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400" dirty="0">
                <a:latin typeface="Calibri" pitchFamily="34" charset="0"/>
              </a:rPr>
              <a:t>Презентация подготовлена преподавателем МБОУ «СОШ № 4» г.Энгельса</a:t>
            </a:r>
            <a:br>
              <a:rPr lang="ru-RU" sz="1400" dirty="0">
                <a:latin typeface="Calibri" pitchFamily="34" charset="0"/>
              </a:rPr>
            </a:br>
            <a:r>
              <a:rPr lang="ru-RU" sz="1400" dirty="0">
                <a:latin typeface="Calibri" pitchFamily="34" charset="0"/>
              </a:rPr>
              <a:t> </a:t>
            </a:r>
            <a:r>
              <a:rPr lang="ru-RU" sz="1400" dirty="0" smtClean="0">
                <a:latin typeface="Calibri" pitchFamily="34" charset="0"/>
              </a:rPr>
              <a:t>Астаховой </a:t>
            </a:r>
            <a:r>
              <a:rPr lang="ru-RU" sz="1400" dirty="0">
                <a:latin typeface="Calibri" pitchFamily="34" charset="0"/>
              </a:rPr>
              <a:t>Анной Алексеевной</a:t>
            </a:r>
          </a:p>
        </p:txBody>
      </p:sp>
      <p:pic>
        <p:nvPicPr>
          <p:cNvPr id="2053" name="Рисунок 4" descr="cupped-hand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1643063"/>
            <a:ext cx="335756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928688" y="4143375"/>
            <a:ext cx="75009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Причины, признаки и профилактика </a:t>
            </a:r>
            <a:r>
              <a:rPr lang="ru-RU" sz="3600" b="1" u="sng">
                <a:latin typeface="Calibri" pitchFamily="34" charset="0"/>
              </a:rPr>
              <a:t>детской наркомании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1. Общайтесь друг с другом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3757613" cy="4525963"/>
          </a:xfrm>
        </p:spPr>
        <p:txBody>
          <a:bodyPr/>
          <a:lstStyle/>
          <a:p>
            <a:pPr eaLnBrk="1" hangingPunct="1"/>
            <a:r>
              <a:rPr lang="ru-RU" sz="2000" smtClean="0"/>
              <a:t>Общение — основная человеческая потребность, особенно для родителей и детей. Отсутствие общения с вами заставляет его обращаться к другим людям, которые могли бы с ним поговорить. Но кто они и что посоветуют Вашему ребенку?</a:t>
            </a:r>
            <a:br>
              <a:rPr lang="ru-RU" sz="2000" smtClean="0"/>
            </a:br>
            <a:r>
              <a:rPr lang="ru-RU" sz="2000" b="1" smtClean="0"/>
              <a:t>Помните об этом, старайтесь быть инициатором откровенного, открытого общения со своим ребенком.</a:t>
            </a:r>
          </a:p>
        </p:txBody>
      </p:sp>
      <p:pic>
        <p:nvPicPr>
          <p:cNvPr id="11268" name="Рисунок 4" descr="padre-e-hij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5" y="2071688"/>
            <a:ext cx="4608513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2. Выслушивайте друг друга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8" y="1357313"/>
            <a:ext cx="4614862" cy="507206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Умение слушать — основа эффективного общения, но делать это не так легко, как может показаться со стороны. Умение слушать означает:</a:t>
            </a:r>
            <a:br>
              <a:rPr lang="ru-RU" dirty="0" smtClean="0"/>
            </a:br>
            <a:r>
              <a:rPr lang="ru-RU" dirty="0" smtClean="0"/>
              <a:t>• быть внимательным к ребенку;</a:t>
            </a:r>
            <a:br>
              <a:rPr lang="ru-RU" dirty="0" smtClean="0"/>
            </a:br>
            <a:r>
              <a:rPr lang="ru-RU" dirty="0" smtClean="0"/>
              <a:t>• выслушивать его точку зрения;</a:t>
            </a:r>
            <a:br>
              <a:rPr lang="ru-RU" dirty="0" smtClean="0"/>
            </a:br>
            <a:r>
              <a:rPr lang="ru-RU" dirty="0" smtClean="0"/>
              <a:t>• уделять внимание взглядам и чувствам ребенка, не споря с ним;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Поощряя ребенка, поддерживайте разговор, демонстрируйте вашу заинтересованность в том, что он вам рассказывает. </a:t>
            </a:r>
            <a:r>
              <a:rPr lang="ru-RU" dirty="0" smtClean="0"/>
              <a:t>Например, спросите: "А что было дальше?" или "Расскажи мне об этом..." или «Что ты об этом думаешь?»</a:t>
            </a:r>
          </a:p>
        </p:txBody>
      </p:sp>
      <p:pic>
        <p:nvPicPr>
          <p:cNvPr id="12292" name="Рисунок 3" descr="1429371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21456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3. Ставьте себя на его место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357313"/>
            <a:ext cx="4929187" cy="4614862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Подростку часто кажется, что его проблемы никто и никогда не переживал. Было бы неплохо показать, что вы осознаете, насколько ему сложно. Договоритесь, что он может обратиться к вам в любой момент, когда ему это действительно необходимо.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Главное, чтобы ребенок чувствовал, что вам всегда интересно, что с ним происходит. </a:t>
            </a:r>
            <a:r>
              <a:rPr lang="ru-RU" dirty="0" smtClean="0"/>
              <a:t>Если Вам удастся стать своему ребенку другом, вы будете самым счастливым родителем!</a:t>
            </a:r>
          </a:p>
        </p:txBody>
      </p:sp>
      <p:pic>
        <p:nvPicPr>
          <p:cNvPr id="13316" name="Рисунок 3" descr="video_detisaratova_ru_seyretfiles_localvideos_____thumbs_31_0167_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0" y="1500188"/>
            <a:ext cx="40576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4. Проводите время вместе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0" y="1214438"/>
            <a:ext cx="4686300" cy="4811712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Очень важно, когда родители умеют вместе заниматься спортом, музыкой, рисованием или иным способом устраивать с ребенком совместный досуг или вашу совместную деятельность. Это необязательно должно быть нечто особенное. Пусть это будет поход в кино, на стадион, на рыбалку, за грибами или просто совместный просмотр телевизионных передач. Для ребенка важно иметь интересы, которые будут самым действенным средством защиты от табака, алкоголя и наркотиков. </a:t>
            </a:r>
            <a:r>
              <a:rPr lang="ru-RU" b="1" dirty="0" smtClean="0"/>
              <a:t>Поддерживая его увлечения, вы делаете очень важный шаг в предупреждении от их употребления.</a:t>
            </a:r>
          </a:p>
        </p:txBody>
      </p:sp>
      <p:pic>
        <p:nvPicPr>
          <p:cNvPr id="14340" name="Рисунок 3" descr="rodiny_deti1.jpg"/>
          <p:cNvPicPr>
            <a:picLocks noChangeAspect="1"/>
          </p:cNvPicPr>
          <p:nvPr/>
        </p:nvPicPr>
        <p:blipFill>
          <a:blip r:embed="rId2"/>
          <a:srcRect r="19939"/>
          <a:stretch>
            <a:fillRect/>
          </a:stretch>
        </p:blipFill>
        <p:spPr bwMode="auto">
          <a:xfrm>
            <a:off x="274638" y="1714500"/>
            <a:ext cx="4013200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5. Дружите с его друзьями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4643438" cy="542925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Порой друзья оказывают огромное влияние на поступки вашего ребенка. Он может испытывать очень сильное давление со стороны друзей и поддаваться чувству единения с толпой. </a:t>
            </a:r>
            <a:r>
              <a:rPr lang="ru-RU" b="1" dirty="0" smtClean="0"/>
              <a:t>Именно от окружения во многом зависит поведение детей, их отношение к старшим, к своим обязанностям, к школе и так далее. </a:t>
            </a:r>
            <a:r>
              <a:rPr lang="ru-RU" dirty="0" smtClean="0"/>
              <a:t>Кроме того: в этом возрасте весьма велика тяга к разного рода экспериментам. Дети пробуют курить, пить. У многих в будущем это может стать привычкой.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Поэтому важно в этот период — постараться принять участие в организации досуга друзей своего ребенка, то есть их тоже привлечь к занятиям спортом либо творчеством. Таким образом, вы окажете помощь не только другим детям, но в первую очередь — своему ребенку.</a:t>
            </a:r>
          </a:p>
        </p:txBody>
      </p:sp>
      <p:pic>
        <p:nvPicPr>
          <p:cNvPr id="15364" name="Рисунок 3" descr="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857375"/>
            <a:ext cx="400843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461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6. Помните, что ваш ребенок уникален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428750"/>
            <a:ext cx="4786312" cy="5143500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Любой ребенок хочет чувствовать себя значимым, особенным и нужным. </a:t>
            </a:r>
            <a:r>
              <a:rPr lang="ru-RU" dirty="0" smtClean="0"/>
              <a:t>Вы можете помочь своему ребенку развить положительные качества и в дальнейшем опираться на них. Когда ребенок чувствует, что достиг чего-то, и вы радуетесь его достижениям, повышается уровень его самооценки. А это, в свою очередь, заставляет ребенка заниматься более полезными и важными делами, чем употребление наркотиков.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Ребенку нужен отдых от приказаний, распоряжений, уговоров, похвал, порицаний. Нужен отдых и от каких бы то ни было воздействий и обращений!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Нужно время от времени распоряжаться собой полностью — т. е. нужна своя доля свободы. Без неё — задохнется дух.</a:t>
            </a:r>
          </a:p>
        </p:txBody>
      </p:sp>
      <p:pic>
        <p:nvPicPr>
          <p:cNvPr id="16388" name="Рисунок 4" descr="Boy-Balancing-Skateboard-113088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3214688"/>
            <a:ext cx="22510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3" descr="3318418-the-girl-with-a-guitar-the-three-year-child-with-a-musical-instrument.jpg"/>
          <p:cNvPicPr>
            <a:picLocks noChangeAspect="1"/>
          </p:cNvPicPr>
          <p:nvPr/>
        </p:nvPicPr>
        <p:blipFill>
          <a:blip r:embed="rId3"/>
          <a:srcRect t="12407"/>
          <a:stretch>
            <a:fillRect/>
          </a:stretch>
        </p:blipFill>
        <p:spPr bwMode="auto">
          <a:xfrm>
            <a:off x="5500688" y="1357313"/>
            <a:ext cx="19288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7. Подавайте пример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642938"/>
            <a:ext cx="5929312" cy="2928937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Алкоголь, табак и медицинские препараты используются многими людьми. Конечно, употребление любого из вышеуказанных веществ законно, но здесь очень важен родительский пример. Родительское пристрастие к алкоголю и декларируемый запрет на него для детей дает повод обвинить вас в неискренности, в "двойной морали". Помните, что ваше употребление, так называемых, "разрешенных" </a:t>
            </a:r>
            <a:r>
              <a:rPr lang="ru-RU" dirty="0" err="1" smtClean="0"/>
              <a:t>психоактивных</a:t>
            </a:r>
            <a:r>
              <a:rPr lang="ru-RU" dirty="0" smtClean="0"/>
              <a:t> веществ открывает дверь детям и для "запрещенных". Несовершенные, мы не можем вырастить совершенных детей.</a:t>
            </a:r>
          </a:p>
        </p:txBody>
      </p:sp>
      <p:pic>
        <p:nvPicPr>
          <p:cNvPr id="17412" name="Рисунок 3" descr="13971823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785813"/>
            <a:ext cx="22860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6393656" y="1107282"/>
            <a:ext cx="2214563" cy="2000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6572250" y="1143001"/>
            <a:ext cx="2143125" cy="20002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415" name="Прямоугольник 8"/>
          <p:cNvSpPr>
            <a:spLocks noChangeArrowheads="1"/>
          </p:cNvSpPr>
          <p:nvPr/>
        </p:nvSpPr>
        <p:spPr bwMode="auto">
          <a:xfrm>
            <a:off x="4572000" y="5929313"/>
            <a:ext cx="457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/>
              <a:t>Стремитесь к идеалу в себе – ведите ТРЕЗВЫЙ, здоровый образ жизни!</a:t>
            </a:r>
          </a:p>
        </p:txBody>
      </p:sp>
      <p:pic>
        <p:nvPicPr>
          <p:cNvPr id="17416" name="Рисунок 14" descr="1985_5617-5618_3330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3500438"/>
            <a:ext cx="450532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5" descr="f_1916859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4071938"/>
            <a:ext cx="2617787" cy="179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Прямая со стрелкой 20"/>
          <p:cNvCxnSpPr/>
          <p:nvPr/>
        </p:nvCxnSpPr>
        <p:spPr>
          <a:xfrm>
            <a:off x="5786438" y="3071813"/>
            <a:ext cx="42862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4"/>
          <p:cNvSpPr>
            <a:spLocks noGrp="1" noChangeArrowheads="1"/>
          </p:cNvSpPr>
          <p:nvPr>
            <p:ph idx="1"/>
          </p:nvPr>
        </p:nvSpPr>
        <p:spPr>
          <a:xfrm>
            <a:off x="428625" y="142875"/>
            <a:ext cx="8286750" cy="3490913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sz="2400" smtClean="0"/>
              <a:t>Как при любой болезни, при соблюдении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определенных профилактических мер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b="1" smtClean="0"/>
              <a:t>можно уберечь ребенка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от потребления табака, алкоголя и наркотиков.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Конечно, не все представленные ниже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способы легко воплощаются, </a:t>
            </a:r>
          </a:p>
          <a:p>
            <a:pPr algn="ctr" eaLnBrk="1" hangingPunct="1">
              <a:buFont typeface="Arial" charset="0"/>
              <a:buNone/>
            </a:pPr>
            <a:r>
              <a:rPr lang="ru-RU" sz="2400" smtClean="0"/>
              <a:t>но в совокупности они дают реальный </a:t>
            </a:r>
            <a:br>
              <a:rPr lang="ru-RU" sz="2400" smtClean="0"/>
            </a:br>
            <a:r>
              <a:rPr lang="ru-RU" sz="2400" b="1" smtClean="0"/>
              <a:t>положительный результат.</a:t>
            </a:r>
          </a:p>
        </p:txBody>
      </p:sp>
      <p:pic>
        <p:nvPicPr>
          <p:cNvPr id="18435" name="Рисунок 4" descr="13141350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75" y="3714750"/>
            <a:ext cx="33575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Благодарю за внимание!</a:t>
            </a: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85863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</a:rPr>
              <a:t>Будьте здоровы и счастливы!</a:t>
            </a:r>
          </a:p>
        </p:txBody>
      </p:sp>
      <p:pic>
        <p:nvPicPr>
          <p:cNvPr id="19460" name="Рисунок 3" descr="179647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000375"/>
            <a:ext cx="47148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ru-RU" smtClean="0"/>
              <a:t>Актуальность проблемы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3" y="1214438"/>
            <a:ext cx="4714875" cy="485775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Хотя некоторые исследования показали, что употребление наркотиков у подростков уменьшилось с 2001 года, их число всё ещё высоко.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30 % </a:t>
            </a:r>
            <a:r>
              <a:rPr lang="ru-RU" dirty="0" smtClean="0"/>
              <a:t>школьников в возрасте </a:t>
            </a:r>
            <a:r>
              <a:rPr lang="ru-RU" b="1" dirty="0" smtClean="0"/>
              <a:t>от 10 до 12 лет </a:t>
            </a:r>
            <a:r>
              <a:rPr lang="ru-RU" dirty="0" smtClean="0"/>
              <a:t>говорят, что употребляли наркотики по крайней мере один раз.</a:t>
            </a:r>
          </a:p>
        </p:txBody>
      </p:sp>
      <p:pic>
        <p:nvPicPr>
          <p:cNvPr id="3076" name="Рисунок 3" descr="gir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2428875"/>
            <a:ext cx="4035425" cy="269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Дети говорят, что они решили употреблять наркотики, потому что они хотят:</a:t>
            </a:r>
            <a:br>
              <a:rPr lang="ru-RU" sz="3600" dirty="0" smtClean="0"/>
            </a:br>
            <a:endParaRPr lang="ru-RU" sz="3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Избавиться от скуки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Чувствовать себя хорошо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Забыть свои проблемы и расслабиться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Удовлетворить своё любопытство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Рискнуть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Облегчить боль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Показать свою независимость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Принадлежать к определенной группе и выглядеть круто.</a:t>
            </a:r>
          </a:p>
        </p:txBody>
      </p:sp>
      <p:pic>
        <p:nvPicPr>
          <p:cNvPr id="4100" name="Рисунок 3" descr="f312e24d3745bb231bdc7c3843e3bbd4_X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1857375"/>
            <a:ext cx="350043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6" descr="shutterstock_7108801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286000"/>
            <a:ext cx="17145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можно понять, употребляет ли ребенок наркотики?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25" y="1600200"/>
            <a:ext cx="5429250" cy="4829175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Главное обращать внимание на изменения в поведении, отношении, во внешнем виде, в компании друзей и в занятиях. Имейте ввиду, что многие признаки, перечисленные ниже, могут так же быть вызваны стрессом, депрессией или другими подростковыми проблемами.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Проконсультируйтесь с врачом или психологом, если ваш ребёнок имеет эти симптомы.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Своевременная помощь, сможет помочь ребенку встать на правильный путь и разработать более эффективные навыки, как справиться с возможными проблемами.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Важно следить за любыми изменениями во внешности вашего ребенка, в личности, в отношении или в поведении.</a:t>
            </a:r>
          </a:p>
        </p:txBody>
      </p:sp>
      <p:pic>
        <p:nvPicPr>
          <p:cNvPr id="5125" name="Рисунок 3" descr="site (16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4000500"/>
            <a:ext cx="31432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 descr="crying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2071688"/>
            <a:ext cx="9286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Рисунок 7" descr="alg_boy_crying.jpg"/>
          <p:cNvPicPr>
            <a:picLocks noChangeAspect="1"/>
          </p:cNvPicPr>
          <p:nvPr/>
        </p:nvPicPr>
        <p:blipFill>
          <a:blip r:embed="rId5"/>
          <a:srcRect l="23325" r="30283" b="11366"/>
          <a:stretch>
            <a:fillRect/>
          </a:stretch>
        </p:blipFill>
        <p:spPr bwMode="auto">
          <a:xfrm>
            <a:off x="2286000" y="1500188"/>
            <a:ext cx="857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Физические проявления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00125"/>
            <a:ext cx="5643563" cy="56435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Потеря аппетита, повышение аппетита, изменения в предпочтениях в еде, необъяснимое увеличение или потеря в весе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Замедление ходьбы, слабая физическая координация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Неспособность спать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Пустой взгляд, красные или слезящиеся глаза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Холодные, потные ладони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Одутловатое лицо, покраснения или бледнота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Запахи вещества в дыхании, от тела или одежды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err="1" smtClean="0"/>
              <a:t>Гиперактивность</a:t>
            </a:r>
            <a:r>
              <a:rPr lang="ru-RU" dirty="0" smtClean="0"/>
              <a:t>, чрезмерная активность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Насморк, кашель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Покалывание рук, ног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Тошнота, рвота или чрезмерное потоотделение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Дрожь в ногах или руках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Нерегулярное сердцебиение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6148" name="Рисунок 3" descr="f_11646379.jpg"/>
          <p:cNvPicPr>
            <a:picLocks noChangeAspect="1"/>
          </p:cNvPicPr>
          <p:nvPr/>
        </p:nvPicPr>
        <p:blipFill>
          <a:blip r:embed="rId2"/>
          <a:srcRect l="25391" r="19531" b="17188"/>
          <a:stretch>
            <a:fillRect/>
          </a:stretch>
        </p:blipFill>
        <p:spPr bwMode="auto">
          <a:xfrm>
            <a:off x="5857875" y="1785938"/>
            <a:ext cx="29305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Изменения в деятельности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4572000" cy="5214938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Снижение успеваемости в школе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Потеря интереса к семье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Рассеянность внимания, забывчивость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Отсутствие мотивации, энергии, чувства собственного достоинства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Отношение «я не люблю»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Нервные срывы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Капризность, раздражительность, нервозность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Чрезмерная потребность в уединении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Скрытное или подозрительное поведение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Хроническая нечестность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Необъяснимая потребность в деньгах</a:t>
            </a:r>
          </a:p>
        </p:txBody>
      </p:sp>
      <p:pic>
        <p:nvPicPr>
          <p:cNvPr id="7172" name="Рисунок 3" descr="alco005.jpg"/>
          <p:cNvPicPr>
            <a:picLocks noChangeAspect="1"/>
          </p:cNvPicPr>
          <p:nvPr/>
        </p:nvPicPr>
        <p:blipFill>
          <a:blip r:embed="rId2"/>
          <a:srcRect t="15329"/>
          <a:stretch>
            <a:fillRect/>
          </a:stretch>
        </p:blipFill>
        <p:spPr bwMode="auto">
          <a:xfrm>
            <a:off x="5072063" y="2286000"/>
            <a:ext cx="38195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Специфические синдромы наркотиков: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571625"/>
            <a:ext cx="6686550" cy="4525963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Алкоголь:</a:t>
            </a:r>
            <a:r>
              <a:rPr lang="ru-RU" dirty="0" smtClean="0"/>
              <a:t> Неуклюжесть, красные глаза, повышенные тона в разговоре, сонливость, затмение рассудка, расширенные зрачки;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Табачные изделия/никотин: </a:t>
            </a:r>
            <a:r>
              <a:rPr lang="ru-RU" dirty="0" smtClean="0"/>
              <a:t>запах табака изо рта и от рук;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Ингаляторы (клей, растворители и др.): </a:t>
            </a:r>
            <a:r>
              <a:rPr lang="ru-RU" dirty="0" smtClean="0"/>
              <a:t>слезящиеся глаза, эйфория, раздражительность, тревожность; ослабленное зрение, головные боли, тошнота, изменения в аппетите, сонливость;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Марихуана: </a:t>
            </a:r>
            <a:r>
              <a:rPr lang="ru-RU" dirty="0" smtClean="0"/>
              <a:t>Стеклянные, красные глаза, повышенные тона в разговоре, неуместный смех, сонливость; увеличение или потеря веса, потеря интереса и мотивации; нарушение баланса артериального давления: повышение в положении «лежа», снижение в положении «стоя».</a:t>
            </a:r>
          </a:p>
        </p:txBody>
      </p:sp>
      <p:pic>
        <p:nvPicPr>
          <p:cNvPr id="8196" name="Рисунок 3" descr="42721.jpg"/>
          <p:cNvPicPr>
            <a:picLocks noChangeAspect="1"/>
          </p:cNvPicPr>
          <p:nvPr/>
        </p:nvPicPr>
        <p:blipFill>
          <a:blip r:embed="rId2"/>
          <a:srcRect l="10857" t="6128" r="23383"/>
          <a:stretch>
            <a:fillRect/>
          </a:stretch>
        </p:blipFill>
        <p:spPr bwMode="auto">
          <a:xfrm>
            <a:off x="7000875" y="2786063"/>
            <a:ext cx="20034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storozhenko_ira_gimnaziya_147-0.previ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1285875"/>
            <a:ext cx="1824038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5" descr="marijuana-leaf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000625"/>
            <a:ext cx="15494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Специфические синдромы наркотиков: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25" cy="4525963"/>
          </a:xfrm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Стимуляторы (</a:t>
            </a:r>
            <a:r>
              <a:rPr lang="ru-RU" b="1" dirty="0" err="1" smtClean="0"/>
              <a:t>солутан</a:t>
            </a:r>
            <a:r>
              <a:rPr lang="ru-RU" b="1" dirty="0" smtClean="0"/>
              <a:t>, </a:t>
            </a:r>
            <a:r>
              <a:rPr lang="ru-RU" b="1" dirty="0" err="1" smtClean="0"/>
              <a:t>эфидрина</a:t>
            </a:r>
            <a:r>
              <a:rPr lang="ru-RU" b="1" dirty="0" smtClean="0"/>
              <a:t> гидрохлорид, </a:t>
            </a:r>
            <a:r>
              <a:rPr lang="ru-RU" b="1" dirty="0" err="1" smtClean="0"/>
              <a:t>пиралгин</a:t>
            </a:r>
            <a:r>
              <a:rPr lang="ru-RU" b="1" dirty="0" smtClean="0"/>
              <a:t>): </a:t>
            </a:r>
            <a:r>
              <a:rPr lang="ru-RU" dirty="0" err="1" smtClean="0"/>
              <a:t>гиперактивность</a:t>
            </a:r>
            <a:r>
              <a:rPr lang="ru-RU" dirty="0" smtClean="0"/>
              <a:t>, эйфория, раздражительность, тревожность;   чрезмерная разговорчивость, способность находиться длительное время без еды и сна; расширенные зрачки, потеря веса;</a:t>
            </a:r>
            <a:endParaRPr lang="ru-RU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Подавители (барбитураты, транквилизаторы, </a:t>
            </a:r>
            <a:r>
              <a:rPr lang="ru-RU" b="1" dirty="0" err="1" smtClean="0"/>
              <a:t>феназепам</a:t>
            </a:r>
            <a:r>
              <a:rPr lang="ru-RU" b="1" dirty="0" smtClean="0"/>
              <a:t>, </a:t>
            </a:r>
            <a:r>
              <a:rPr lang="ru-RU" b="1" dirty="0" err="1" smtClean="0"/>
              <a:t>реланиум</a:t>
            </a:r>
            <a:r>
              <a:rPr lang="ru-RU" b="1" dirty="0" smtClean="0"/>
              <a:t>, </a:t>
            </a:r>
            <a:r>
              <a:rPr lang="ru-RU" b="1" dirty="0" err="1" smtClean="0"/>
              <a:t>реладорм</a:t>
            </a:r>
            <a:r>
              <a:rPr lang="ru-RU" b="1" dirty="0" smtClean="0"/>
              <a:t> ) :</a:t>
            </a:r>
            <a:r>
              <a:rPr lang="ru-RU" dirty="0" smtClean="0"/>
              <a:t> как будто алкогольное опьянение, трудности с координацией внимания, неуклюжесть, невнятная речь, сонливость;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Галлюциногены (</a:t>
            </a:r>
            <a:r>
              <a:rPr lang="ru-RU" b="1" dirty="0" err="1" smtClean="0"/>
              <a:t>циклодол</a:t>
            </a:r>
            <a:r>
              <a:rPr lang="ru-RU" b="1" dirty="0" smtClean="0"/>
              <a:t>, грибы и др.):</a:t>
            </a:r>
            <a:r>
              <a:rPr lang="ru-RU" dirty="0" smtClean="0"/>
              <a:t> расширенные зрачки, странное и иррациональное поведение, паранойя, агрессия, галлюцинации, перепады настроения;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/>
              <a:t>Героин: </a:t>
            </a:r>
            <a:r>
              <a:rPr lang="ru-RU" dirty="0" smtClean="0"/>
              <a:t>потоотделение, рвота, кашель, потеря аппетита, отсутствие реакции зрачков на свет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9220" name="Рисунок 4" descr="феназепам.jpg"/>
          <p:cNvPicPr>
            <a:picLocks noChangeAspect="1"/>
          </p:cNvPicPr>
          <p:nvPr/>
        </p:nvPicPr>
        <p:blipFill>
          <a:blip r:embed="rId2"/>
          <a:srcRect l="3625" t="21124" r="3874" b="23875"/>
          <a:stretch>
            <a:fillRect/>
          </a:stretch>
        </p:blipFill>
        <p:spPr bwMode="auto">
          <a:xfrm>
            <a:off x="6500813" y="1857375"/>
            <a:ext cx="2428875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3" descr="Panaeolus_cyanescens2.jpg"/>
          <p:cNvPicPr>
            <a:picLocks noChangeAspect="1"/>
          </p:cNvPicPr>
          <p:nvPr/>
        </p:nvPicPr>
        <p:blipFill>
          <a:blip r:embed="rId3"/>
          <a:srcRect l="13844" r="16225" b="7074"/>
          <a:stretch>
            <a:fillRect/>
          </a:stretch>
        </p:blipFill>
        <p:spPr bwMode="auto">
          <a:xfrm>
            <a:off x="7715250" y="3071813"/>
            <a:ext cx="107156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Рисунок 5" descr="7687c17bd75745fa62cee5a29d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929188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/>
              <a:t>Несколько правил, позволяющих предотвратить потребление психоактивных веществ вашим ребенком</a:t>
            </a:r>
          </a:p>
        </p:txBody>
      </p:sp>
      <p:pic>
        <p:nvPicPr>
          <p:cNvPr id="10243" name="Рисунок 3" descr="6a00d8354c0d2669e20120a7ff2dc8970b-800w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1857375"/>
            <a:ext cx="41338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1217</Words>
  <Application>Microsoft Office PowerPoint</Application>
  <PresentationFormat>Экран (4:3)</PresentationFormat>
  <Paragraphs>104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Цикл бесед с родителями</vt:lpstr>
      <vt:lpstr>Актуальность проблемы</vt:lpstr>
      <vt:lpstr>Дети говорят, что они решили употреблять наркотики, потому что они хотят: </vt:lpstr>
      <vt:lpstr>Как можно понять, употребляет ли ребенок наркотики?</vt:lpstr>
      <vt:lpstr>Физические проявления </vt:lpstr>
      <vt:lpstr> Изменения в деятельности </vt:lpstr>
      <vt:lpstr>Специфические синдромы наркотиков:</vt:lpstr>
      <vt:lpstr>Специфические синдромы наркотиков:</vt:lpstr>
      <vt:lpstr>Несколько правил, позволяющих предотвратить потребление психоактивных веществ вашим ребенком</vt:lpstr>
      <vt:lpstr>1. Общайтесь друг с другом</vt:lpstr>
      <vt:lpstr>2. Выслушивайте друг друга </vt:lpstr>
      <vt:lpstr>3. Ставьте себя на его место </vt:lpstr>
      <vt:lpstr>4. Проводите время вместе </vt:lpstr>
      <vt:lpstr>5. Дружите с его друзьями </vt:lpstr>
      <vt:lpstr>6. Помните, что ваш ребенок уникален </vt:lpstr>
      <vt:lpstr>7. Подавайте пример </vt:lpstr>
      <vt:lpstr>Слайд 17</vt:lpstr>
      <vt:lpstr>Благодарю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наркомании</dc:title>
  <dc:subject>здоровьесбережение</dc:subject>
  <dc:creator>Астахова А.А.</dc:creator>
  <cp:lastModifiedBy>1</cp:lastModifiedBy>
  <cp:revision>38</cp:revision>
  <dcterms:created xsi:type="dcterms:W3CDTF">2011-11-16T16:12:07Z</dcterms:created>
  <dcterms:modified xsi:type="dcterms:W3CDTF">2012-12-17T08:34:52Z</dcterms:modified>
</cp:coreProperties>
</file>