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79" r:id="rId6"/>
    <p:sldId id="287" r:id="rId7"/>
    <p:sldId id="281" r:id="rId8"/>
    <p:sldId id="277" r:id="rId9"/>
    <p:sldId id="289" r:id="rId10"/>
    <p:sldId id="283" r:id="rId11"/>
    <p:sldId id="285" r:id="rId12"/>
    <p:sldId id="290" r:id="rId13"/>
    <p:sldId id="291" r:id="rId14"/>
    <p:sldId id="259" r:id="rId15"/>
    <p:sldId id="261" r:id="rId16"/>
    <p:sldId id="265" r:id="rId17"/>
    <p:sldId id="262" r:id="rId18"/>
    <p:sldId id="263" r:id="rId19"/>
    <p:sldId id="292" r:id="rId20"/>
    <p:sldId id="270" r:id="rId21"/>
    <p:sldId id="271" r:id="rId22"/>
    <p:sldId id="269" r:id="rId23"/>
    <p:sldId id="272" r:id="rId24"/>
    <p:sldId id="273" r:id="rId25"/>
    <p:sldId id="274" r:id="rId26"/>
    <p:sldId id="275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0;&#1085;&#1082;&#1077;&#1090;&#1072;%20&#1087;&#1086;%20&#1082;&#1086;&#1084;&#1087;&#1100;&#1102;&#1090;&#1077;&#1088;&#1085;&#1086;&#1081;%20&#1079;&#1072;&#1074;&#1080;&#1089;&#1080;&#1084;&#1086;&#1089;&#1090;&#108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25761952375687E-2"/>
          <c:y val="0.11544947386798293"/>
          <c:w val="0.90551628522756711"/>
          <c:h val="0.75786997692897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имеют ПК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Лист2!$B$2:$B$7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Лист2!$C$2:$C$7</c:f>
              <c:numCache>
                <c:formatCode>General</c:formatCode>
                <c:ptCount val="6"/>
                <c:pt idx="0">
                  <c:v>22</c:v>
                </c:pt>
                <c:pt idx="1">
                  <c:v>38</c:v>
                </c:pt>
                <c:pt idx="2">
                  <c:v>39</c:v>
                </c:pt>
                <c:pt idx="3">
                  <c:v>30</c:v>
                </c:pt>
                <c:pt idx="4">
                  <c:v>16</c:v>
                </c:pt>
                <c:pt idx="5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не имеют ПК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Лист2!$B$2:$B$7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Лист2!$D$2:$D$7</c:f>
              <c:numCache>
                <c:formatCode>General</c:formatCode>
                <c:ptCount val="6"/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66048"/>
        <c:axId val="40398784"/>
      </c:barChart>
      <c:catAx>
        <c:axId val="10726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40398784"/>
        <c:crosses val="autoZero"/>
        <c:auto val="1"/>
        <c:lblAlgn val="ctr"/>
        <c:lblOffset val="100"/>
        <c:noMultiLvlLbl val="0"/>
      </c:catAx>
      <c:valAx>
        <c:axId val="4039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266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Лист2!$C$124</c:f>
              <c:strCache>
                <c:ptCount val="1"/>
                <c:pt idx="0">
                  <c:v>1 год назад</c:v>
                </c:pt>
              </c:strCache>
            </c:strRef>
          </c:tx>
          <c:invertIfNegative val="0"/>
          <c:cat>
            <c:strRef>
              <c:f>Лист2!$B$125:$B$130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Лист2!$C$125:$C$130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Лист2!$D$124</c:f>
              <c:strCache>
                <c:ptCount val="1"/>
                <c:pt idx="0">
                  <c:v>2 года назад</c:v>
                </c:pt>
              </c:strCache>
            </c:strRef>
          </c:tx>
          <c:invertIfNegative val="0"/>
          <c:cat>
            <c:strRef>
              <c:f>Лист2!$B$125:$B$130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Лист2!$D$125:$D$130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Лист2!$E$124</c:f>
              <c:strCache>
                <c:ptCount val="1"/>
                <c:pt idx="0">
                  <c:v>3 года назад</c:v>
                </c:pt>
              </c:strCache>
            </c:strRef>
          </c:tx>
          <c:invertIfNegative val="0"/>
          <c:cat>
            <c:strRef>
              <c:f>Лист2!$B$125:$B$130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Лист2!$E$125:$E$130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Лист2!$F$124</c:f>
              <c:strCache>
                <c:ptCount val="1"/>
                <c:pt idx="0">
                  <c:v>более 3 лет назад</c:v>
                </c:pt>
              </c:strCache>
            </c:strRef>
          </c:tx>
          <c:invertIfNegative val="0"/>
          <c:cat>
            <c:strRef>
              <c:f>Лист2!$B$125:$B$130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Лист2!$F$125:$F$130</c:f>
              <c:numCache>
                <c:formatCode>General</c:formatCode>
                <c:ptCount val="6"/>
                <c:pt idx="0">
                  <c:v>13</c:v>
                </c:pt>
                <c:pt idx="1">
                  <c:v>24</c:v>
                </c:pt>
                <c:pt idx="2">
                  <c:v>28</c:v>
                </c:pt>
                <c:pt idx="3">
                  <c:v>24</c:v>
                </c:pt>
                <c:pt idx="4">
                  <c:v>16</c:v>
                </c:pt>
                <c:pt idx="5">
                  <c:v>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268608"/>
        <c:axId val="40401088"/>
      </c:barChart>
      <c:catAx>
        <c:axId val="10726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40401088"/>
        <c:crosses val="autoZero"/>
        <c:auto val="1"/>
        <c:lblAlgn val="ctr"/>
        <c:lblOffset val="100"/>
        <c:noMultiLvlLbl val="0"/>
      </c:catAx>
      <c:valAx>
        <c:axId val="4040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2686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Лист2!$C$45</c:f>
              <c:strCache>
                <c:ptCount val="1"/>
                <c:pt idx="0">
                  <c:v>1 час</c:v>
                </c:pt>
              </c:strCache>
            </c:strRef>
          </c:tx>
          <c:invertIfNegative val="0"/>
          <c:cat>
            <c:strRef>
              <c:f>Лист2!$B$46:$B$51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Лист2!$C$46:$C$51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Лист2!$D$45</c:f>
              <c:strCache>
                <c:ptCount val="1"/>
                <c:pt idx="0">
                  <c:v>2 часа</c:v>
                </c:pt>
              </c:strCache>
            </c:strRef>
          </c:tx>
          <c:invertIfNegative val="0"/>
          <c:cat>
            <c:strRef>
              <c:f>Лист2!$B$46:$B$51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Лист2!$D$46:$D$51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6</c:v>
                </c:pt>
                <c:pt idx="5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Лист2!$E$45</c:f>
              <c:strCache>
                <c:ptCount val="1"/>
                <c:pt idx="0">
                  <c:v>3 часа</c:v>
                </c:pt>
              </c:strCache>
            </c:strRef>
          </c:tx>
          <c:invertIfNegative val="0"/>
          <c:cat>
            <c:strRef>
              <c:f>Лист2!$B$46:$B$51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Лист2!$E$46:$E$51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Лист2!$F$45</c:f>
              <c:strCache>
                <c:ptCount val="1"/>
                <c:pt idx="0">
                  <c:v>более 3 часов</c:v>
                </c:pt>
              </c:strCache>
            </c:strRef>
          </c:tx>
          <c:invertIfNegative val="0"/>
          <c:cat>
            <c:strRef>
              <c:f>Лист2!$B$46:$B$51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Лист2!$F$46:$F$51</c:f>
              <c:numCache>
                <c:formatCode>General</c:formatCode>
                <c:ptCount val="6"/>
                <c:pt idx="0">
                  <c:v>6</c:v>
                </c:pt>
                <c:pt idx="1">
                  <c:v>22</c:v>
                </c:pt>
                <c:pt idx="2">
                  <c:v>28</c:v>
                </c:pt>
                <c:pt idx="3">
                  <c:v>11</c:v>
                </c:pt>
                <c:pt idx="4">
                  <c:v>22</c:v>
                </c:pt>
                <c:pt idx="5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949440"/>
        <c:axId val="109150784"/>
      </c:barChart>
      <c:catAx>
        <c:axId val="109949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50784"/>
        <c:crosses val="autoZero"/>
        <c:auto val="1"/>
        <c:lblAlgn val="ctr"/>
        <c:lblOffset val="100"/>
        <c:noMultiLvlLbl val="0"/>
      </c:catAx>
      <c:valAx>
        <c:axId val="10915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949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Лист2!$C$22</c:f>
              <c:strCache>
                <c:ptCount val="1"/>
                <c:pt idx="0">
                  <c:v>на развлечение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Лист2!$B$23:$B$28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Лист2!$C$23:$C$28</c:f>
              <c:numCache>
                <c:formatCode>General</c:formatCode>
                <c:ptCount val="6"/>
                <c:pt idx="0">
                  <c:v>13</c:v>
                </c:pt>
                <c:pt idx="1">
                  <c:v>29</c:v>
                </c:pt>
                <c:pt idx="2">
                  <c:v>24</c:v>
                </c:pt>
                <c:pt idx="3">
                  <c:v>20</c:v>
                </c:pt>
                <c:pt idx="4">
                  <c:v>13</c:v>
                </c:pt>
                <c:pt idx="5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Лист2!$D$22</c:f>
              <c:strCache>
                <c:ptCount val="1"/>
                <c:pt idx="0">
                  <c:v>в учебных целях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Лист2!$B$23:$B$28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Лист2!$D$23:$D$28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Лист2!$E$22</c:f>
              <c:strCache>
                <c:ptCount val="1"/>
                <c:pt idx="0">
                  <c:v>на работе в интернете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Лист2!$B$23:$B$28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Лист2!$E$23:$E$28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12</c:v>
                </c:pt>
                <c:pt idx="3">
                  <c:v>9</c:v>
                </c:pt>
                <c:pt idx="4">
                  <c:v>2</c:v>
                </c:pt>
                <c:pt idx="5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950464"/>
        <c:axId val="109153088"/>
      </c:barChart>
      <c:catAx>
        <c:axId val="10995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53088"/>
        <c:crosses val="autoZero"/>
        <c:auto val="1"/>
        <c:lblAlgn val="ctr"/>
        <c:lblOffset val="100"/>
        <c:noMultiLvlLbl val="0"/>
      </c:catAx>
      <c:valAx>
        <c:axId val="10915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950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Лист2!$C$154</c:f>
              <c:strCache>
                <c:ptCount val="1"/>
                <c:pt idx="0">
                  <c:v>плохое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Лист2!$B$155:$B$160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Лист2!$C$155:$C$160</c:f>
              <c:numCache>
                <c:formatCode>General</c:formatCode>
                <c:ptCount val="6"/>
                <c:pt idx="0">
                  <c:v>8</c:v>
                </c:pt>
                <c:pt idx="1">
                  <c:v>24</c:v>
                </c:pt>
                <c:pt idx="2">
                  <c:v>25</c:v>
                </c:pt>
                <c:pt idx="3">
                  <c:v>24</c:v>
                </c:pt>
                <c:pt idx="4">
                  <c:v>17</c:v>
                </c:pt>
                <c:pt idx="5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Лист2!$D$154</c:f>
              <c:strCache>
                <c:ptCount val="1"/>
                <c:pt idx="0">
                  <c:v>хорошее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Лист2!$B$155:$B$160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Лист2!$D$155:$D$160</c:f>
              <c:numCache>
                <c:formatCode>General</c:formatCode>
                <c:ptCount val="6"/>
                <c:pt idx="0">
                  <c:v>14</c:v>
                </c:pt>
                <c:pt idx="1">
                  <c:v>16</c:v>
                </c:pt>
                <c:pt idx="2">
                  <c:v>4</c:v>
                </c:pt>
                <c:pt idx="3">
                  <c:v>8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952512"/>
        <c:axId val="109155392"/>
      </c:barChart>
      <c:catAx>
        <c:axId val="10995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55392"/>
        <c:crosses val="autoZero"/>
        <c:auto val="1"/>
        <c:lblAlgn val="ctr"/>
        <c:lblOffset val="100"/>
        <c:noMultiLvlLbl val="0"/>
      </c:catAx>
      <c:valAx>
        <c:axId val="1091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952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Лист2!$C$71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Лист2!$B$72:$B$77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Лист2!$C$72:$C$77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3">
                  <c:v>1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Лист2!$D$71</c:f>
              <c:strCache>
                <c:ptCount val="1"/>
                <c:pt idx="0">
                  <c:v>редко</c:v>
                </c:pt>
              </c:strCache>
            </c:strRef>
          </c:tx>
          <c:invertIfNegative val="0"/>
          <c:cat>
            <c:strRef>
              <c:f>Лист2!$B$72:$B$77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Лист2!$D$72:$D$77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5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Лист2!$E$71</c:f>
              <c:strCache>
                <c:ptCount val="1"/>
                <c:pt idx="0">
                  <c:v>часто</c:v>
                </c:pt>
              </c:strCache>
            </c:strRef>
          </c:tx>
          <c:invertIfNegative val="0"/>
          <c:cat>
            <c:strRef>
              <c:f>Лист2!$B$72:$B$77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Лист2!$E$72:$E$77</c:f>
              <c:numCache>
                <c:formatCode>General</c:formatCode>
                <c:ptCount val="6"/>
                <c:pt idx="0">
                  <c:v>9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  <c:pt idx="4">
                  <c:v>17</c:v>
                </c:pt>
                <c:pt idx="5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072832"/>
        <c:axId val="109157696"/>
      </c:barChart>
      <c:catAx>
        <c:axId val="11007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57696"/>
        <c:crosses val="autoZero"/>
        <c:auto val="1"/>
        <c:lblAlgn val="ctr"/>
        <c:lblOffset val="100"/>
        <c:noMultiLvlLbl val="0"/>
      </c:catAx>
      <c:valAx>
        <c:axId val="1091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072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Лист2!$C$97</c:f>
              <c:strCache>
                <c:ptCount val="1"/>
                <c:pt idx="0">
                  <c:v>для развлечения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Лист2!$B$98:$B$103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 </c:v>
                </c:pt>
              </c:strCache>
            </c:strRef>
          </c:cat>
          <c:val>
            <c:numRef>
              <c:f>Лист2!$C$98:$C$103</c:f>
              <c:numCache>
                <c:formatCode>General</c:formatCode>
                <c:ptCount val="6"/>
                <c:pt idx="0">
                  <c:v>14</c:v>
                </c:pt>
                <c:pt idx="1">
                  <c:v>16</c:v>
                </c:pt>
                <c:pt idx="2">
                  <c:v>23</c:v>
                </c:pt>
                <c:pt idx="3">
                  <c:v>16</c:v>
                </c:pt>
                <c:pt idx="4">
                  <c:v>11</c:v>
                </c:pt>
                <c:pt idx="5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Лист2!$D$97</c:f>
              <c:strCache>
                <c:ptCount val="1"/>
                <c:pt idx="0">
                  <c:v>в учебных целях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Лист2!$B$98:$B$103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 </c:v>
                </c:pt>
              </c:strCache>
            </c:strRef>
          </c:cat>
          <c:val>
            <c:numRef>
              <c:f>Лист2!$D$98:$D$103</c:f>
              <c:numCache>
                <c:formatCode>General</c:formatCode>
                <c:ptCount val="6"/>
                <c:pt idx="1">
                  <c:v>5</c:v>
                </c:pt>
                <c:pt idx="2">
                  <c:v>2</c:v>
                </c:pt>
                <c:pt idx="3">
                  <c:v>10</c:v>
                </c:pt>
                <c:pt idx="4">
                  <c:v>2</c:v>
                </c:pt>
                <c:pt idx="5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Лист2!$E$97</c:f>
              <c:strCache>
                <c:ptCount val="1"/>
                <c:pt idx="0">
                  <c:v>для пользования эл. п.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Лист2!$B$98:$B$103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 </c:v>
                </c:pt>
              </c:strCache>
            </c:strRef>
          </c:cat>
          <c:val>
            <c:numRef>
              <c:f>Лист2!$E$98:$E$103</c:f>
              <c:numCache>
                <c:formatCode>General</c:formatCode>
                <c:ptCount val="6"/>
                <c:pt idx="0">
                  <c:v>3</c:v>
                </c:pt>
                <c:pt idx="1">
                  <c:v>13</c:v>
                </c:pt>
                <c:pt idx="2">
                  <c:v>8</c:v>
                </c:pt>
                <c:pt idx="3">
                  <c:v>3</c:v>
                </c:pt>
                <c:pt idx="4">
                  <c:v>4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074880"/>
        <c:axId val="110208704"/>
      </c:barChart>
      <c:catAx>
        <c:axId val="11007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208704"/>
        <c:crosses val="autoZero"/>
        <c:auto val="1"/>
        <c:lblAlgn val="ctr"/>
        <c:lblOffset val="100"/>
        <c:noMultiLvlLbl val="0"/>
      </c:catAx>
      <c:valAx>
        <c:axId val="11020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074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85870516185487E-2"/>
          <c:y val="0.11026595861962521"/>
          <c:w val="0.91071412948381458"/>
          <c:h val="0.76874126654705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Лист2!$C$182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Лист2!$B$183:$B$188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Лист2!$C$183:$C$188</c:f>
              <c:numCache>
                <c:formatCode>General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16</c:v>
                </c:pt>
                <c:pt idx="3">
                  <c:v>12</c:v>
                </c:pt>
                <c:pt idx="4">
                  <c:v>3</c:v>
                </c:pt>
                <c:pt idx="5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Лист2!$D$182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Лист2!$B$183:$B$188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Лист2!$D$183:$D$188</c:f>
              <c:numCache>
                <c:formatCode>General</c:formatCode>
                <c:ptCount val="6"/>
                <c:pt idx="0">
                  <c:v>9</c:v>
                </c:pt>
                <c:pt idx="1">
                  <c:v>30</c:v>
                </c:pt>
                <c:pt idx="2">
                  <c:v>23</c:v>
                </c:pt>
                <c:pt idx="3">
                  <c:v>18</c:v>
                </c:pt>
                <c:pt idx="4">
                  <c:v>14</c:v>
                </c:pt>
                <c:pt idx="5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380032"/>
        <c:axId val="110211008"/>
      </c:barChart>
      <c:catAx>
        <c:axId val="11038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11008"/>
        <c:crosses val="autoZero"/>
        <c:auto val="1"/>
        <c:lblAlgn val="ctr"/>
        <c:lblOffset val="100"/>
        <c:noMultiLvlLbl val="0"/>
      </c:catAx>
      <c:valAx>
        <c:axId val="11021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80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Лист2!$C$208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Лист2!$B$209:$B$214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Лист2!$C$209:$C$214</c:f>
              <c:numCache>
                <c:formatCode>General</c:formatCode>
                <c:ptCount val="6"/>
                <c:pt idx="0">
                  <c:v>17</c:v>
                </c:pt>
                <c:pt idx="1">
                  <c:v>32</c:v>
                </c:pt>
                <c:pt idx="2">
                  <c:v>32</c:v>
                </c:pt>
                <c:pt idx="3">
                  <c:v>29</c:v>
                </c:pt>
                <c:pt idx="4">
                  <c:v>11</c:v>
                </c:pt>
                <c:pt idx="5">
                  <c:v>121</c:v>
                </c:pt>
              </c:numCache>
            </c:numRef>
          </c:val>
        </c:ser>
        <c:ser>
          <c:idx val="1"/>
          <c:order val="1"/>
          <c:tx>
            <c:strRef>
              <c:f>Лист2!$D$208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Лист2!$B$209:$B$214</c:f>
              <c:strCache>
                <c:ptCount val="6"/>
                <c:pt idx="0">
                  <c:v>5 классы</c:v>
                </c:pt>
                <c:pt idx="1">
                  <c:v>6 классы</c:v>
                </c:pt>
                <c:pt idx="2">
                  <c:v>7 классы</c:v>
                </c:pt>
                <c:pt idx="3">
                  <c:v>8 классы</c:v>
                </c:pt>
                <c:pt idx="4">
                  <c:v>9 классы</c:v>
                </c:pt>
                <c:pt idx="5">
                  <c:v>Всего учащихся</c:v>
                </c:pt>
              </c:strCache>
            </c:strRef>
          </c:cat>
          <c:val>
            <c:numRef>
              <c:f>Лист2!$D$209:$D$214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381056"/>
        <c:axId val="110213312"/>
      </c:barChart>
      <c:catAx>
        <c:axId val="11038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13312"/>
        <c:crosses val="autoZero"/>
        <c:auto val="1"/>
        <c:lblAlgn val="ctr"/>
        <c:lblOffset val="100"/>
        <c:noMultiLvlLbl val="0"/>
      </c:catAx>
      <c:valAx>
        <c:axId val="11021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381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7193F7-B316-4F9E-B972-BEA909B835E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5CE8E9-96E2-4F4B-A033-0B22DB002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470025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rgbClr val="FFFF00"/>
                </a:solidFill>
              </a:rPr>
              <a:t>Компьютерная зависимость подростков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www.skelbiu.ie/wp-content/uploads/classipress/patikimas-meistras-k-109609323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748" y="3501008"/>
            <a:ext cx="4032448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омпьютерная зависимость у подрост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43815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Использование интернета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4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Цели Использование интернета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1241376"/>
          <a:ext cx="9144000" cy="54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0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Выполняете ли вы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гимнастику для глаз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0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Знаете ли вы технику безопасности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при работе с </a:t>
            </a:r>
            <a:r>
              <a:rPr lang="ru-RU" dirty="0" err="1" smtClean="0">
                <a:solidFill>
                  <a:srgbClr val="FFFF00"/>
                </a:solidFill>
              </a:rPr>
              <a:t>пк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0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Что такое компьютерная зависимость?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1124744"/>
            <a:ext cx="5256584" cy="5472608"/>
          </a:xfrm>
          <a:prstGeom prst="roundRect">
            <a:avLst>
              <a:gd name="adj" fmla="val 86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Сам термин «компьютерная зависимость» появился в 1990году, когда развитие компьютерных технологий набрало бешеный темп. Психологи называют компьютерную зависимость разновидностью эмоциональной зависимости, очень похожей на </a:t>
            </a:r>
            <a:r>
              <a:rPr lang="ru-RU" sz="2000" b="1" dirty="0" err="1" smtClean="0"/>
              <a:t>алко</a:t>
            </a:r>
            <a:r>
              <a:rPr lang="ru-RU" sz="2000" b="1" dirty="0" smtClean="0"/>
              <a:t> – и   </a:t>
            </a:r>
            <a:r>
              <a:rPr lang="ru-RU" sz="2000" b="1" dirty="0" err="1" smtClean="0"/>
              <a:t>нарко</a:t>
            </a:r>
            <a:r>
              <a:rPr lang="ru-RU" sz="2000" b="1" dirty="0" smtClean="0"/>
              <a:t> - зависимость. Она провоцирует ребенка погрузиться в свой вымышленный мир, поверить в собственную легенду о себе и настолько сжиться с ней, что становится практически невозможно нормально существовать в реальном мире. Можно сказать, что это заболевание приводит к раздвоению личности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168352" cy="3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 anchor="t"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Кого затрагивает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компьютерная зависимость?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221088"/>
            <a:ext cx="8640960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Изначально эта болезнь проявлялась у взрослых людей, но позже все чаще появляется и у детей и подростков. Чаще всего </a:t>
            </a:r>
            <a:r>
              <a:rPr lang="ru-RU" sz="2400" i="1" dirty="0" smtClean="0"/>
              <a:t>компьютерная зависимость</a:t>
            </a:r>
            <a:r>
              <a:rPr lang="ru-RU" sz="2400" dirty="0" smtClean="0"/>
              <a:t> встречается у детей в возрасте 12-16 лет, обычно это дети с сильно завышенной или заниженной самооценкой.</a:t>
            </a:r>
            <a:endParaRPr lang="ru-RU" sz="2400" dirty="0"/>
          </a:p>
        </p:txBody>
      </p:sp>
      <p:pic>
        <p:nvPicPr>
          <p:cNvPr id="5" name="Рисунок 4" descr="Подросток у компьютера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33428" cy="275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talk.readmas.ru/images/kompyuternye_igry_za_i_proti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27784" y="3717032"/>
            <a:ext cx="3960440" cy="2952328"/>
          </a:xfrm>
          <a:prstGeom prst="roundRect">
            <a:avLst>
              <a:gd name="adj" fmla="val 99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Как формируется зависимость?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040" y="1196752"/>
            <a:ext cx="8173416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A0606"/>
                </a:solidFill>
                <a:latin typeface="+mj-lt"/>
              </a:rPr>
              <a:t>Мозг каждого человека снабжен центром удовольствия. Если виртуальщика оттащить от компьютера на 2 часа и более он, подобно алкоголику, страдающему от похмелья, испытывает абстинентный синдром. </a:t>
            </a:r>
          </a:p>
          <a:p>
            <a:pPr algn="ctr"/>
            <a:endParaRPr lang="ru-RU" dirty="0"/>
          </a:p>
        </p:txBody>
      </p:sp>
      <p:pic>
        <p:nvPicPr>
          <p:cNvPr id="3076" name="Picture 4" descr="http://scienceblog.ru/wp-content/uploads/2009/09/mem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67240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ОСНОВНЫЕ ТИПЫ КОМПЬЮТЕРНОЙ ЗАВИСИМОСТИ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988840"/>
            <a:ext cx="410445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0606"/>
                </a:solidFill>
              </a:rPr>
              <a:t>Зависимость от Интернета (сетеголизм)</a:t>
            </a:r>
            <a:r>
              <a:rPr lang="ru-RU" sz="2800" dirty="0" smtClean="0">
                <a:solidFill>
                  <a:srgbClr val="0A0606"/>
                </a:solidFill>
              </a:rPr>
              <a:t> </a:t>
            </a:r>
            <a:endParaRPr lang="ru-RU" sz="2800" b="1" dirty="0" smtClean="0">
              <a:solidFill>
                <a:srgbClr val="0A0606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4869160"/>
            <a:ext cx="439248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A0606"/>
                </a:solidFill>
              </a:rPr>
              <a:t>Зависимость от компьютерных игр (кибераддикция)</a:t>
            </a:r>
            <a:r>
              <a:rPr lang="ru-RU" sz="2800" dirty="0" smtClean="0">
                <a:solidFill>
                  <a:srgbClr val="0A0606"/>
                </a:solidFill>
              </a:rPr>
              <a:t> </a:t>
            </a:r>
          </a:p>
          <a:p>
            <a:pPr algn="ctr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63691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42996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Причины компьютерной зависимости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Недостаток общения со сверстниками и значимыми для ребенка людьми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Недостаток внимания со стороны родителей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Неуверенность в себе и своих силах, застенчивость, комплексы и трудности в общении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Желание ребенка быть «как все» его сверстники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Отсутствие у ребенка увлечений или хобби, любых других привязанностей, не связанных с компьютером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Склонность подростков к быстрому «впитыванию» всего нового, интересного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Формирование компьютерной зависимости ребенка часто связывают с особенностями воспитания и отношениями в семье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Общие признаки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зависимости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пренебрежение важными вещами в жизни из-за зависимого поведения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2348880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разрушение отношений зависимого человека со значимыми людьми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06" y="3462048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раздражение или разочарование по отношению к значимым для него людям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206" y="450912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скрытность или раздражительность, когда люди критикуют это поведение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589240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/>
              <a:t>чувство вины или беспокойства относительно этого поведения,</a:t>
            </a:r>
            <a:br>
              <a:rPr lang="ru-RU" sz="2000" dirty="0"/>
            </a:br>
            <a:r>
              <a:rPr lang="ru-RU" sz="2000" dirty="0"/>
              <a:t>безуспешные попытки сокращать время, проводимое за играми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5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60032" y="260648"/>
            <a:ext cx="3960440" cy="63367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 устали от экрана,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снова пялюсь в монитор.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Спроси, зачем мне это надо,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Да, понимаю, перебор…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оторваться нету силы,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словно зомби у ПК…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 НЕТЕ все как пассажиры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Застряли, дать бы нам пинка.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Неизлечимая зараза,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Проклятый этот Интернет.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 предвкушении экстаза,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ничего милее нет.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продолжаться так не может,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должен быть всему предел.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нам, друзья, дороже,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Еще есть куча разных дел.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ikar.info/pictures_ckfinder/images/Depositphotos_4461142_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48472" cy="386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Симптомы психологической  зависимости от </a:t>
            </a:r>
            <a:r>
              <a:rPr lang="ru-RU" b="1" dirty="0" err="1" smtClean="0">
                <a:solidFill>
                  <a:srgbClr val="FFFF00"/>
                </a:solidFill>
              </a:rPr>
              <a:t>пк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dirty="0" smtClean="0"/>
              <a:t>Х</a:t>
            </a:r>
            <a:r>
              <a:rPr lang="ru-RU" sz="2000" dirty="0" smtClean="0"/>
              <a:t>орошее самочувствие или эйфория за компьютером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Невозможность остановиться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Увеличение количества времени, проводимого за компьютером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Ощущение пустоты, депрессии, раздражения при нахождении не за компьютером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Ложь членам семьи о своей деятельности за компьютером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Пренебрежение семьей и друзьями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Проблемы с работой или учебой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Физической симптомы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зависимости от </a:t>
            </a:r>
            <a:r>
              <a:rPr lang="ru-RU" b="1" dirty="0" err="1" smtClean="0">
                <a:solidFill>
                  <a:srgbClr val="FFFF00"/>
                </a:solidFill>
              </a:rPr>
              <a:t>пк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sz="2000" dirty="0" smtClean="0"/>
              <a:t>Синдром карпального канала (туннельное поражение нервных стволов руки, связанное с длительным перенапряжением мышц)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Нерегулярное питание, пропуск приемов пищи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Головные боли по типу мигрени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Боли в спине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Сухость в глазах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Пренебрежение личной гигиеной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Расстройства сна, изменение режима сна</a:t>
            </a:r>
            <a:endParaRPr lang="ru-RU" sz="2000" dirty="0"/>
          </a:p>
        </p:txBody>
      </p:sp>
      <p:pic>
        <p:nvPicPr>
          <p:cNvPr id="10" name="Рисунок 9" descr="Это сладкая компьютерная зависимость! Рисунок с сайта http://develop4you.ru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4941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опасности компьютерной зависимости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/>
            <a:r>
              <a:rPr lang="ru-RU" sz="2000" dirty="0" smtClean="0"/>
              <a:t>Компьютер, главным объектом для общения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849694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В процессе игр, или нахождения в интернете ребенок теряет контроль за временем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780928"/>
            <a:ext cx="84969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Ребенок может проявлять агрессию, в случае лишения его доступа к компьютерным играм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3016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Вседозволенность и простота достижения цели в играх может повлиять на уверенность ребенка, что и в реальной жизни можно «заново начать» игру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4365104"/>
            <a:ext cx="849694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Из-за пренебрежительного отношения к еде может возникать недостаточность витаминов и минералов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15719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Непрерывное нахождение перед монитором может вызвать нарушение зрения, снижение иммунитета, головные боли, усталость, бессонницу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5949280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Взрослым зачастую удобно, что ребенок занят и не отвлекает их  просьбами. Часто такие взрослые сами зависимы от ПК и интернета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Советы родителям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800" dirty="0" smtClean="0"/>
              <a:t>Комфорт и удобство рабочего места</a:t>
            </a:r>
          </a:p>
          <a:p>
            <a:pPr algn="ctr"/>
            <a:endParaRPr lang="ru-RU" sz="2400" dirty="0"/>
          </a:p>
        </p:txBody>
      </p:sp>
      <p:pic>
        <p:nvPicPr>
          <p:cNvPr id="11" name="Рисунок 10" descr="http://familymebel.ru/images/img3/pravilno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7128792" cy="3987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Советы родителям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 smtClean="0"/>
          </a:p>
          <a:p>
            <a:pPr lvl="0" algn="ctr"/>
            <a:r>
              <a:rPr lang="ru-RU" sz="2800" dirty="0" smtClean="0"/>
              <a:t>Гимнастика для глаз</a:t>
            </a:r>
          </a:p>
          <a:p>
            <a:pPr algn="ctr"/>
            <a:endParaRPr lang="ru-RU" sz="2400" dirty="0"/>
          </a:p>
        </p:txBody>
      </p:sp>
      <p:pic>
        <p:nvPicPr>
          <p:cNvPr id="6" name="Picture 2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173672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175864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1728192" cy="183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93096"/>
            <a:ext cx="3168352" cy="224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Советы по безопасности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для детей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196752"/>
            <a:ext cx="8784976" cy="5472608"/>
          </a:xfrm>
          <a:prstGeom prst="roundRect">
            <a:avLst>
              <a:gd name="adj" fmla="val 89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список домашних правил посещения Интернет при участии детей и требуйте его выполнения; </a:t>
            </a:r>
          </a:p>
          <a:p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временное ограничение на Интернет для детей,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следите за его соблюдением; </a:t>
            </a:r>
          </a:p>
          <a:p>
            <a:pPr eaLnBrk="0" hangingPunct="0"/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ребенку, что вы наблюдаете за ним не потому что вам это хочется, а потому что вы беспокоитесь о его безопасности и всегда готовы ему помочь; </a:t>
            </a:r>
          </a:p>
          <a:p>
            <a:pPr eaLnBrk="0" hangingPunct="0"/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забывайте беседовать с детьми об их друзьях в Интернет; </a:t>
            </a:r>
            <a:endParaRPr lang="ru-RU" sz="24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196752"/>
            <a:ext cx="8784976" cy="5472608"/>
          </a:xfrm>
          <a:prstGeom prst="roundRect">
            <a:avLst>
              <a:gd name="adj" fmla="val 89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Настаивайте, чтобы дети никогда не соглашались на личные встречи </a:t>
            </a:r>
          </a:p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друзьями по Интернет; </a:t>
            </a:r>
          </a:p>
          <a:p>
            <a:endParaRPr lang="ru-RU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Позволяйте детям заходить только на сайты из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белого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списка,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который создайте вместе с ними; </a:t>
            </a:r>
          </a:p>
          <a:p>
            <a:pPr eaLnBrk="0" hangingPunct="0"/>
            <a:endParaRPr lang="ru-RU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никогда не выдавать личную информацию средствами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электронной почты, чатов, систем мгновенного обмена сообщениями,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регистрационных форм, личных профилей и при регистрации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конкурсы в Интернет; </a:t>
            </a:r>
          </a:p>
          <a:p>
            <a:pPr eaLnBrk="0" hangingPunct="0"/>
            <a:endParaRPr lang="ru-RU" sz="20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детей не загружать программы без вашего разрешения.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им, что они могут случайно загрузить вирусы или другое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нежелательное программное обеспечение; </a:t>
            </a:r>
            <a:endParaRPr lang="ru-RU" sz="11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Зависимость от ПК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глазами детей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 Елены Воронковой / Лицей №5 г. Мценска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14553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Рисунок Антона Кирюхина / Однолуковская школа, Болховский район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31236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исунок Евгении Мельниковой / Струковская школа, Болховский район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Рисунок Дарьи Селиной / средня школа №5 г. Ливны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Рисунок Оли Макариной / Гимназия г. Болхова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Рисунок Полины Ушаковой / Колпнянский лицей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Рисунок Крупского Ильи / школа №31 г. Орла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Источники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u="sng" dirty="0" smtClean="0"/>
              <a:t>http://www.pcenter-tlt.ru/node/572</a:t>
            </a:r>
            <a:endParaRPr lang="ru-RU" dirty="0" smtClean="0"/>
          </a:p>
          <a:p>
            <a:r>
              <a:rPr lang="ru-RU" u="sng" dirty="0" smtClean="0"/>
              <a:t>http://www.pokrov-forum.ru/science/zdorovie/izdanie/profil_zavis_povedenia/txt/2_2.php</a:t>
            </a:r>
            <a:endParaRPr lang="ru-RU" dirty="0" smtClean="0"/>
          </a:p>
          <a:p>
            <a:r>
              <a:rPr lang="ru-RU" u="sng" dirty="0" smtClean="0"/>
              <a:t>http://www.oko-photo.ru/topics/society/254</a:t>
            </a:r>
            <a:endParaRPr lang="ru-RU" dirty="0" smtClean="0"/>
          </a:p>
          <a:p>
            <a:r>
              <a:rPr lang="ru-RU" u="sng" dirty="0" smtClean="0"/>
              <a:t>http://trasluz.ru/articlepsy/internetmania</a:t>
            </a:r>
            <a:endParaRPr lang="ru-RU" dirty="0" smtClean="0"/>
          </a:p>
          <a:p>
            <a:r>
              <a:rPr lang="en-US" u="sng" dirty="0" smtClean="0"/>
              <a:t>http://www.bibliofond.ru/view.aspx?id=532402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48064" y="692696"/>
            <a:ext cx="3528392" cy="46085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A0606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800" dirty="0" smtClean="0">
                <a:solidFill>
                  <a:srgbClr val="0A0606"/>
                </a:solidFill>
                <a:latin typeface="Times New Roman" pitchFamily="18" charset="0"/>
                <a:cs typeface="Times New Roman" pitchFamily="18" charset="0"/>
              </a:rPr>
              <a:t>- электронная вычислительная машина (ЭВМ), предназначенная для обработки, хранения, изменения различной информации</a:t>
            </a:r>
            <a:r>
              <a:rPr lang="ru-RU" sz="2800" dirty="0" smtClean="0">
                <a:solidFill>
                  <a:srgbClr val="0A0606"/>
                </a:solidFill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 descr="http://cs9635.vkontakte.ru/u53781982/-6/x_a73638f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74441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3744416" cy="4536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такая  машина, которая предназначена для решения проблем, которых бы у вас не было, если бы вы не имели компьютер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Актуальность темы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556792"/>
            <a:ext cx="8064896" cy="2592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90% выпускников оканчивают школу с хроническими заболеваниями, в том числе с резким  ухудшением зрения. Это происходит еще и потому, что подросток слишком много времени проводит за компьютером.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797152"/>
            <a:ext cx="806489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Отрицательное влияния компьютера на организм подростка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Есть ли у вас компьютер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1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 давно он у вас появился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1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Продолжительность работы за ПК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 что тратиться большее количество времени при работе с ПК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Зависимость настроения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от сломанного </a:t>
            </a:r>
            <a:r>
              <a:rPr lang="ru-RU" dirty="0" err="1" smtClean="0">
                <a:solidFill>
                  <a:srgbClr val="FFFF00"/>
                </a:solidFill>
              </a:rPr>
              <a:t>пк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2168</TotalTime>
  <Words>794</Words>
  <Application>Microsoft Office PowerPoint</Application>
  <PresentationFormat>Экран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Компьютерная зависимость подростков</vt:lpstr>
      <vt:lpstr>Презентация PowerPoint</vt:lpstr>
      <vt:lpstr>Презентация PowerPoint</vt:lpstr>
      <vt:lpstr>Актуальность темы</vt:lpstr>
      <vt:lpstr>Есть ли у вас компьютер</vt:lpstr>
      <vt:lpstr>Как давно он у вас появился</vt:lpstr>
      <vt:lpstr>Продолжительность работы за ПК</vt:lpstr>
      <vt:lpstr>На что тратиться большее количество времени при работе с ПК</vt:lpstr>
      <vt:lpstr>Зависимость настроения  от сломанного пк</vt:lpstr>
      <vt:lpstr>Использование интернета</vt:lpstr>
      <vt:lpstr>Цели Использование интернета</vt:lpstr>
      <vt:lpstr>Выполняете ли вы  гимнастику для глаз</vt:lpstr>
      <vt:lpstr>Знаете ли вы технику безопасности при работе с пк</vt:lpstr>
      <vt:lpstr>Что такое компьютерная зависимость?</vt:lpstr>
      <vt:lpstr>Кого затрагивает  компьютерная зависимость?  </vt:lpstr>
      <vt:lpstr>Как формируется зависимость? </vt:lpstr>
      <vt:lpstr>ОСНОВНЫЕ ТИПЫ КОМПЬЮТЕРНОЙ ЗАВИСИМОСТИ </vt:lpstr>
      <vt:lpstr>Причины компьютерной зависимости</vt:lpstr>
      <vt:lpstr>Общие признаки зависимости</vt:lpstr>
      <vt:lpstr>Симптомы психологической  зависимости от пк</vt:lpstr>
      <vt:lpstr>Физической симптомы зависимости от пк</vt:lpstr>
      <vt:lpstr>опасности компьютерной зависимости</vt:lpstr>
      <vt:lpstr>Советы родителям</vt:lpstr>
      <vt:lpstr>Советы родителям</vt:lpstr>
      <vt:lpstr>Советы по безопасности  для детей </vt:lpstr>
      <vt:lpstr>Зависимость от ПК  глазами детей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зависимость подростков</dc:title>
  <dc:creator>1</dc:creator>
  <cp:lastModifiedBy>Учитель</cp:lastModifiedBy>
  <cp:revision>25</cp:revision>
  <dcterms:created xsi:type="dcterms:W3CDTF">2012-11-09T09:30:44Z</dcterms:created>
  <dcterms:modified xsi:type="dcterms:W3CDTF">2012-12-07T00:40:53Z</dcterms:modified>
</cp:coreProperties>
</file>