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8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1"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4E4D27"/>
    <a:srgbClr val="0033CC"/>
    <a:srgbClr val="333300"/>
    <a:srgbClr val="660066"/>
    <a:srgbClr val="008200"/>
    <a:srgbClr val="336600"/>
    <a:srgbClr val="CC0000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41" autoAdjust="0"/>
    <p:restoredTop sz="90929"/>
  </p:normalViewPr>
  <p:slideViewPr>
    <p:cSldViewPr>
      <p:cViewPr varScale="1">
        <p:scale>
          <a:sx n="64" d="100"/>
          <a:sy n="64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AC7B-85FB-4B26-9B7E-B6604C53E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928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0C5C-0F12-4103-85C0-FC84C3832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17091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3CCF6-997B-46D2-95B5-97DCCE269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0192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1C5C6-5460-43E0-9492-291B2326F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55933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5E2E4-FA5D-4AD2-96D3-560DA62D7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93618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D7460-3128-4108-8649-70066D566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55574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C8FCB-0510-4102-9424-A02BCBE3A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12250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A34D-E10B-45CA-B60E-260EC0147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8119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07BE-D6CF-417B-9B51-D32B97847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15580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7877-969D-45CF-BE3F-A14101F0B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3116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9386-F1E7-43D8-A5EC-25496AEE8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2421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94741-D1F0-4408-8810-CC8B8C8C2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9593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717A-14D5-4108-86C9-E4451B41D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749575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B3C14F-5E09-4D5C-841A-0991C399E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924800" cy="22098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МСКОУ школа-интернат </a:t>
            </a:r>
            <a:b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VII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вида</a:t>
            </a:r>
            <a:b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город Павловский Посад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429000"/>
            <a:ext cx="8640762" cy="3429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Педагогический марафон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«Учительство Подмосковья – воспитанию будущего поколения»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2014</a:t>
            </a:r>
          </a:p>
        </p:txBody>
      </p:sp>
    </p:spTree>
  </p:cSld>
  <p:clrMapOvr>
    <a:masterClrMapping/>
  </p:clrMapOvr>
  <p:transition spd="slow" advTm="6621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для школы\классный\Новая папка\турслет день учителя 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160" y="404664"/>
            <a:ext cx="539076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F:\для школы\классный\Новая папка\турслет день учителя 0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76904" y="3352800"/>
            <a:ext cx="386517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953704"/>
            <a:ext cx="4104456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/>
              <a:t>Турслет</a:t>
            </a:r>
            <a:r>
              <a:rPr lang="ru-RU" sz="4400" b="1" dirty="0" smtClean="0"/>
              <a:t> учителей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048191782"/>
      </p:ext>
    </p:extLst>
  </p:cSld>
  <p:clrMapOvr>
    <a:masterClrMapping/>
  </p:clrMapOvr>
  <p:transition spd="slow" advClick="0" advTm="63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Моя цель: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4E4D27"/>
                </a:solidFill>
              </a:rPr>
              <a:t>Возрастание мотивационных установок учащихся</a:t>
            </a:r>
          </a:p>
          <a:p>
            <a:pPr>
              <a:defRPr/>
            </a:pPr>
            <a:r>
              <a:rPr lang="ru-RU" dirty="0" smtClean="0">
                <a:solidFill>
                  <a:srgbClr val="4E4D27"/>
                </a:solidFill>
              </a:rPr>
              <a:t>Снижение количества пропусков учащихся по болезни</a:t>
            </a:r>
          </a:p>
          <a:p>
            <a:pPr>
              <a:defRPr/>
            </a:pPr>
            <a:r>
              <a:rPr lang="ru-RU" dirty="0" smtClean="0">
                <a:solidFill>
                  <a:srgbClr val="4E4D27"/>
                </a:solidFill>
              </a:rPr>
              <a:t>Возрастание качества знаний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4E4D27"/>
              </a:solidFill>
            </a:endParaRPr>
          </a:p>
        </p:txBody>
      </p:sp>
    </p:spTree>
  </p:cSld>
  <p:clrMapOvr>
    <a:masterClrMapping/>
  </p:clrMapOvr>
  <p:transition spd="slow" advClick="0" advTm="101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40767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i="1" u="sng" smtClean="0">
                <a:solidFill>
                  <a:srgbClr val="A50021"/>
                </a:solidFill>
              </a:rPr>
              <a:t>Куликова</a:t>
            </a:r>
            <a:r>
              <a:rPr lang="ru-RU" sz="4800" b="1" i="1" smtClean="0"/>
              <a:t>  </a:t>
            </a:r>
            <a:r>
              <a:rPr lang="ru-RU" sz="4800" b="1" i="1" u="sng" smtClean="0">
                <a:solidFill>
                  <a:srgbClr val="A50021"/>
                </a:solidFill>
              </a:rPr>
              <a:t>Светлана</a:t>
            </a:r>
            <a:r>
              <a:rPr lang="ru-RU" sz="4800" b="1" i="1" smtClean="0">
                <a:solidFill>
                  <a:srgbClr val="A50021"/>
                </a:solidFill>
              </a:rPr>
              <a:t> </a:t>
            </a:r>
            <a:r>
              <a:rPr lang="ru-RU" sz="4800" b="1" i="1" u="sng" smtClean="0">
                <a:solidFill>
                  <a:srgbClr val="A50021"/>
                </a:solidFill>
              </a:rPr>
              <a:t>Владимировна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1981200"/>
            <a:ext cx="4932362" cy="4319588"/>
          </a:xfrm>
        </p:spPr>
        <p:txBody>
          <a:bodyPr anchor="ctr" anchorCtr="1"/>
          <a:lstStyle/>
          <a:p>
            <a:pPr eaLnBrk="1" hangingPunct="1">
              <a:buFontTx/>
              <a:buNone/>
            </a:pPr>
            <a:r>
              <a:rPr lang="ru-RU" dirty="0" smtClean="0"/>
              <a:t>  </a:t>
            </a:r>
            <a:r>
              <a:rPr lang="ru-RU" sz="3600" dirty="0" smtClean="0">
                <a:solidFill>
                  <a:schemeClr val="hlink"/>
                </a:solidFill>
                <a:latin typeface="Franklin Gothic Medium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Franklin Gothic Medium" pitchFamily="34" charset="0"/>
              </a:rPr>
              <a:t>     Классный руководитель </a:t>
            </a:r>
          </a:p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Franklin Gothic Medium" pitchFamily="34" charset="0"/>
              </a:rPr>
              <a:t>        5 класса педагогический</a:t>
            </a:r>
            <a:r>
              <a:rPr lang="ru-RU" sz="3600" dirty="0" smtClean="0">
                <a:solidFill>
                  <a:schemeClr val="hlink"/>
                </a:solidFill>
                <a:latin typeface="Franklin Gothic Medium" pitchFamily="34" charset="0"/>
              </a:rPr>
              <a:t>         </a:t>
            </a:r>
          </a:p>
          <a:p>
            <a:pPr eaLnBrk="1" hangingPunct="1">
              <a:buFontTx/>
              <a:buNone/>
            </a:pPr>
            <a:r>
              <a:rPr lang="ru-RU" sz="3600" b="1" i="1" dirty="0" smtClean="0">
                <a:solidFill>
                  <a:schemeClr val="hlink"/>
                </a:solidFill>
                <a:latin typeface="Franklin Gothic Medium" pitchFamily="34" charset="0"/>
              </a:rPr>
              <a:t>       </a:t>
            </a:r>
            <a:r>
              <a:rPr lang="ru-RU" sz="3600" b="1" i="1" dirty="0" smtClean="0">
                <a:solidFill>
                  <a:schemeClr val="bg1"/>
                </a:solidFill>
                <a:latin typeface="Franklin Gothic Medium" pitchFamily="34" charset="0"/>
              </a:rPr>
              <a:t>стаж 21 год</a:t>
            </a:r>
          </a:p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Franklin Gothic Medium" pitchFamily="34" charset="0"/>
              </a:rPr>
              <a:t>   </a:t>
            </a:r>
          </a:p>
          <a:p>
            <a:pPr eaLnBrk="1" hangingPunct="1">
              <a:buFontTx/>
              <a:buNone/>
            </a:pPr>
            <a:endParaRPr lang="ru-RU" sz="3600" dirty="0" smtClean="0">
              <a:solidFill>
                <a:schemeClr val="hlink"/>
              </a:solidFill>
              <a:latin typeface="Franklin Gothic Medium" pitchFamily="34" charset="0"/>
            </a:endParaRPr>
          </a:p>
        </p:txBody>
      </p:sp>
      <p:pic>
        <p:nvPicPr>
          <p:cNvPr id="3077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64163" y="2065338"/>
            <a:ext cx="3419475" cy="4246562"/>
          </a:xfrm>
        </p:spPr>
      </p:pic>
    </p:spTree>
  </p:cSld>
  <p:clrMapOvr>
    <a:masterClrMapping/>
  </p:clrMapOvr>
  <p:transition spd="slow" advClick="0" advTm="7655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228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5580063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Моя профессия – </a:t>
            </a:r>
            <a:r>
              <a:rPr lang="ru-RU" sz="2800" smtClean="0">
                <a:solidFill>
                  <a:schemeClr val="accent2"/>
                </a:solidFill>
              </a:rPr>
              <a:t>УЧИТЕЛЬ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Что к ней меня всегда влекло?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Учитель – мудрости хранитель,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</a:t>
            </a:r>
            <a:r>
              <a:rPr lang="ru-RU" sz="2800" smtClean="0">
                <a:latin typeface="Arial" charset="0"/>
              </a:rPr>
              <a:t> </a:t>
            </a:r>
            <a:r>
              <a:rPr lang="ru-RU" sz="2800" smtClean="0"/>
              <a:t> Он дарит знанье и тепло.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Пусть семена что он посеял,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Не скоро принесут плоды.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Но в судьбах, тех кого взлелеял,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Его трудов видны следы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А главное в его работе –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Творить добро, не делать зла,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Из человечка – </a:t>
            </a:r>
            <a:r>
              <a:rPr lang="ru-RU" sz="2800" smtClean="0">
                <a:solidFill>
                  <a:schemeClr val="accent2"/>
                </a:solidFill>
              </a:rPr>
              <a:t>ЧЕЛОВЕКА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Создать – нет выше ремесла</a:t>
            </a:r>
          </a:p>
        </p:txBody>
      </p:sp>
      <p:pic>
        <p:nvPicPr>
          <p:cNvPr id="4100" name="Picture 6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9138"/>
            <a:ext cx="32004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697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3571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246063"/>
            <a:ext cx="8031163" cy="61642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333300"/>
                </a:solidFill>
              </a:rPr>
              <a:t>Деятельность классного руководителя по формированию здорового образа жизни:</a:t>
            </a:r>
            <a:endParaRPr lang="ru-RU" i="1" dirty="0" smtClean="0">
              <a:solidFill>
                <a:srgbClr val="333300"/>
              </a:solidFill>
              <a:latin typeface="Lucida Sans Unicode" pitchFamily="34" charset="0"/>
            </a:endParaRPr>
          </a:p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333300"/>
                </a:solidFill>
                <a:latin typeface="Lucida Sans Unicode" pitchFamily="34" charset="0"/>
              </a:rPr>
              <a:t>  </a:t>
            </a:r>
            <a:endParaRPr lang="ru-RU" i="1" dirty="0" smtClean="0">
              <a:solidFill>
                <a:srgbClr val="333300"/>
              </a:solidFill>
              <a:latin typeface="Lucida Sans Unicode" pitchFamily="34" charset="0"/>
            </a:endParaRPr>
          </a:p>
          <a:p>
            <a:r>
              <a:rPr lang="ru-RU" dirty="0" smtClean="0"/>
              <a:t>Планировать работу по </a:t>
            </a:r>
            <a:r>
              <a:rPr lang="ru-RU" dirty="0" err="1" smtClean="0"/>
              <a:t>здоровьесбережению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Анализировать данные мониторинга учащихся;</a:t>
            </a:r>
          </a:p>
          <a:p>
            <a:r>
              <a:rPr lang="ru-RU" dirty="0" smtClean="0"/>
              <a:t>Организовывать совместную деятельность «ученик-учитель-родитель»;</a:t>
            </a:r>
          </a:p>
          <a:p>
            <a:r>
              <a:rPr lang="ru-RU" dirty="0" smtClean="0"/>
              <a:t>Сотрудничать со </a:t>
            </a:r>
            <a:r>
              <a:rPr lang="ru-RU" dirty="0" err="1" smtClean="0"/>
              <a:t>специальстами</a:t>
            </a:r>
            <a:r>
              <a:rPr lang="ru-RU" dirty="0" smtClean="0"/>
              <a:t> школы;</a:t>
            </a:r>
          </a:p>
          <a:p>
            <a:r>
              <a:rPr lang="ru-RU" dirty="0" smtClean="0"/>
              <a:t>Отслеживать результативность деятельности.</a:t>
            </a:r>
          </a:p>
          <a:p>
            <a:pPr eaLnBrk="1" hangingPunct="1">
              <a:buFontTx/>
              <a:buNone/>
            </a:pPr>
            <a:endParaRPr lang="ru-RU" i="1" dirty="0" smtClean="0">
              <a:solidFill>
                <a:srgbClr val="303000"/>
              </a:solidFill>
              <a:latin typeface="Lucida Sans Unicode" pitchFamily="34" charset="0"/>
            </a:endParaRPr>
          </a:p>
          <a:p>
            <a:pPr eaLnBrk="1" hangingPunct="1">
              <a:buFontTx/>
              <a:buNone/>
            </a:pPr>
            <a:endParaRPr lang="ru-RU" i="1" dirty="0" smtClean="0">
              <a:solidFill>
                <a:srgbClr val="303000"/>
              </a:solidFill>
              <a:latin typeface="Lucida Sans Unicode" pitchFamily="34" charset="0"/>
            </a:endParaRPr>
          </a:p>
        </p:txBody>
      </p:sp>
      <p:pic>
        <p:nvPicPr>
          <p:cNvPr id="5124" name="Picture 12" descr="MCj039800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62650"/>
            <a:ext cx="9001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3" descr="MCj039800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863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4" descr="MCj039800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863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MCj039800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99163"/>
            <a:ext cx="863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1446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Ты самым слабым говоришь: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«Держись!»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  Ты им помочь готова всей душой…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И снова чья-то маленькая жизнь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 В твоих руках становится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большой.</a:t>
            </a:r>
          </a:p>
        </p:txBody>
      </p:sp>
      <p:pic>
        <p:nvPicPr>
          <p:cNvPr id="6147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2492375"/>
            <a:ext cx="4224338" cy="3168650"/>
          </a:xfrm>
        </p:spPr>
      </p:pic>
      <p:pic>
        <p:nvPicPr>
          <p:cNvPr id="61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363" y="2492375"/>
            <a:ext cx="3463925" cy="3240088"/>
          </a:xfrm>
          <a:solidFill>
            <a:srgbClr val="FFFFFF"/>
          </a:solidFill>
        </p:spPr>
      </p:pic>
    </p:spTree>
  </p:cSld>
  <p:clrMapOvr>
    <a:masterClrMapping/>
  </p:clrMapOvr>
  <p:transition advClick="0" advTm="6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ru-RU" sz="4000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Обо мне</a:t>
            </a:r>
            <a:endParaRPr lang="ru-RU" sz="4000" i="1" dirty="0" smtClean="0">
              <a:latin typeface="Arial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85800" y="1484313"/>
            <a:ext cx="3810000" cy="4611687"/>
          </a:xfrm>
        </p:spPr>
        <p:txBody>
          <a:bodyPr/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3000"/>
              <a:buFont typeface="Wingdings 2"/>
              <a:buNone/>
              <a:defRPr/>
            </a:pPr>
            <a:r>
              <a:rPr lang="ru-RU" b="1" kern="1200" dirty="0">
                <a:solidFill>
                  <a:srgbClr val="7030A0"/>
                </a:solidFill>
              </a:rPr>
              <a:t>Мои коллеги</a:t>
            </a:r>
            <a:r>
              <a:rPr lang="ru-RU" sz="2000" b="1" kern="1200" dirty="0">
                <a:solidFill>
                  <a:srgbClr val="FFC000"/>
                </a:solidFill>
              </a:rPr>
              <a:t>   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3000"/>
              <a:buFont typeface="Times New Roman" pitchFamily="18" charset="0"/>
              <a:buChar char="*"/>
              <a:defRPr/>
            </a:pPr>
            <a:r>
              <a:rPr lang="ru-RU" sz="2000" b="1" kern="1200" dirty="0" smtClean="0">
                <a:solidFill>
                  <a:schemeClr val="accent6">
                    <a:lumMod val="75000"/>
                  </a:schemeClr>
                </a:solidFill>
              </a:rPr>
              <a:t>ответственная</a:t>
            </a:r>
            <a:r>
              <a:rPr lang="ru-RU" sz="2000" b="1" kern="1200" dirty="0">
                <a:solidFill>
                  <a:schemeClr val="accent6">
                    <a:lumMod val="75000"/>
                  </a:schemeClr>
                </a:solidFill>
              </a:rPr>
              <a:t>, инициативная, творческая личность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3000"/>
              <a:buFont typeface="Times New Roman" pitchFamily="18" charset="0"/>
              <a:buChar char="*"/>
              <a:defRPr/>
            </a:pPr>
            <a:r>
              <a:rPr lang="ru-RU" sz="2000" b="1" kern="1200" dirty="0">
                <a:solidFill>
                  <a:schemeClr val="accent6">
                    <a:lumMod val="75000"/>
                  </a:schemeClr>
                </a:solidFill>
              </a:rPr>
              <a:t>приятный в общении педагог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3000"/>
              <a:buFont typeface="Times New Roman" pitchFamily="18" charset="0"/>
              <a:buChar char="*"/>
              <a:defRPr/>
            </a:pPr>
            <a:r>
              <a:rPr lang="ru-RU" sz="2000" b="1" kern="1200" dirty="0">
                <a:solidFill>
                  <a:schemeClr val="accent6">
                    <a:lumMod val="75000"/>
                  </a:schemeClr>
                </a:solidFill>
              </a:rPr>
              <a:t>человек с тонким эстетическим вкусом, обладающий острым умом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3000"/>
              <a:buFont typeface="Times New Roman" pitchFamily="18" charset="0"/>
              <a:buChar char="*"/>
              <a:defRPr/>
            </a:pPr>
            <a:r>
              <a:rPr lang="ru-RU" sz="2000" b="1" kern="1200" dirty="0">
                <a:solidFill>
                  <a:schemeClr val="accent6">
                    <a:lumMod val="75000"/>
                  </a:schemeClr>
                </a:solidFill>
              </a:rPr>
              <a:t>умеет точно выразить свою мысль, облачив её в тонкий юмор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3000"/>
              <a:buFont typeface="Times New Roman" pitchFamily="18" charset="0"/>
              <a:buChar char="*"/>
              <a:defRPr/>
            </a:pPr>
            <a:r>
              <a:rPr lang="ru-RU" sz="2000" b="1" kern="1200" dirty="0">
                <a:solidFill>
                  <a:schemeClr val="accent6">
                    <a:lumMod val="75000"/>
                  </a:schemeClr>
                </a:solidFill>
              </a:rPr>
              <a:t>вносит в работу инновации, поддерживает все новое  </a:t>
            </a:r>
          </a:p>
          <a:p>
            <a:pPr>
              <a:buFont typeface="Times New Roman" pitchFamily="18" charset="0"/>
              <a:buChar char="*"/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611687"/>
          </a:xfrm>
        </p:spPr>
        <p:txBody>
          <a:bodyPr/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3000"/>
              <a:buFont typeface="Wingdings 2"/>
              <a:buNone/>
              <a:defRPr/>
            </a:pPr>
            <a:r>
              <a:rPr lang="ru-RU" b="1" kern="1200" dirty="0">
                <a:solidFill>
                  <a:srgbClr val="7030A0"/>
                </a:solidFill>
              </a:rPr>
              <a:t>Мои ученики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3000"/>
              <a:buFont typeface="Times New Roman" pitchFamily="18" charset="0"/>
              <a:buChar char="*"/>
              <a:defRPr/>
            </a:pPr>
            <a:r>
              <a:rPr lang="ru-RU" sz="2000" kern="1200" dirty="0">
                <a:solidFill>
                  <a:srgbClr val="FFC000"/>
                </a:solidFill>
              </a:rPr>
              <a:t> </a:t>
            </a:r>
            <a:r>
              <a:rPr lang="ru-RU" sz="2000" b="1" kern="1200" dirty="0">
                <a:solidFill>
                  <a:schemeClr val="tx2"/>
                </a:solidFill>
              </a:rPr>
              <a:t>хорошая,  добрая, весёлая, </a:t>
            </a:r>
            <a:r>
              <a:rPr lang="ru-RU" sz="2000" b="1" kern="1200" dirty="0" smtClean="0">
                <a:solidFill>
                  <a:schemeClr val="tx2"/>
                </a:solidFill>
              </a:rPr>
              <a:t>эрудированная</a:t>
            </a:r>
            <a:endParaRPr lang="ru-RU" sz="2000" b="1" kern="1200" dirty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3000"/>
              <a:buFont typeface="Times New Roman" pitchFamily="18" charset="0"/>
              <a:buChar char="*"/>
              <a:defRPr/>
            </a:pPr>
            <a:r>
              <a:rPr lang="ru-RU" sz="2000" b="1" kern="1200" dirty="0">
                <a:solidFill>
                  <a:schemeClr val="tx2"/>
                </a:solidFill>
              </a:rPr>
              <a:t>очень хороший учитель, добрая и </a:t>
            </a:r>
            <a:r>
              <a:rPr lang="ru-RU" sz="2000" b="1" kern="1200" dirty="0" smtClean="0">
                <a:solidFill>
                  <a:schemeClr val="tx2"/>
                </a:solidFill>
              </a:rPr>
              <a:t>справедливая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3000"/>
              <a:buFont typeface="Times New Roman" pitchFamily="18" charset="0"/>
              <a:buChar char="*"/>
              <a:defRPr/>
            </a:pPr>
            <a:r>
              <a:rPr lang="ru-RU" sz="2000" b="1" kern="1200" dirty="0" smtClean="0">
                <a:solidFill>
                  <a:schemeClr val="tx2"/>
                </a:solidFill>
              </a:rPr>
              <a:t>хороший </a:t>
            </a:r>
            <a:r>
              <a:rPr lang="ru-RU" sz="2000" b="1" kern="1200" dirty="0">
                <a:solidFill>
                  <a:schemeClr val="tx2"/>
                </a:solidFill>
              </a:rPr>
              <a:t>человек 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3000"/>
              <a:buFont typeface="Times New Roman" pitchFamily="18" charset="0"/>
              <a:buChar char="*"/>
              <a:defRPr/>
            </a:pPr>
            <a:r>
              <a:rPr lang="ru-RU" sz="2000" b="1" kern="1200" dirty="0" smtClean="0">
                <a:solidFill>
                  <a:schemeClr val="tx2"/>
                </a:solidFill>
              </a:rPr>
              <a:t> талантливая</a:t>
            </a:r>
            <a:endParaRPr lang="ru-RU" sz="2000" b="1" kern="1200" dirty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3000"/>
              <a:buFont typeface="Times New Roman" pitchFamily="18" charset="0"/>
              <a:buChar char="*"/>
              <a:defRPr/>
            </a:pPr>
            <a:r>
              <a:rPr lang="ru-RU" sz="2000" b="1" kern="1200" dirty="0" smtClean="0">
                <a:solidFill>
                  <a:schemeClr val="tx2"/>
                </a:solidFill>
              </a:rPr>
              <a:t>спортивная</a:t>
            </a:r>
            <a:endParaRPr lang="ru-RU" sz="2000" dirty="0"/>
          </a:p>
        </p:txBody>
      </p:sp>
    </p:spTree>
    <p:custDataLst>
      <p:tags r:id="rId1"/>
    </p:custDataLst>
  </p:cSld>
  <p:clrMapOvr>
    <a:masterClrMapping/>
  </p:clrMapOvr>
  <p:transition spd="slow" advClick="0" advTm="2357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352606" cy="1295425"/>
          </a:xfrm>
          <a:extLst/>
        </p:spPr>
        <p:txBody>
          <a:bodyPr/>
          <a:lstStyle/>
          <a:p>
            <a:pPr>
              <a:defRPr/>
            </a:pPr>
            <a:r>
              <a:rPr lang="ru-RU" sz="4000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 себе</a:t>
            </a:r>
            <a:endParaRPr lang="ru-RU" sz="4000" dirty="0" smtClean="0">
              <a:solidFill>
                <a:srgbClr val="660066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268760"/>
            <a:ext cx="8820150" cy="475523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DE6C36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33CC"/>
                </a:solidFill>
              </a:rPr>
              <a:t>Я обязательно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добиваюсь </a:t>
            </a:r>
            <a:r>
              <a:rPr lang="ru-RU" sz="2800" b="1" dirty="0" smtClean="0">
                <a:solidFill>
                  <a:srgbClr val="0033CC"/>
                </a:solidFill>
              </a:rPr>
              <a:t>поставленной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цели.</a:t>
            </a:r>
          </a:p>
          <a:p>
            <a:pPr marL="0" indent="0" eaLnBrk="1" hangingPunct="1">
              <a:lnSpc>
                <a:spcPct val="90000"/>
              </a:lnSpc>
              <a:buClr>
                <a:srgbClr val="DE6C36"/>
              </a:buClr>
              <a:buFont typeface="Wingdings" pitchFamily="2" charset="2"/>
              <a:buChar char="ü"/>
              <a:defRPr/>
            </a:pPr>
            <a:endParaRPr lang="ru-RU" sz="28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DE6C36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33CC"/>
                </a:solidFill>
              </a:rPr>
              <a:t>Мне нравится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учиться</a:t>
            </a:r>
            <a:r>
              <a:rPr lang="ru-RU" sz="2800" b="1" dirty="0" smtClean="0">
                <a:solidFill>
                  <a:srgbClr val="0033CC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>
                <a:srgbClr val="DE6C36"/>
              </a:buClr>
              <a:buFont typeface="Wingdings" pitchFamily="2" charset="2"/>
              <a:buChar char="ü"/>
              <a:defRPr/>
            </a:pPr>
            <a:endParaRPr lang="ru-RU" sz="2800" b="1" dirty="0" smtClean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DE6C36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33CC"/>
                </a:solidFill>
              </a:rPr>
              <a:t>Мне </a:t>
            </a:r>
            <a:r>
              <a:rPr lang="ru-RU" sz="2800" b="1" dirty="0">
                <a:solidFill>
                  <a:srgbClr val="0033CC"/>
                </a:solidFill>
              </a:rPr>
              <a:t>не нравится в людях неискренность</a:t>
            </a:r>
            <a:r>
              <a:rPr lang="ru-RU" sz="2800" b="1" dirty="0" smtClean="0">
                <a:solidFill>
                  <a:srgbClr val="0033CC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>
                <a:srgbClr val="DE6C36"/>
              </a:buClr>
              <a:buFont typeface="Wingdings" pitchFamily="2" charset="2"/>
              <a:buChar char="ü"/>
              <a:defRPr/>
            </a:pPr>
            <a:endParaRPr lang="ru-RU" sz="2800" b="1" dirty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DE6C36"/>
              </a:buCl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0033CC"/>
                </a:solidFill>
              </a:rPr>
              <a:t>Я </a:t>
            </a:r>
            <a:r>
              <a:rPr lang="ru-RU" sz="2800" b="1" dirty="0" smtClean="0">
                <a:solidFill>
                  <a:srgbClr val="0033CC"/>
                </a:solidFill>
              </a:rPr>
              <a:t>очень люблю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путешествовать</a:t>
            </a:r>
            <a:r>
              <a:rPr lang="ru-RU" sz="2800" b="1" dirty="0" smtClean="0">
                <a:solidFill>
                  <a:srgbClr val="0033CC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>
                <a:srgbClr val="DE6C36"/>
              </a:buClr>
              <a:buFont typeface="Wingdings" pitchFamily="2" charset="2"/>
              <a:buChar char="ü"/>
              <a:defRPr/>
            </a:pPr>
            <a:endParaRPr lang="ru-RU" sz="2800" b="1" dirty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DE6C36"/>
              </a:buCl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0033CC"/>
                </a:solidFill>
              </a:rPr>
              <a:t>Я обожаю заниматься 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спорт</a:t>
            </a:r>
            <a:r>
              <a:rPr lang="ru-RU" sz="2800" b="1" dirty="0">
                <a:solidFill>
                  <a:srgbClr val="0033CC"/>
                </a:solidFill>
              </a:rPr>
              <a:t>ом</a:t>
            </a:r>
            <a:r>
              <a:rPr lang="ru-RU" b="1" dirty="0">
                <a:solidFill>
                  <a:srgbClr val="0033CC"/>
                </a:solidFill>
              </a:rPr>
              <a:t>.</a:t>
            </a:r>
          </a:p>
        </p:txBody>
      </p:sp>
    </p:spTree>
  </p:cSld>
  <p:clrMapOvr>
    <a:masterClrMapping/>
  </p:clrMapOvr>
  <p:transition spd="slow" advTm="1524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F:\для школы\классный\Новая папка\IMG_1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0067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" descr="F:\для школы\классный\Новая папка\P10502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7919">
            <a:off x="5083175" y="3917950"/>
            <a:ext cx="33480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F:\для школы\классный\Новая папка\P10307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7738">
            <a:off x="5530850" y="436563"/>
            <a:ext cx="34194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1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для школы\классный\Новая папка\100_26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/>
          <a:stretch/>
        </p:blipFill>
        <p:spPr bwMode="auto">
          <a:xfrm>
            <a:off x="0" y="116632"/>
            <a:ext cx="3997547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F:\для школы\классный\Новая папка\турслет день учителя 0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28160" y="2718000"/>
            <a:ext cx="4815840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97896" y="451992"/>
            <a:ext cx="4104456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/>
              <a:t>Турслет</a:t>
            </a:r>
            <a:r>
              <a:rPr lang="ru-RU" sz="4400" b="1" dirty="0" smtClean="0"/>
              <a:t> учителей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50215279"/>
      </p:ext>
    </p:extLst>
  </p:cSld>
  <p:clrMapOvr>
    <a:masterClrMapping/>
  </p:clrMapOvr>
  <p:transition spd="slow" advTm="59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|2.2|2.3|2.8|1.2|1.8|3.1|1.6|2.8|1.6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264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МСКОУ школа-интернат  VII вида  город Павловский Посад</vt:lpstr>
      <vt:lpstr>Куликова  Светлана Владимировна</vt:lpstr>
      <vt:lpstr>Слайд 3</vt:lpstr>
      <vt:lpstr>Слайд 4</vt:lpstr>
      <vt:lpstr>Ты самым слабым говоришь: «Держись!»        Ты им помочь готова всей душой…  И снова чья-то маленькая жизнь       В твоих руках становится большой.</vt:lpstr>
      <vt:lpstr>Обо мне</vt:lpstr>
      <vt:lpstr>о себе</vt:lpstr>
      <vt:lpstr>Слайд 8</vt:lpstr>
      <vt:lpstr>Слайд 9</vt:lpstr>
      <vt:lpstr>Слайд 10</vt:lpstr>
      <vt:lpstr>Моя цель: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Школа-интернат 7 вида  город Павловский Посад</dc:title>
  <dc:creator>******</dc:creator>
  <cp:lastModifiedBy>1</cp:lastModifiedBy>
  <cp:revision>26</cp:revision>
  <dcterms:created xsi:type="dcterms:W3CDTF">2009-01-20T06:21:32Z</dcterms:created>
  <dcterms:modified xsi:type="dcterms:W3CDTF">2014-10-19T18:03:23Z</dcterms:modified>
</cp:coreProperties>
</file>