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57" r:id="rId4"/>
    <p:sldId id="264" r:id="rId5"/>
    <p:sldId id="265" r:id="rId6"/>
    <p:sldId id="262" r:id="rId7"/>
    <p:sldId id="266" r:id="rId8"/>
    <p:sldId id="258" r:id="rId9"/>
    <p:sldId id="259" r:id="rId10"/>
    <p:sldId id="268" r:id="rId11"/>
    <p:sldId id="273" r:id="rId12"/>
    <p:sldId id="269" r:id="rId13"/>
    <p:sldId id="261" r:id="rId14"/>
    <p:sldId id="267" r:id="rId15"/>
    <p:sldId id="270" r:id="rId16"/>
    <p:sldId id="271" r:id="rId17"/>
    <p:sldId id="260" r:id="rId18"/>
    <p:sldId id="274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28.05.2013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3657599"/>
          </a:xfrm>
        </p:spPr>
        <p:txBody>
          <a:bodyPr>
            <a:noAutofit/>
          </a:bodyPr>
          <a:lstStyle/>
          <a:p>
            <a:pPr marL="18288" indent="0" algn="ctr">
              <a:buNone/>
            </a:pPr>
            <a:r>
              <a:rPr lang="ru-RU" sz="8000" dirty="0"/>
              <a:t>Сергей Петрович </a:t>
            </a:r>
            <a:r>
              <a:rPr lang="ru-RU" sz="8000" dirty="0" err="1" smtClean="0"/>
              <a:t>Капица</a:t>
            </a:r>
            <a:endParaRPr lang="ru-RU" sz="8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5517232"/>
            <a:ext cx="7543800" cy="936104"/>
          </a:xfrm>
        </p:spPr>
        <p:txBody>
          <a:bodyPr/>
          <a:lstStyle/>
          <a:p>
            <a:pPr algn="r"/>
            <a:r>
              <a:rPr lang="ru-RU" sz="2000" dirty="0"/>
              <a:t>Автор презентации: преподаватель педагогики </a:t>
            </a:r>
            <a:br>
              <a:rPr lang="ru-RU" sz="2000" dirty="0"/>
            </a:br>
            <a:r>
              <a:rPr lang="ru-RU" sz="2000" dirty="0"/>
              <a:t>ЮПИГК  Казначеева  О.Ю.</a:t>
            </a:r>
            <a:br>
              <a:rPr lang="ru-RU" sz="2000" dirty="0"/>
            </a:br>
            <a:r>
              <a:rPr lang="ru-RU" sz="2000" dirty="0"/>
              <a:t>Юрьев-Польский, 2012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4327375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18288" indent="0">
              <a:buNone/>
            </a:pPr>
            <a:r>
              <a:rPr lang="ru-RU" sz="5200" b="1" dirty="0"/>
              <a:t>Автор</a:t>
            </a:r>
            <a:r>
              <a:rPr lang="ru-RU" sz="5200" dirty="0"/>
              <a:t> </a:t>
            </a:r>
            <a:endParaRPr lang="ru-RU" sz="5200" dirty="0" smtClean="0"/>
          </a:p>
          <a:p>
            <a:pPr>
              <a:buFont typeface="Wingdings" pitchFamily="2" charset="2"/>
              <a:buChar char="§"/>
            </a:pPr>
            <a:r>
              <a:rPr lang="ru-RU" sz="5200" dirty="0" smtClean="0"/>
              <a:t>4  монографий,  </a:t>
            </a:r>
          </a:p>
          <a:p>
            <a:pPr>
              <a:buFont typeface="Wingdings" pitchFamily="2" charset="2"/>
              <a:buChar char="§"/>
            </a:pPr>
            <a:r>
              <a:rPr lang="ru-RU" sz="5200" dirty="0" smtClean="0"/>
              <a:t>Десятков  </a:t>
            </a:r>
            <a:r>
              <a:rPr lang="ru-RU" sz="5200" dirty="0"/>
              <a:t>статей, </a:t>
            </a:r>
            <a:endParaRPr lang="ru-RU" sz="5200" dirty="0" smtClean="0"/>
          </a:p>
          <a:p>
            <a:pPr>
              <a:buFont typeface="Wingdings" pitchFamily="2" charset="2"/>
              <a:buChar char="§"/>
            </a:pPr>
            <a:r>
              <a:rPr lang="ru-RU" sz="5200" dirty="0" smtClean="0"/>
              <a:t>14  изобретений, </a:t>
            </a:r>
          </a:p>
          <a:p>
            <a:pPr>
              <a:buFont typeface="Wingdings" pitchFamily="2" charset="2"/>
              <a:buChar char="§"/>
            </a:pPr>
            <a:r>
              <a:rPr lang="ru-RU" sz="5200" dirty="0" smtClean="0"/>
              <a:t>1  </a:t>
            </a:r>
            <a:r>
              <a:rPr lang="ru-RU" sz="5200" dirty="0"/>
              <a:t>открытия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373216"/>
            <a:ext cx="7543800" cy="1008112"/>
          </a:xfrm>
        </p:spPr>
        <p:txBody>
          <a:bodyPr/>
          <a:lstStyle/>
          <a:p>
            <a:r>
              <a:rPr lang="ru-RU" b="1" dirty="0" smtClean="0"/>
              <a:t>Научные достижения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29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683232" cy="548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0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85801"/>
            <a:ext cx="7258000" cy="483143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сверхзвуковой </a:t>
            </a:r>
            <a:r>
              <a:rPr lang="ru-RU" sz="3200" dirty="0"/>
              <a:t>аэродинамики, земного магнетизма, ускорителей частиц, </a:t>
            </a:r>
            <a:r>
              <a:rPr lang="ru-RU" sz="3200" dirty="0" smtClean="0"/>
              <a:t> </a:t>
            </a:r>
            <a:r>
              <a:rPr lang="ru-RU" sz="3200" dirty="0"/>
              <a:t>ядерной </a:t>
            </a:r>
            <a:r>
              <a:rPr lang="ru-RU" sz="3200" dirty="0" smtClean="0"/>
              <a:t>физики, прикладной </a:t>
            </a:r>
            <a:r>
              <a:rPr lang="ru-RU" sz="3200" dirty="0"/>
              <a:t>электродинамики, синхротронного </a:t>
            </a:r>
            <a:r>
              <a:rPr lang="ru-RU" sz="3200" dirty="0" smtClean="0"/>
              <a:t>излучения;</a:t>
            </a:r>
          </a:p>
          <a:p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</a:rPr>
              <a:t> истории науки</a:t>
            </a:r>
            <a:r>
              <a:rPr lang="ru-RU" sz="3200" dirty="0" smtClean="0">
                <a:solidFill>
                  <a:schemeClr val="tx2">
                    <a:lumMod val="90000"/>
                  </a:schemeClr>
                </a:solidFill>
              </a:rPr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методики и теории </a:t>
            </a:r>
            <a:r>
              <a:rPr lang="ru-RU" sz="3200" dirty="0" smtClean="0"/>
              <a:t>образования;</a:t>
            </a:r>
          </a:p>
          <a:p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</a:rPr>
              <a:t> проблем </a:t>
            </a:r>
            <a:r>
              <a:rPr lang="ru-RU" sz="3200" b="1" dirty="0">
                <a:solidFill>
                  <a:schemeClr val="tx2">
                    <a:lumMod val="90000"/>
                  </a:schemeClr>
                </a:solidFill>
              </a:rPr>
              <a:t>народонаселения, </a:t>
            </a:r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</a:rPr>
              <a:t>    демографии</a:t>
            </a:r>
            <a:endParaRPr lang="ru-RU" sz="32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445224"/>
            <a:ext cx="7543800" cy="936104"/>
          </a:xfrm>
        </p:spPr>
        <p:txBody>
          <a:bodyPr/>
          <a:lstStyle/>
          <a:p>
            <a:r>
              <a:rPr lang="ru-RU" sz="4000" b="1" dirty="0" smtClean="0"/>
              <a:t>Научные работы в области: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25347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04664"/>
            <a:ext cx="7618040" cy="518457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Микротрон </a:t>
            </a:r>
            <a:r>
              <a:rPr lang="ru-RU" sz="2400" dirty="0" err="1">
                <a:solidFill>
                  <a:srgbClr val="FFC000"/>
                </a:solidFill>
              </a:rPr>
              <a:t>С.П.Капица</a:t>
            </a:r>
            <a:r>
              <a:rPr lang="ru-RU" sz="2400" dirty="0">
                <a:solidFill>
                  <a:srgbClr val="FFC000"/>
                </a:solidFill>
              </a:rPr>
              <a:t>, </a:t>
            </a:r>
            <a:r>
              <a:rPr lang="ru-RU" sz="2400" dirty="0" err="1">
                <a:solidFill>
                  <a:srgbClr val="FFC000"/>
                </a:solidFill>
              </a:rPr>
              <a:t>В.Н.Мелехин</a:t>
            </a:r>
            <a:r>
              <a:rPr lang="ru-RU" sz="2400" dirty="0" smtClean="0">
                <a:solidFill>
                  <a:srgbClr val="FFC000"/>
                </a:solidFill>
              </a:rPr>
              <a:t>, предисловие </a:t>
            </a:r>
            <a:r>
              <a:rPr lang="ru-RU" sz="2400" dirty="0">
                <a:solidFill>
                  <a:srgbClr val="FFC000"/>
                </a:solidFill>
              </a:rPr>
              <a:t>П.Л. </a:t>
            </a:r>
            <a:r>
              <a:rPr lang="ru-RU" sz="2400" dirty="0" err="1">
                <a:solidFill>
                  <a:srgbClr val="FFC000"/>
                </a:solidFill>
              </a:rPr>
              <a:t>Капица,из</a:t>
            </a:r>
            <a:r>
              <a:rPr lang="ru-RU" sz="2400" dirty="0">
                <a:solidFill>
                  <a:srgbClr val="FFC000"/>
                </a:solidFill>
              </a:rPr>
              <a:t>-во "</a:t>
            </a:r>
            <a:r>
              <a:rPr lang="ru-RU" sz="2400" dirty="0" smtClean="0">
                <a:solidFill>
                  <a:srgbClr val="FFC000"/>
                </a:solidFill>
              </a:rPr>
              <a:t>Наука«(1969 )</a:t>
            </a:r>
          </a:p>
          <a:p>
            <a:r>
              <a:rPr lang="ru-RU" sz="2400" b="1" dirty="0" smtClean="0"/>
              <a:t>Наука </a:t>
            </a:r>
            <a:r>
              <a:rPr lang="ru-RU" sz="2400" b="1" dirty="0"/>
              <a:t>и средства массовой </a:t>
            </a:r>
            <a:r>
              <a:rPr lang="ru-RU" sz="2400" b="1" dirty="0" smtClean="0"/>
              <a:t>информации</a:t>
            </a:r>
            <a:r>
              <a:rPr lang="ru-RU" sz="2400" b="1" dirty="0"/>
              <a:t> </a:t>
            </a:r>
            <a:r>
              <a:rPr lang="ru-RU" sz="2400" b="1" dirty="0" smtClean="0"/>
              <a:t>(1981)</a:t>
            </a:r>
          </a:p>
          <a:p>
            <a:r>
              <a:rPr lang="ru-RU" sz="2400" dirty="0">
                <a:solidFill>
                  <a:srgbClr val="FFC000"/>
                </a:solidFill>
              </a:rPr>
              <a:t>Общая теория роста человечества: Сколько людей жило, живёт и будет жить на </a:t>
            </a:r>
            <a:r>
              <a:rPr lang="ru-RU" sz="2400" dirty="0" smtClean="0">
                <a:solidFill>
                  <a:srgbClr val="FFC000"/>
                </a:solidFill>
              </a:rPr>
              <a:t>Земле (1999)</a:t>
            </a:r>
          </a:p>
          <a:p>
            <a:r>
              <a:rPr lang="ru-RU" sz="2400" b="1" dirty="0"/>
              <a:t>Модель роста населения Земли и экономического развития человечества // Вопросы экономики. 2000. № 12</a:t>
            </a:r>
            <a:endParaRPr lang="ru-RU" sz="2400" b="1" dirty="0" smtClean="0"/>
          </a:p>
          <a:p>
            <a:r>
              <a:rPr lang="ru-RU" sz="2400" dirty="0">
                <a:solidFill>
                  <a:srgbClr val="FFC000"/>
                </a:solidFill>
              </a:rPr>
              <a:t>Демографическая революция и Россия. Век глобализации. Выпуск № 1/2008</a:t>
            </a:r>
            <a:endParaRPr lang="ru-RU" sz="2400" dirty="0" smtClean="0">
              <a:solidFill>
                <a:srgbClr val="FFC000"/>
              </a:solidFill>
            </a:endParaRPr>
          </a:p>
          <a:p>
            <a:r>
              <a:rPr lang="ru-RU" sz="2400" b="1" dirty="0"/>
              <a:t>Парадоксы роста: Законы развития </a:t>
            </a:r>
            <a:r>
              <a:rPr lang="ru-RU" sz="2400" b="1" dirty="0" smtClean="0"/>
              <a:t>человечества(2010) и др.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445224"/>
            <a:ext cx="7543800" cy="936104"/>
          </a:xfrm>
        </p:spPr>
        <p:txBody>
          <a:bodyPr/>
          <a:lstStyle/>
          <a:p>
            <a:r>
              <a:rPr lang="ru-RU" dirty="0" smtClean="0"/>
              <a:t>Публикации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84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04056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Главный </a:t>
            </a:r>
            <a:r>
              <a:rPr lang="ru-RU" sz="2000" b="1" dirty="0"/>
              <a:t>редактор журнала «В мире науки</a:t>
            </a:r>
            <a:r>
              <a:rPr lang="ru-RU" sz="2000" b="1" dirty="0" smtClean="0"/>
              <a:t>»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В </a:t>
            </a:r>
            <a:r>
              <a:rPr lang="ru-RU" sz="2000" b="1" dirty="0">
                <a:solidFill>
                  <a:srgbClr val="FFC000"/>
                </a:solidFill>
              </a:rPr>
              <a:t>1973 году </a:t>
            </a:r>
            <a:r>
              <a:rPr lang="ru-RU" sz="2000" b="1" dirty="0" err="1">
                <a:solidFill>
                  <a:srgbClr val="FFC000"/>
                </a:solidFill>
              </a:rPr>
              <a:t>Капица</a:t>
            </a:r>
            <a:r>
              <a:rPr lang="ru-RU" sz="2000" b="1" dirty="0">
                <a:solidFill>
                  <a:srgbClr val="FFC000"/>
                </a:solidFill>
              </a:rPr>
              <a:t> опубликовал книгу «Жизнь </a:t>
            </a:r>
            <a:r>
              <a:rPr lang="ru-RU" sz="2000" b="1" dirty="0" smtClean="0">
                <a:solidFill>
                  <a:srgbClr val="FFC000"/>
                </a:solidFill>
              </a:rPr>
              <a:t>науки». Книга </a:t>
            </a:r>
            <a:r>
              <a:rPr lang="ru-RU" sz="2000" b="1" dirty="0">
                <a:solidFill>
                  <a:srgbClr val="FFC000"/>
                </a:solidFill>
              </a:rPr>
              <a:t>послужила предпосылкой </a:t>
            </a:r>
            <a:r>
              <a:rPr lang="ru-RU" sz="2000" b="1" dirty="0" smtClean="0">
                <a:solidFill>
                  <a:srgbClr val="FFC000"/>
                </a:solidFill>
              </a:rPr>
              <a:t>к появлению </a:t>
            </a:r>
            <a:r>
              <a:rPr lang="ru-RU" sz="2000" b="1" dirty="0">
                <a:solidFill>
                  <a:srgbClr val="FFC000"/>
                </a:solidFill>
              </a:rPr>
              <a:t>телепередачи «Очевидное — невероятное». </a:t>
            </a:r>
            <a:endParaRPr lang="ru-RU" sz="2000" b="1" dirty="0" smtClean="0">
              <a:solidFill>
                <a:srgbClr val="FFC000"/>
              </a:solidFill>
            </a:endParaRPr>
          </a:p>
          <a:p>
            <a:r>
              <a:rPr lang="ru-RU" sz="2000" b="1" dirty="0"/>
              <a:t>Многолетний </a:t>
            </a:r>
            <a:r>
              <a:rPr lang="ru-RU" sz="2000" b="1" dirty="0" smtClean="0"/>
              <a:t> бессменный ведущий </a:t>
            </a:r>
            <a:r>
              <a:rPr lang="ru-RU" sz="2000" b="1" dirty="0"/>
              <a:t>телевизионной передачи «Очевидное — невероятное</a:t>
            </a:r>
            <a:r>
              <a:rPr lang="ru-RU" sz="2000" b="1" dirty="0" smtClean="0"/>
              <a:t>».</a:t>
            </a:r>
          </a:p>
          <a:p>
            <a:r>
              <a:rPr lang="ru-RU" sz="2000" b="1" dirty="0">
                <a:solidFill>
                  <a:srgbClr val="FFC000"/>
                </a:solidFill>
              </a:rPr>
              <a:t>С 2006 года являлся президентом кинофестиваля «Мир знаний</a:t>
            </a:r>
            <a:r>
              <a:rPr lang="ru-RU" sz="2000" b="1" dirty="0" smtClean="0">
                <a:solidFill>
                  <a:srgbClr val="FFC000"/>
                </a:solidFill>
              </a:rPr>
              <a:t>».</a:t>
            </a:r>
          </a:p>
          <a:p>
            <a:r>
              <a:rPr lang="ru-RU" sz="2000" b="1" dirty="0" smtClean="0"/>
              <a:t>Член </a:t>
            </a:r>
            <a:r>
              <a:rPr lang="ru-RU" sz="2000" b="1" dirty="0"/>
              <a:t>Совета при Президенте РФ по культуре и </a:t>
            </a:r>
            <a:r>
              <a:rPr lang="ru-RU" sz="2000" b="1" dirty="0" smtClean="0"/>
              <a:t>искусству.</a:t>
            </a:r>
          </a:p>
          <a:p>
            <a:r>
              <a:rPr lang="ru-RU" sz="2000" b="1" dirty="0">
                <a:solidFill>
                  <a:srgbClr val="FFC000"/>
                </a:solidFill>
              </a:rPr>
              <a:t>Почетный первый вице-президент общественной организации Евразийская академия телевидения и радио. </a:t>
            </a:r>
            <a:endParaRPr lang="ru-RU" sz="2000" b="1" dirty="0" smtClean="0">
              <a:solidFill>
                <a:srgbClr val="FFC000"/>
              </a:solidFill>
            </a:endParaRPr>
          </a:p>
          <a:p>
            <a:r>
              <a:rPr lang="ru-RU" sz="2000" b="1" dirty="0" smtClean="0"/>
              <a:t>Член </a:t>
            </a:r>
            <a:r>
              <a:rPr lang="ru-RU" sz="2000" b="1" dirty="0"/>
              <a:t>Общественного совета при </a:t>
            </a:r>
            <a:r>
              <a:rPr lang="ru-RU" sz="2000" b="1" dirty="0" smtClean="0"/>
              <a:t>Министерстве образования и науки РФ  и  др.</a:t>
            </a:r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4410" y="5415589"/>
            <a:ext cx="7543800" cy="936104"/>
          </a:xfrm>
        </p:spPr>
        <p:txBody>
          <a:bodyPr/>
          <a:lstStyle/>
          <a:p>
            <a:r>
              <a:rPr lang="ru-RU" sz="3200" b="1" dirty="0" smtClean="0"/>
              <a:t>Пропагандистская и общественная деятельность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934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7992888" cy="5688631"/>
          </a:xfrm>
        </p:spPr>
        <p:txBody>
          <a:bodyPr>
            <a:normAutofit fontScale="92500"/>
          </a:bodyPr>
          <a:lstStyle/>
          <a:p>
            <a:pPr marL="18288" indent="0">
              <a:buNone/>
            </a:pPr>
            <a:r>
              <a:rPr lang="ru-RU" b="1" dirty="0" smtClean="0"/>
              <a:t>СЧИТАЛ   ЧТО   В   РОССИИ:</a:t>
            </a:r>
          </a:p>
          <a:p>
            <a:r>
              <a:rPr lang="ru-RU" sz="2200" b="1" dirty="0"/>
              <a:t>«…предпочтительнее  учиться …, а "доучиваться" за рубежом</a:t>
            </a:r>
            <a:r>
              <a:rPr lang="ru-RU" sz="2200" b="1" dirty="0" smtClean="0"/>
              <a:t>…»;</a:t>
            </a:r>
            <a:endParaRPr lang="ru-RU" sz="2200" b="1" dirty="0"/>
          </a:p>
          <a:p>
            <a:r>
              <a:rPr lang="ru-RU" sz="2200" b="1" dirty="0" smtClean="0">
                <a:solidFill>
                  <a:srgbClr val="FFC000"/>
                </a:solidFill>
              </a:rPr>
              <a:t>особенно </a:t>
            </a:r>
            <a:r>
              <a:rPr lang="ru-RU" sz="2200" b="1" dirty="0">
                <a:solidFill>
                  <a:srgbClr val="FFC000"/>
                </a:solidFill>
              </a:rPr>
              <a:t>актуально развитие дистанционного </a:t>
            </a:r>
            <a:r>
              <a:rPr lang="ru-RU" sz="2200" b="1" dirty="0" smtClean="0">
                <a:solidFill>
                  <a:srgbClr val="FFC000"/>
                </a:solidFill>
              </a:rPr>
              <a:t>образования;</a:t>
            </a:r>
          </a:p>
          <a:p>
            <a:r>
              <a:rPr lang="ru-RU" sz="2200" b="1" dirty="0" smtClean="0"/>
              <a:t>возможно повышение </a:t>
            </a:r>
            <a:r>
              <a:rPr lang="ru-RU" sz="2200" b="1" dirty="0"/>
              <a:t>креативности </a:t>
            </a:r>
            <a:r>
              <a:rPr lang="ru-RU" sz="2200" b="1" dirty="0" smtClean="0"/>
              <a:t>образования;</a:t>
            </a:r>
          </a:p>
          <a:p>
            <a:r>
              <a:rPr lang="ru-RU" sz="2200" b="1" dirty="0" smtClean="0">
                <a:solidFill>
                  <a:srgbClr val="FFC000"/>
                </a:solidFill>
              </a:rPr>
              <a:t>нужен синергетический  подход  к  образованию </a:t>
            </a:r>
            <a:r>
              <a:rPr lang="ru-RU" sz="2200" b="1" dirty="0">
                <a:solidFill>
                  <a:srgbClr val="FFC000"/>
                </a:solidFill>
              </a:rPr>
              <a:t>(</a:t>
            </a:r>
            <a:r>
              <a:rPr lang="ru-RU" sz="2200" b="1" dirty="0" smtClean="0">
                <a:solidFill>
                  <a:srgbClr val="FFC000"/>
                </a:solidFill>
              </a:rPr>
              <a:t>педагогике), который может </a:t>
            </a:r>
            <a:r>
              <a:rPr lang="ru-RU" sz="2200" b="1" dirty="0">
                <a:solidFill>
                  <a:srgbClr val="FFC000"/>
                </a:solidFill>
              </a:rPr>
              <a:t>быть охарактеризован аналогичным образом как </a:t>
            </a:r>
            <a:r>
              <a:rPr lang="ru-RU" sz="2200" b="1" dirty="0" err="1" smtClean="0">
                <a:solidFill>
                  <a:srgbClr val="FFC000"/>
                </a:solidFill>
              </a:rPr>
              <a:t>гештальтобразование</a:t>
            </a:r>
            <a:r>
              <a:rPr lang="ru-RU" sz="2200" b="1" dirty="0" smtClean="0">
                <a:solidFill>
                  <a:srgbClr val="FFC000"/>
                </a:solidFill>
              </a:rPr>
              <a:t>*;</a:t>
            </a:r>
          </a:p>
          <a:p>
            <a:r>
              <a:rPr lang="ru-RU" sz="2200" b="1" dirty="0"/>
              <a:t>о</a:t>
            </a:r>
            <a:r>
              <a:rPr lang="ru-RU" sz="2200" b="1" dirty="0" smtClean="0"/>
              <a:t>дним  из  результатов  процесса  информатизации школы  должно  стать  появление  у  учащихся, педагогов  и студентов  педагогических  ВУЗов способности  использовать  современные информационные и коммуникационные технологии для работы ;</a:t>
            </a:r>
          </a:p>
          <a:p>
            <a:r>
              <a:rPr lang="ru-RU" sz="2200" b="1" dirty="0">
                <a:solidFill>
                  <a:srgbClr val="FFC000"/>
                </a:solidFill>
              </a:rPr>
              <a:t>д</a:t>
            </a:r>
            <a:r>
              <a:rPr lang="ru-RU" sz="2200" b="1" dirty="0" smtClean="0">
                <a:solidFill>
                  <a:srgbClr val="FFC000"/>
                </a:solidFill>
              </a:rPr>
              <a:t>олжна реализоваться концепция непрерывного умственного развития школьников в процессе обучения</a:t>
            </a:r>
            <a:endParaRPr lang="ru-RU" sz="2200" b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949280"/>
            <a:ext cx="7543800" cy="792088"/>
          </a:xfrm>
        </p:spPr>
        <p:txBody>
          <a:bodyPr/>
          <a:lstStyle/>
          <a:p>
            <a:pPr algn="r"/>
            <a:r>
              <a:rPr lang="ru-RU" sz="2800" b="1" dirty="0" smtClean="0"/>
              <a:t>С. П. </a:t>
            </a:r>
            <a:r>
              <a:rPr lang="ru-RU" sz="2800" b="1" dirty="0" err="1" smtClean="0"/>
              <a:t>Капица</a:t>
            </a:r>
            <a:r>
              <a:rPr lang="ru-RU" sz="2800" b="1" dirty="0" smtClean="0"/>
              <a:t> о методике </a:t>
            </a:r>
            <a:r>
              <a:rPr lang="ru-RU" sz="2800" b="1" dirty="0"/>
              <a:t>и теории</a:t>
            </a:r>
            <a:r>
              <a:rPr lang="ru-RU" sz="2800" b="1" i="1" dirty="0"/>
              <a:t> </a:t>
            </a:r>
            <a:r>
              <a:rPr lang="ru-RU" sz="2800" b="1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569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u="sng" dirty="0" err="1">
                <a:solidFill>
                  <a:srgbClr val="FFC000"/>
                </a:solidFill>
              </a:rPr>
              <a:t>Гештальтобразование</a:t>
            </a:r>
            <a:r>
              <a:rPr lang="ru-RU" sz="3200" b="1" u="sng" dirty="0"/>
              <a:t> </a:t>
            </a:r>
            <a:r>
              <a:rPr lang="ru-RU" sz="3200" dirty="0"/>
              <a:t>- это </a:t>
            </a:r>
            <a:r>
              <a:rPr lang="ru-RU" sz="3200" dirty="0" smtClean="0"/>
              <a:t>стимулирующее </a:t>
            </a:r>
            <a:r>
              <a:rPr lang="ru-RU" sz="3200" dirty="0"/>
              <a:t>или </a:t>
            </a:r>
            <a:r>
              <a:rPr lang="ru-RU" sz="3200" dirty="0" smtClean="0"/>
              <a:t>пробуждающее образование, открытие </a:t>
            </a:r>
            <a:r>
              <a:rPr lang="ru-RU" sz="3200" dirty="0"/>
              <a:t>себя или сотрудничество с самим собой и другими людьми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b="1" u="sng" dirty="0">
                <a:solidFill>
                  <a:srgbClr val="FFC000"/>
                </a:solidFill>
              </a:rPr>
              <a:t>Синергетическое образование </a:t>
            </a:r>
            <a:r>
              <a:rPr lang="ru-RU" sz="3200" dirty="0"/>
              <a:t>- </a:t>
            </a:r>
            <a:r>
              <a:rPr lang="ru-RU" sz="3200" dirty="0" smtClean="0"/>
              <a:t> это образование</a:t>
            </a:r>
            <a:r>
              <a:rPr lang="ru-RU" sz="3200" dirty="0"/>
              <a:t>, стимулирующее на собственные, может быть еще непроявленные, скрытые, линии развития. Это способ открывания реальности, поиска путей в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41688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4615407"/>
          </a:xfrm>
        </p:spPr>
        <p:txBody>
          <a:bodyPr>
            <a:noAutofit/>
          </a:bodyPr>
          <a:lstStyle/>
          <a:p>
            <a:r>
              <a:rPr lang="ru-RU" sz="2800" dirty="0"/>
              <a:t>Он читал лекции четко, крайне интересно и неожиданно. </a:t>
            </a:r>
            <a:endParaRPr lang="ru-RU" sz="2800" dirty="0" smtClean="0"/>
          </a:p>
          <a:p>
            <a:r>
              <a:rPr lang="ru-RU" sz="2800" dirty="0" smtClean="0">
                <a:solidFill>
                  <a:schemeClr val="tx2"/>
                </a:solidFill>
              </a:rPr>
              <a:t>Никто </a:t>
            </a:r>
            <a:r>
              <a:rPr lang="ru-RU" sz="2800" dirty="0">
                <a:solidFill>
                  <a:schemeClr val="tx2"/>
                </a:solidFill>
              </a:rPr>
              <a:t>никогда не знал, как пройдет занятие, и </a:t>
            </a:r>
            <a:r>
              <a:rPr lang="ru-RU" sz="2800" dirty="0" smtClean="0">
                <a:solidFill>
                  <a:schemeClr val="tx2"/>
                </a:solidFill>
              </a:rPr>
              <a:t>все </a:t>
            </a:r>
            <a:r>
              <a:rPr lang="ru-RU" sz="2800" dirty="0">
                <a:solidFill>
                  <a:schemeClr val="tx2"/>
                </a:solidFill>
              </a:rPr>
              <a:t>спешили занять места на первом ряду, чтобы не пропустить ни слова и успеть задать вопросы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Ставил в ходе лекции  </a:t>
            </a:r>
            <a:r>
              <a:rPr lang="ru-RU" sz="2800" dirty="0"/>
              <a:t>перед студентами нестандартные задачи.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Всегда </a:t>
            </a:r>
            <a:r>
              <a:rPr lang="ru-RU" sz="2800" dirty="0">
                <a:solidFill>
                  <a:schemeClr val="tx2"/>
                </a:solidFill>
              </a:rPr>
              <a:t>оставлял время для обсуждений и отвечал на любые </a:t>
            </a:r>
            <a:r>
              <a:rPr lang="ru-RU" sz="2800" dirty="0" smtClean="0">
                <a:solidFill>
                  <a:schemeClr val="tx2"/>
                </a:solidFill>
              </a:rPr>
              <a:t>вопросы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Умел </a:t>
            </a:r>
            <a:r>
              <a:rPr lang="ru-RU" sz="2800" dirty="0"/>
              <a:t>сложные вещи объяснять просто.</a:t>
            </a:r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373216"/>
            <a:ext cx="7543800" cy="1224136"/>
          </a:xfrm>
        </p:spPr>
        <p:txBody>
          <a:bodyPr/>
          <a:lstStyle/>
          <a:p>
            <a:r>
              <a:rPr lang="ru-RU" sz="3600" b="1" dirty="0" smtClean="0"/>
              <a:t>Педагогическое   мастерство Сергея  Петровича  </a:t>
            </a:r>
            <a:r>
              <a:rPr lang="ru-RU" sz="3600" b="1" dirty="0" err="1" smtClean="0"/>
              <a:t>Капицы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986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3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dirty="0" smtClean="0"/>
              <a:t>«…</a:t>
            </a:r>
            <a:r>
              <a:rPr lang="ru-RU" sz="3600" b="1" dirty="0" smtClean="0"/>
              <a:t>Мне </a:t>
            </a:r>
            <a:r>
              <a:rPr lang="ru-RU" sz="3600" b="1" dirty="0"/>
              <a:t>кажется, </a:t>
            </a:r>
            <a:r>
              <a:rPr lang="ru-RU" sz="3600" b="1" dirty="0" smtClean="0"/>
              <a:t>что  </a:t>
            </a:r>
            <a:r>
              <a:rPr lang="ru-RU" sz="3600" b="1" dirty="0"/>
              <a:t>такое </a:t>
            </a:r>
            <a:r>
              <a:rPr lang="ru-RU" sz="3600" b="1" dirty="0" smtClean="0"/>
              <a:t> явление </a:t>
            </a:r>
            <a:r>
              <a:rPr lang="ru-RU" sz="3600" b="1" dirty="0"/>
              <a:t>для </a:t>
            </a:r>
            <a:r>
              <a:rPr lang="ru-RU" sz="3600" b="1" dirty="0" smtClean="0"/>
              <a:t> российской  науки</a:t>
            </a:r>
            <a:r>
              <a:rPr lang="ru-RU" sz="3600" b="1" dirty="0"/>
              <a:t>, </a:t>
            </a:r>
            <a:r>
              <a:rPr lang="ru-RU" sz="3600" b="1" dirty="0" smtClean="0"/>
              <a:t> как  Сергей </a:t>
            </a:r>
            <a:r>
              <a:rPr lang="ru-RU" sz="3600" b="1" dirty="0"/>
              <a:t>Петрович </a:t>
            </a:r>
            <a:r>
              <a:rPr lang="ru-RU" sz="3600" b="1" dirty="0" err="1" smtClean="0"/>
              <a:t>Капица</a:t>
            </a:r>
            <a:r>
              <a:rPr lang="ru-RU" sz="3600" b="1" dirty="0" smtClean="0"/>
              <a:t>,  было  уникальным</a:t>
            </a:r>
            <a:r>
              <a:rPr lang="ru-RU" sz="3600" b="1" dirty="0"/>
              <a:t>. </a:t>
            </a:r>
            <a:r>
              <a:rPr lang="ru-RU" sz="3600" b="1" dirty="0" smtClean="0"/>
              <a:t>  Он   обладал   необычайным  кругозором</a:t>
            </a:r>
            <a:r>
              <a:rPr lang="ru-RU" sz="3600" b="1" dirty="0"/>
              <a:t>. </a:t>
            </a:r>
            <a:r>
              <a:rPr lang="ru-RU" sz="3600" b="1" dirty="0" smtClean="0"/>
              <a:t> Не </a:t>
            </a:r>
            <a:r>
              <a:rPr lang="ru-RU" sz="3600" b="1" dirty="0"/>
              <a:t>знаю</a:t>
            </a:r>
            <a:r>
              <a:rPr lang="ru-RU" sz="3600" b="1" dirty="0" smtClean="0"/>
              <a:t>,  </a:t>
            </a:r>
            <a:r>
              <a:rPr lang="ru-RU" sz="3600" b="1" dirty="0"/>
              <a:t>будет </a:t>
            </a:r>
            <a:r>
              <a:rPr lang="ru-RU" sz="3600" b="1" dirty="0" smtClean="0"/>
              <a:t> ли  еще  кто-то</a:t>
            </a:r>
            <a:r>
              <a:rPr lang="ru-RU" sz="3600" b="1" dirty="0"/>
              <a:t>, </a:t>
            </a:r>
            <a:r>
              <a:rPr lang="ru-RU" sz="3600" b="1" dirty="0" smtClean="0"/>
              <a:t>сравнимый  </a:t>
            </a:r>
            <a:r>
              <a:rPr lang="ru-RU" sz="3600" b="1" dirty="0"/>
              <a:t>с </a:t>
            </a:r>
            <a:r>
              <a:rPr lang="ru-RU" sz="3600" b="1" dirty="0" smtClean="0"/>
              <a:t> ним  </a:t>
            </a:r>
            <a:r>
              <a:rPr lang="ru-RU" sz="3600" b="1" dirty="0"/>
              <a:t>по </a:t>
            </a:r>
            <a:r>
              <a:rPr lang="ru-RU" sz="3600" b="1" dirty="0" smtClean="0"/>
              <a:t> масштабу популяризатора  науки.  Он </a:t>
            </a:r>
            <a:r>
              <a:rPr lang="ru-RU" sz="3600" b="1" dirty="0"/>
              <a:t>видел великую </a:t>
            </a:r>
            <a:r>
              <a:rPr lang="ru-RU" sz="3600" b="1" dirty="0" smtClean="0"/>
              <a:t> науку…»</a:t>
            </a:r>
          </a:p>
          <a:p>
            <a:r>
              <a:rPr lang="ru-RU" sz="3200" b="1" dirty="0" smtClean="0"/>
              <a:t>          </a:t>
            </a:r>
            <a:r>
              <a:rPr lang="ru-RU" sz="2800" b="1" dirty="0" smtClean="0"/>
              <a:t>Вице-президент </a:t>
            </a:r>
            <a:r>
              <a:rPr lang="ru-RU" sz="2800" b="1" dirty="0"/>
              <a:t>РАН </a:t>
            </a:r>
            <a:r>
              <a:rPr lang="ru-RU" sz="2800" b="1" dirty="0" smtClean="0"/>
              <a:t> Геннадий Месяц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85801"/>
            <a:ext cx="7041976" cy="418335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http://ru.wikipedia.org/wiki</a:t>
            </a:r>
            <a:r>
              <a:rPr lang="en-US" sz="2800" dirty="0" smtClean="0"/>
              <a:t>/</a:t>
            </a:r>
            <a:endParaRPr lang="ru-RU" sz="2800" dirty="0" smtClean="0"/>
          </a:p>
          <a:p>
            <a:r>
              <a:rPr lang="en-US" sz="2800" dirty="0"/>
              <a:t>http://</a:t>
            </a:r>
            <a:r>
              <a:rPr lang="en-US" sz="2800" dirty="0" smtClean="0"/>
              <a:t>slon.ru/images3/6/800000/232/819700.jpg?1346500326</a:t>
            </a:r>
            <a:endParaRPr lang="ru-RU" sz="2800" dirty="0" smtClean="0"/>
          </a:p>
          <a:p>
            <a:r>
              <a:rPr lang="en-US" sz="2800" dirty="0"/>
              <a:t>http://</a:t>
            </a:r>
            <a:r>
              <a:rPr lang="en-US" sz="2800" dirty="0" smtClean="0"/>
              <a:t>www.rudata.ru/wiki/</a:t>
            </a:r>
            <a:endParaRPr lang="ru-RU" sz="2800" dirty="0" smtClean="0"/>
          </a:p>
          <a:p>
            <a:r>
              <a:rPr lang="en-US" sz="2800" dirty="0" smtClean="0"/>
              <a:t>http</a:t>
            </a:r>
            <a:r>
              <a:rPr lang="en-US" sz="2800" dirty="0"/>
              <a:t>://www.tefi.ru </a:t>
            </a:r>
            <a:endParaRPr lang="ru-RU" sz="2800" dirty="0" smtClean="0"/>
          </a:p>
          <a:p>
            <a:r>
              <a:rPr lang="en-US" sz="2800" dirty="0" smtClean="0"/>
              <a:t>http</a:t>
            </a:r>
            <a:r>
              <a:rPr lang="en-US" sz="2800" dirty="0"/>
              <a:t>://</a:t>
            </a:r>
            <a:r>
              <a:rPr lang="en-US" sz="2800" dirty="0" smtClean="0"/>
              <a:t>www.eidos.ru/index.htm</a:t>
            </a:r>
            <a:endParaRPr lang="ru-RU" sz="2800" dirty="0" smtClean="0"/>
          </a:p>
          <a:p>
            <a:r>
              <a:rPr lang="en-US" sz="2800" dirty="0"/>
              <a:t>http://www.allbest.ru</a:t>
            </a:r>
            <a:r>
              <a:rPr lang="en-US" sz="2800" dirty="0" smtClean="0"/>
              <a:t>/</a:t>
            </a:r>
            <a:endParaRPr lang="ru-RU" sz="2800" dirty="0" smtClean="0"/>
          </a:p>
          <a:p>
            <a:r>
              <a:rPr lang="en-US" sz="2800" dirty="0"/>
              <a:t>http://nanometer.ru›2012/09/02/s_p_kapica_274292.html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085184"/>
            <a:ext cx="7543800" cy="1152128"/>
          </a:xfrm>
        </p:spPr>
        <p:txBody>
          <a:bodyPr/>
          <a:lstStyle/>
          <a:p>
            <a:r>
              <a:rPr lang="ru-RU" sz="3600" b="1" dirty="0" smtClean="0"/>
              <a:t>Список информационных источников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3608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620689"/>
            <a:ext cx="72728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“</a:t>
            </a:r>
            <a:r>
              <a:rPr lang="ru-RU" sz="6600" dirty="0"/>
              <a:t>Жизнь  слишком коротка,  чтобы тратить  ее  на глупости</a:t>
            </a:r>
            <a:r>
              <a:rPr lang="ru-RU" sz="6600" dirty="0" smtClean="0"/>
              <a:t>”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                   С. П. </a:t>
            </a:r>
            <a:r>
              <a:rPr lang="ru-RU" sz="4400" dirty="0" err="1" smtClean="0"/>
              <a:t>Капица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654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Жизнь должна быть яркой и интересной!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8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589240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(14.02.1928 - 14.08.2012)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260648"/>
            <a:ext cx="380254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6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764704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ru-RU" sz="4400" dirty="0"/>
              <a:t>Доктор </a:t>
            </a:r>
            <a:r>
              <a:rPr lang="ru-RU" sz="4400" dirty="0" smtClean="0"/>
              <a:t> физико -математических   наук</a:t>
            </a:r>
            <a:r>
              <a:rPr lang="ru-RU" sz="4400" dirty="0"/>
              <a:t>, </a:t>
            </a:r>
            <a:r>
              <a:rPr lang="ru-RU" sz="4400" dirty="0" smtClean="0"/>
              <a:t>профессор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4400" dirty="0" smtClean="0"/>
              <a:t>Действительный   </a:t>
            </a:r>
            <a:r>
              <a:rPr lang="ru-RU" sz="4400" dirty="0"/>
              <a:t>член </a:t>
            </a:r>
            <a:r>
              <a:rPr lang="ru-RU" sz="4400" dirty="0" smtClean="0"/>
              <a:t>РАЕН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ru-RU" sz="4400" dirty="0"/>
              <a:t>Д</a:t>
            </a:r>
            <a:r>
              <a:rPr lang="ru-RU" sz="4400" dirty="0" smtClean="0"/>
              <a:t>ействительный   член Европейской  </a:t>
            </a:r>
            <a:r>
              <a:rPr lang="ru-RU" sz="4400" dirty="0"/>
              <a:t>академии </a:t>
            </a:r>
            <a:r>
              <a:rPr lang="ru-RU" sz="4400" dirty="0" smtClean="0"/>
              <a:t>наук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6387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661248"/>
            <a:ext cx="7543800" cy="720080"/>
          </a:xfrm>
        </p:spPr>
        <p:txBody>
          <a:bodyPr/>
          <a:lstStyle/>
          <a:p>
            <a:r>
              <a:rPr lang="ru-RU" b="1" dirty="0" smtClean="0"/>
              <a:t>Известен как: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85801"/>
            <a:ext cx="7041976" cy="4543399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sz="5200" dirty="0"/>
              <a:t>физик, </a:t>
            </a:r>
            <a:endParaRPr lang="ru-RU" sz="5200" dirty="0" smtClean="0"/>
          </a:p>
          <a:p>
            <a:r>
              <a:rPr lang="ru-RU" sz="5200" dirty="0" smtClean="0"/>
              <a:t>телеведущий</a:t>
            </a:r>
            <a:r>
              <a:rPr lang="ru-RU" sz="5200" dirty="0"/>
              <a:t>, </a:t>
            </a:r>
            <a:endParaRPr lang="ru-RU" sz="5200" dirty="0" smtClean="0"/>
          </a:p>
          <a:p>
            <a:r>
              <a:rPr lang="ru-RU" sz="5200" dirty="0" smtClean="0"/>
              <a:t>популяризатор </a:t>
            </a:r>
            <a:r>
              <a:rPr lang="ru-RU" sz="5200" dirty="0"/>
              <a:t>науки, </a:t>
            </a:r>
            <a:endParaRPr lang="ru-RU" sz="5200" dirty="0" smtClean="0"/>
          </a:p>
          <a:p>
            <a:r>
              <a:rPr lang="ru-RU" sz="5200" dirty="0" smtClean="0"/>
              <a:t>главный редактор,</a:t>
            </a:r>
          </a:p>
          <a:p>
            <a:r>
              <a:rPr lang="ru-RU" sz="5200" dirty="0" smtClean="0"/>
              <a:t>преподаватель</a:t>
            </a:r>
            <a:endParaRPr lang="ru-RU" sz="5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4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733256"/>
            <a:ext cx="7997512" cy="936104"/>
          </a:xfrm>
        </p:spPr>
        <p:txBody>
          <a:bodyPr/>
          <a:lstStyle/>
          <a:p>
            <a:r>
              <a:rPr lang="ru-RU" sz="6600" dirty="0" smtClean="0"/>
              <a:t>Семья</a:t>
            </a:r>
            <a:endParaRPr lang="ru-RU" sz="6600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658368"/>
            <a:ext cx="4294192" cy="478685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Прадед</a:t>
            </a:r>
            <a:r>
              <a:rPr lang="ru-RU" dirty="0">
                <a:solidFill>
                  <a:srgbClr val="FFC000"/>
                </a:solidFill>
              </a:rPr>
              <a:t>  - известный географ И. И. </a:t>
            </a:r>
            <a:r>
              <a:rPr lang="ru-RU" dirty="0" err="1">
                <a:solidFill>
                  <a:srgbClr val="FFC000"/>
                </a:solidFill>
              </a:rPr>
              <a:t>Стебницкий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b="1" dirty="0">
                <a:solidFill>
                  <a:srgbClr val="FFC000"/>
                </a:solidFill>
              </a:rPr>
              <a:t>Дед</a:t>
            </a:r>
            <a:r>
              <a:rPr lang="ru-RU" dirty="0">
                <a:solidFill>
                  <a:srgbClr val="FFC000"/>
                </a:solidFill>
              </a:rPr>
              <a:t> - </a:t>
            </a:r>
            <a:r>
              <a:rPr lang="ru-RU" dirty="0" smtClean="0">
                <a:solidFill>
                  <a:srgbClr val="FFC000"/>
                </a:solidFill>
              </a:rPr>
              <a:t>Алексей </a:t>
            </a:r>
            <a:r>
              <a:rPr lang="ru-RU" dirty="0">
                <a:solidFill>
                  <a:srgbClr val="FFC000"/>
                </a:solidFill>
              </a:rPr>
              <a:t>Николаевич </a:t>
            </a:r>
            <a:r>
              <a:rPr lang="ru-RU" dirty="0" smtClean="0">
                <a:solidFill>
                  <a:srgbClr val="FFC000"/>
                </a:solidFill>
              </a:rPr>
              <a:t>Крылов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Дядя </a:t>
            </a:r>
            <a:r>
              <a:rPr lang="ru-RU" dirty="0">
                <a:solidFill>
                  <a:srgbClr val="FFC000"/>
                </a:solidFill>
              </a:rPr>
              <a:t>-  известный  французский биохимик Виктор  Анри </a:t>
            </a:r>
            <a:r>
              <a:rPr lang="ru-RU" dirty="0" smtClean="0">
                <a:solidFill>
                  <a:srgbClr val="FFC000"/>
                </a:solidFill>
              </a:rPr>
              <a:t> (Крылов)</a:t>
            </a:r>
          </a:p>
          <a:p>
            <a:r>
              <a:rPr lang="ru-RU" b="1" dirty="0">
                <a:solidFill>
                  <a:srgbClr val="FFC000"/>
                </a:solidFill>
              </a:rPr>
              <a:t>Отец </a:t>
            </a:r>
            <a:r>
              <a:rPr lang="ru-RU" dirty="0">
                <a:solidFill>
                  <a:srgbClr val="FFC000"/>
                </a:solidFill>
              </a:rPr>
              <a:t>-  </a:t>
            </a:r>
            <a:r>
              <a:rPr lang="ru-RU" b="1" dirty="0">
                <a:solidFill>
                  <a:srgbClr val="FFC000"/>
                </a:solidFill>
              </a:rPr>
              <a:t>Петр </a:t>
            </a:r>
            <a:r>
              <a:rPr lang="ru-RU" b="1" dirty="0" smtClean="0">
                <a:solidFill>
                  <a:srgbClr val="FFC000"/>
                </a:solidFill>
              </a:rPr>
              <a:t>Леонидович  </a:t>
            </a:r>
            <a:r>
              <a:rPr lang="ru-RU" b="1" dirty="0" err="1" smtClean="0">
                <a:solidFill>
                  <a:srgbClr val="FFC000"/>
                </a:solidFill>
              </a:rPr>
              <a:t>Капица</a:t>
            </a:r>
            <a:endParaRPr lang="ru-RU" b="1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Мать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— Анна Алексеевна Крылова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b="1" dirty="0">
                <a:solidFill>
                  <a:srgbClr val="FFC000"/>
                </a:solidFill>
              </a:rPr>
              <a:t>Брат</a:t>
            </a:r>
            <a:r>
              <a:rPr lang="ru-RU" dirty="0">
                <a:solidFill>
                  <a:srgbClr val="FFC000"/>
                </a:solidFill>
              </a:rPr>
              <a:t> — Андрей Петрович </a:t>
            </a:r>
            <a:r>
              <a:rPr lang="ru-RU" dirty="0" err="1">
                <a:solidFill>
                  <a:srgbClr val="FFC000"/>
                </a:solidFill>
              </a:rPr>
              <a:t>Капица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55976" y="764704"/>
            <a:ext cx="4392488" cy="5688632"/>
          </a:xfrm>
        </p:spPr>
        <p:txBody>
          <a:bodyPr>
            <a:normAutofit/>
          </a:bodyPr>
          <a:lstStyle/>
          <a:p>
            <a:r>
              <a:rPr lang="ru-RU" b="1" dirty="0"/>
              <a:t>Жена</a:t>
            </a:r>
            <a:r>
              <a:rPr lang="ru-RU" dirty="0"/>
              <a:t> — Татьяна </a:t>
            </a:r>
            <a:r>
              <a:rPr lang="ru-RU" dirty="0" smtClean="0"/>
              <a:t> </a:t>
            </a:r>
            <a:r>
              <a:rPr lang="ru-RU" dirty="0" err="1" smtClean="0"/>
              <a:t>Алимовна</a:t>
            </a:r>
            <a:r>
              <a:rPr lang="ru-RU" dirty="0" smtClean="0"/>
              <a:t> Дамир</a:t>
            </a:r>
          </a:p>
          <a:p>
            <a:r>
              <a:rPr lang="ru-RU" b="1" dirty="0"/>
              <a:t>Тесть </a:t>
            </a:r>
            <a:r>
              <a:rPr lang="ru-RU" dirty="0"/>
              <a:t>- профессор </a:t>
            </a:r>
            <a:r>
              <a:rPr lang="ru-RU" dirty="0" smtClean="0"/>
              <a:t> </a:t>
            </a:r>
            <a:r>
              <a:rPr lang="ru-RU" dirty="0" err="1" smtClean="0"/>
              <a:t>Алим</a:t>
            </a:r>
            <a:r>
              <a:rPr lang="ru-RU" dirty="0" smtClean="0"/>
              <a:t> Матвеевич   Дамир</a:t>
            </a:r>
          </a:p>
          <a:p>
            <a:r>
              <a:rPr lang="ru-RU" b="1" dirty="0"/>
              <a:t>Сын </a:t>
            </a:r>
            <a:r>
              <a:rPr lang="ru-RU" dirty="0"/>
              <a:t>— Фёдор (1950) — филолог, работает в Институте мировой литературы имени А. М. </a:t>
            </a:r>
            <a:r>
              <a:rPr lang="ru-RU" dirty="0" smtClean="0"/>
              <a:t>Горького РАН</a:t>
            </a:r>
            <a:endParaRPr lang="ru-RU" dirty="0"/>
          </a:p>
          <a:p>
            <a:r>
              <a:rPr lang="ru-RU" b="1" dirty="0" smtClean="0"/>
              <a:t>Дочь </a:t>
            </a:r>
            <a:r>
              <a:rPr lang="ru-RU" dirty="0"/>
              <a:t>— Мария (1954) — психолог, работает в </a:t>
            </a:r>
            <a:r>
              <a:rPr lang="ru-RU" dirty="0" smtClean="0"/>
              <a:t>МГУ</a:t>
            </a:r>
            <a:endParaRPr lang="ru-RU" dirty="0"/>
          </a:p>
          <a:p>
            <a:r>
              <a:rPr lang="ru-RU" dirty="0"/>
              <a:t> </a:t>
            </a:r>
            <a:r>
              <a:rPr lang="ru-RU" b="1" dirty="0" smtClean="0"/>
              <a:t>Дочь</a:t>
            </a:r>
            <a:r>
              <a:rPr lang="ru-RU" dirty="0" smtClean="0"/>
              <a:t> </a:t>
            </a:r>
            <a:r>
              <a:rPr lang="ru-RU" dirty="0"/>
              <a:t>— Варвара (1960) — </a:t>
            </a:r>
            <a:r>
              <a:rPr lang="ru-RU" dirty="0" smtClean="0"/>
              <a:t>врач</a:t>
            </a:r>
          </a:p>
          <a:p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Крёстный отец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— </a:t>
            </a:r>
            <a:r>
              <a:rPr lang="ru-RU" b="1" dirty="0">
                <a:solidFill>
                  <a:srgbClr val="FF0000"/>
                </a:solidFill>
              </a:rPr>
              <a:t>великий русский физиолог Иван Петрович </a:t>
            </a:r>
            <a:r>
              <a:rPr lang="ru-RU" b="1" dirty="0" smtClean="0">
                <a:solidFill>
                  <a:srgbClr val="FF0000"/>
                </a:solidFill>
              </a:rPr>
              <a:t>Павлов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6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504528"/>
          </a:xfrm>
        </p:spPr>
        <p:txBody>
          <a:bodyPr/>
          <a:lstStyle/>
          <a:p>
            <a:pPr algn="ctr"/>
            <a:r>
              <a:rPr lang="ru-RU" sz="4000" dirty="0"/>
              <a:t>Сергей </a:t>
            </a:r>
            <a:r>
              <a:rPr lang="ru-RU" sz="4000" dirty="0" err="1"/>
              <a:t>Капица</a:t>
            </a:r>
            <a:r>
              <a:rPr lang="ru-RU" sz="4000" dirty="0"/>
              <a:t> у себя на даче с внучкой и кошкой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3"/>
            <a:ext cx="5472608" cy="417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76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404664"/>
            <a:ext cx="7618040" cy="590465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1949 году окончил Московский авиационный институт (МАИ).</a:t>
            </a:r>
          </a:p>
          <a:p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ru-RU" b="1" dirty="0"/>
              <a:t>В 1949-1951 годах работал инженером в Центральном аэрогидродинамическом институте им. профессора Н.Е. Жуковского.</a:t>
            </a:r>
          </a:p>
          <a:p>
            <a:endParaRPr lang="ru-RU" b="1" dirty="0"/>
          </a:p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В 1951-1953 годах был младшим научным сотрудником Института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геофизики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.</a:t>
            </a:r>
            <a:endParaRPr lang="ru-RU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ru-RU" b="1" dirty="0" smtClean="0"/>
          </a:p>
          <a:p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/>
              <a:t>1953-1992 годах - научным сотрудником, заведующим лабораторией Института физических проблем им. П.Л. </a:t>
            </a:r>
            <a:r>
              <a:rPr lang="ru-RU" b="1" dirty="0" err="1"/>
              <a:t>Капицы</a:t>
            </a:r>
            <a:r>
              <a:rPr lang="ru-RU" b="1" dirty="0"/>
              <a:t> </a:t>
            </a:r>
            <a:r>
              <a:rPr lang="ru-RU" b="1" dirty="0" smtClean="0"/>
              <a:t>РАН.</a:t>
            </a:r>
          </a:p>
          <a:p>
            <a:endParaRPr lang="ru-RU" b="1" dirty="0"/>
          </a:p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С 1965 по 1998 год - заведующий кафедрой Московского физико-технического института (МФТИ).</a:t>
            </a:r>
            <a:endParaRPr lang="ru-RU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ru-RU" b="1" dirty="0" smtClean="0"/>
          </a:p>
          <a:p>
            <a:r>
              <a:rPr lang="ru-RU" b="1" dirty="0"/>
              <a:t>В Российский </a:t>
            </a:r>
            <a:r>
              <a:rPr lang="ru-RU" b="1" dirty="0" smtClean="0"/>
              <a:t> новый </a:t>
            </a:r>
            <a:r>
              <a:rPr lang="ru-RU" b="1" dirty="0"/>
              <a:t>университет (</a:t>
            </a:r>
            <a:r>
              <a:rPr lang="ru-RU" b="1" dirty="0" err="1"/>
              <a:t>РосНОУ</a:t>
            </a:r>
            <a:r>
              <a:rPr lang="ru-RU" b="1" dirty="0" smtClean="0"/>
              <a:t>) Сергей </a:t>
            </a:r>
            <a:r>
              <a:rPr lang="ru-RU" b="1" dirty="0"/>
              <a:t>Петрович </a:t>
            </a:r>
            <a:r>
              <a:rPr lang="ru-RU" b="1" dirty="0" err="1"/>
              <a:t>Капица</a:t>
            </a:r>
            <a:r>
              <a:rPr lang="ru-RU" b="1" dirty="0"/>
              <a:t> пришел в 1998 году и  стал отвечать за научно-инновационную деятельность </a:t>
            </a:r>
            <a:r>
              <a:rPr lang="ru-RU" b="1" dirty="0" smtClean="0"/>
              <a:t>.</a:t>
            </a:r>
          </a:p>
          <a:p>
            <a:pPr marL="18288" indent="0">
              <a:buNone/>
            </a:pPr>
            <a:endParaRPr lang="ru-RU" b="1" dirty="0" smtClean="0"/>
          </a:p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последнее время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– главный  научный  сотрудник  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Института физических проблем им. П.Л. </a:t>
            </a:r>
            <a:r>
              <a:rPr lang="ru-RU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Капицы</a:t>
            </a:r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РАН.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949280"/>
            <a:ext cx="7543800" cy="648072"/>
          </a:xfrm>
        </p:spPr>
        <p:txBody>
          <a:bodyPr/>
          <a:lstStyle/>
          <a:p>
            <a:r>
              <a:rPr lang="ru-RU" sz="3600" b="1" dirty="0" smtClean="0"/>
              <a:t>Биография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022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136904" cy="5544616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800" b="1" dirty="0"/>
              <a:t>Он - лауреат</a:t>
            </a:r>
            <a:r>
              <a:rPr lang="ru-RU" sz="2800" dirty="0"/>
              <a:t> </a:t>
            </a:r>
            <a:r>
              <a:rPr lang="ru-RU" sz="2800" b="1" dirty="0"/>
              <a:t>Государственной премии СССР (1980), </a:t>
            </a:r>
            <a:endParaRPr lang="ru-RU" sz="2800" b="1" dirty="0" smtClean="0"/>
          </a:p>
          <a:p>
            <a:r>
              <a:rPr lang="ru-RU" sz="2800" b="1" dirty="0" smtClean="0"/>
              <a:t>международной </a:t>
            </a:r>
            <a:r>
              <a:rPr lang="ru-RU" sz="2800" b="1" dirty="0"/>
              <a:t>премии </a:t>
            </a:r>
            <a:r>
              <a:rPr lang="ru-RU" sz="2800" b="1" dirty="0" err="1"/>
              <a:t>Калинги</a:t>
            </a:r>
            <a:r>
              <a:rPr lang="ru-RU" sz="2800" b="1" dirty="0"/>
              <a:t> ЮНЕСКО (1979</a:t>
            </a:r>
            <a:r>
              <a:rPr lang="ru-RU" sz="2800" b="1" dirty="0" smtClean="0"/>
              <a:t>),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премии Президиума РАН за вклад в популяризацию науки (1995</a:t>
            </a:r>
            <a:r>
              <a:rPr lang="ru-RU" sz="2800" b="1" dirty="0" smtClean="0"/>
              <a:t>);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Награжден  орденом </a:t>
            </a:r>
            <a:r>
              <a:rPr lang="ru-RU" sz="2800" b="1" dirty="0">
                <a:solidFill>
                  <a:schemeClr val="tx2"/>
                </a:solidFill>
              </a:rPr>
              <a:t>Почета (2006),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орденом </a:t>
            </a:r>
            <a:r>
              <a:rPr lang="ru-RU" sz="2800" b="1" dirty="0">
                <a:solidFill>
                  <a:schemeClr val="tx2"/>
                </a:solidFill>
              </a:rPr>
              <a:t>"За заслуги перед Отечеством" IV степени (2011),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Золотой </a:t>
            </a:r>
            <a:r>
              <a:rPr lang="ru-RU" sz="2800" b="1" dirty="0">
                <a:solidFill>
                  <a:schemeClr val="tx2"/>
                </a:solidFill>
              </a:rPr>
              <a:t>медалью РАН (2012</a:t>
            </a:r>
            <a:r>
              <a:rPr lang="ru-RU" sz="2800" b="1" dirty="0" smtClean="0">
                <a:solidFill>
                  <a:schemeClr val="tx2"/>
                </a:solidFill>
              </a:rPr>
              <a:t>) и др.</a:t>
            </a:r>
            <a:endParaRPr lang="ru-RU" sz="2800" b="1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733256"/>
            <a:ext cx="7543800" cy="864096"/>
          </a:xfrm>
        </p:spPr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8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285</TotalTime>
  <Words>852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Базовая</vt:lpstr>
      <vt:lpstr>Автор презентации: преподаватель педагогики  ЮПИГК  Казначеева  О.Ю. Юрьев-Польский, 2012 </vt:lpstr>
      <vt:lpstr>Презентация PowerPoint</vt:lpstr>
      <vt:lpstr>(14.02.1928 - 14.08.2012)</vt:lpstr>
      <vt:lpstr>Презентация PowerPoint</vt:lpstr>
      <vt:lpstr>Известен как:</vt:lpstr>
      <vt:lpstr>Семья</vt:lpstr>
      <vt:lpstr>Сергей Капица у себя на даче с внучкой и кошкой</vt:lpstr>
      <vt:lpstr>Биография</vt:lpstr>
      <vt:lpstr>Награды</vt:lpstr>
      <vt:lpstr>Научные достижения</vt:lpstr>
      <vt:lpstr>Презентация PowerPoint</vt:lpstr>
      <vt:lpstr>Научные работы в области:</vt:lpstr>
      <vt:lpstr>Публикации</vt:lpstr>
      <vt:lpstr>Пропагандистская и общественная деятельность</vt:lpstr>
      <vt:lpstr>С. П. Капица о методике и теории образования</vt:lpstr>
      <vt:lpstr>Презентация PowerPoint</vt:lpstr>
      <vt:lpstr>Педагогическое   мастерство Сергея  Петровича  Капицы</vt:lpstr>
      <vt:lpstr>Презентация PowerPoint</vt:lpstr>
      <vt:lpstr>Список информационных источников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Петрович Капица</dc:title>
  <cp:lastModifiedBy>Великий</cp:lastModifiedBy>
  <cp:revision>31</cp:revision>
  <dcterms:modified xsi:type="dcterms:W3CDTF">2013-05-28T10:24:11Z</dcterms:modified>
</cp:coreProperties>
</file>