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7"/>
  </p:notesMasterIdLst>
  <p:sldIdLst>
    <p:sldId id="279" r:id="rId2"/>
    <p:sldId id="307" r:id="rId3"/>
    <p:sldId id="257" r:id="rId4"/>
    <p:sldId id="308" r:id="rId5"/>
    <p:sldId id="305" r:id="rId6"/>
    <p:sldId id="263" r:id="rId7"/>
    <p:sldId id="318" r:id="rId8"/>
    <p:sldId id="314" r:id="rId9"/>
    <p:sldId id="317" r:id="rId10"/>
    <p:sldId id="315" r:id="rId11"/>
    <p:sldId id="259" r:id="rId12"/>
    <p:sldId id="310" r:id="rId13"/>
    <p:sldId id="321" r:id="rId14"/>
    <p:sldId id="312" r:id="rId15"/>
    <p:sldId id="274" r:id="rId16"/>
    <p:sldId id="275" r:id="rId17"/>
    <p:sldId id="316" r:id="rId18"/>
    <p:sldId id="322" r:id="rId19"/>
    <p:sldId id="285" r:id="rId20"/>
    <p:sldId id="286" r:id="rId21"/>
    <p:sldId id="287" r:id="rId22"/>
    <p:sldId id="300" r:id="rId23"/>
    <p:sldId id="301" r:id="rId24"/>
    <p:sldId id="302" r:id="rId25"/>
    <p:sldId id="292" r:id="rId26"/>
    <p:sldId id="293" r:id="rId27"/>
    <p:sldId id="295" r:id="rId28"/>
    <p:sldId id="296" r:id="rId29"/>
    <p:sldId id="309" r:id="rId30"/>
    <p:sldId id="298" r:id="rId31"/>
    <p:sldId id="299" r:id="rId32"/>
    <p:sldId id="282" r:id="rId33"/>
    <p:sldId id="306" r:id="rId34"/>
    <p:sldId id="319" r:id="rId35"/>
    <p:sldId id="261" r:id="rId3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FF353"/>
    <a:srgbClr val="FF6600"/>
    <a:srgbClr val="FAD000"/>
    <a:srgbClr val="FF7C80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713" autoAdjust="0"/>
  </p:normalViewPr>
  <p:slideViewPr>
    <p:cSldViewPr>
      <p:cViewPr varScale="1">
        <p:scale>
          <a:sx n="122" d="100"/>
          <a:sy n="122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8FF1123-5A8E-4B20-8A4A-4133894D670E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7C90A23-23BF-4728-BF08-0F9B78F24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203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90A23-23BF-4728-BF08-0F9B78F2417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90A23-23BF-4728-BF08-0F9B78F241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735075-8D40-4DF9-9006-EFA29EE366D8}" type="slidenum">
              <a:rPr lang="ru-RU">
                <a:latin typeface="Arial" pitchFamily="34" charset="0"/>
              </a:rPr>
              <a:pPr/>
              <a:t>14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90A23-23BF-4728-BF08-0F9B78F2417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90A23-23BF-4728-BF08-0F9B78F2417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326B-0DB7-40AB-A8FC-7EEADCF90D73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99266-BA2A-49BA-AE28-E5E07E6F0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40B9C-1AC1-4C44-B662-7D5660F2F632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795D-FB43-4178-A003-25FF9F2F3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AECB-F317-4943-84CB-7A18F8795A5A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25FA-C44F-4E6A-8DAA-B478B79D8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EF5E-4C7D-477E-83AC-D9F5F4C66013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63FD-ED20-45E5-BD86-DB19FEBE4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E819-6FC8-477B-8161-E63439A2C9F0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9862-C168-41B4-9DE9-289431A17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1283D-54E9-4B0D-8BCC-49E627694121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7AD9-96AF-48BA-9378-A2313FFD3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A72D-8422-4C44-A892-766B2D8128E8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222E-06E0-4FBF-8FA4-8DC43CDF1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86F6-CEF6-4270-B6DA-E4F82C1C856B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4DC3-11B9-4298-8B96-6F2B7DA41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51D3-1C17-4873-AB2A-54180A15B46F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35B4-511E-48B9-8172-7D7306965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1EBB-32DB-41DA-8C00-A5A829A68B2C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44F6-955E-4764-A911-064DE0BFB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FB90-56FD-486B-8D39-4BCA6EB460E9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FAA1-31BB-4518-9CF4-DC3BC5C61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E14A22A-B6EC-4687-B314-7F7291A53CFB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0A737C8-5233-4CE6-A775-651CC93C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36" r:id="rId4"/>
    <p:sldLayoutId id="2147483842" r:id="rId5"/>
    <p:sldLayoutId id="2147483837" r:id="rId6"/>
    <p:sldLayoutId id="2147483843" r:id="rId7"/>
    <p:sldLayoutId id="2147483844" r:id="rId8"/>
    <p:sldLayoutId id="2147483845" r:id="rId9"/>
    <p:sldLayoutId id="2147483838" r:id="rId10"/>
    <p:sldLayoutId id="214748384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slide" Target="slide19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slide" Target="slide19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10.gif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1%88%D0%B5%D0%BD%D0%B8%D0%B5_%D0%B7%D0%B0%D0%B4%D0%B0%D1%8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501122" cy="1714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143116"/>
            <a:ext cx="6643734" cy="321471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024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0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43206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2347" y="5352195"/>
            <a:ext cx="257175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500702"/>
            <a:ext cx="227564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19207">
            <a:off x="6894625" y="419688"/>
            <a:ext cx="2397999" cy="178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0"/>
            <a:ext cx="1881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142984"/>
            <a:ext cx="27463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52944">
            <a:off x="1274737" y="4509158"/>
            <a:ext cx="1383881" cy="369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533540">
            <a:off x="-285779" y="1820843"/>
            <a:ext cx="200025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87031">
            <a:off x="-330561" y="4025280"/>
            <a:ext cx="200025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786190"/>
            <a:ext cx="2714644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214422"/>
            <a:ext cx="276534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00" y="1772816"/>
            <a:ext cx="850112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714348" y="1643050"/>
            <a:ext cx="76438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Русский язык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4 класс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>
                <a:cs typeface="Times New Roman" pitchFamily="18" charset="0"/>
              </a:rPr>
              <a:t> Урок подготовила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cs typeface="Times New Roman" pitchFamily="18" charset="0"/>
              </a:rPr>
              <a:t>учитель начальных классов МБУ СОШ № 47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cs typeface="Times New Roman" pitchFamily="18" charset="0"/>
              </a:rPr>
              <a:t>Сафронова Татьяна Валентиновна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2" descr="data:image/jpeg;base64,/9j/4AAQSkZJRgABAQAAAQABAAD/2wCEAAkGBhQSEBQUExQUFBQQEBQXFRMQFRUVEBUUFRAVFRUQFRQXGyYeFxkjGhQUHy8gIycpLCwsFR4xNTAqNSYrLCkBCQoKDgwOFw8PGCkcHBwpKSkpKSkpKSkpKSkpKSwpKSkpKSkpKSkpLCkpLCkpKSkpKSwpKSwsLCkpKSkpKSkpKf/AABEIAOsA1gMBIgACEQEDEQH/xAAaAAABBQEAAAAAAAAAAAAAAAAEAAECAwUG/8QANRAAAQMCBAQEBQQCAgMAAAAAAQACEQMhBBIxQQVRYXGBkaGxEyLB0fAUMuHxBlIVYkJygv/EABkBAAMBAQEAAAAAAAAAAAAAAAABAgQDBf/EACERAQEAAgMBAAIDAQAAAAAAAAABAhEDEiExQVEEEzIi/9oADAMBAAIRAxEAPwCvKmUkiFydVZCZWQi+HtF5Am0SJsozy6zapN3QIhRIW26gDs0z0FvK6Fr4JoMEFpOhbduk6FcsefGr/qyZsJQiDg3RIhwO4PpGsqDsO4bFde+P7T0y/SqE6u/Rv/1KiaDhsfJEzxv5LrUWqYKhkI2TqtxKzMmJUWqSNgyk1IJ0wcBLKnaFMBAVhqlCsAU4QFOVNCuDUxYgIBJPCZAJJJJAJJJJADykoqylTGp09zyUZZTGbqpLldQwCIZhTzjv9k7H5JdkOVsS7UAEgT5lQrcSGtteaycvPfmMasODX0aKmSc1yBI+qoxWLabToQRzC5nF8deahLbgfKJ5EX9wgMVi3tFyZcZPIdFyuFdp+nZ06VOSbHMBM3CLpQLiO1yP4XE4XixA1WjhP8gGk6LlZk6an7dcKp6dlBmOcSAQCDy1WThuKF/MDqCFeyWmbx6Kd0usaNV43bbtKHqUmPGm22vkrTiIidDqlUZHzN15bJzPKOdw2FoYIHnbcqytwwR8t0bhi2oLiCndh3N/afD6LrObKIvFGKcIRtp+aqvJzW7TrB1jr1QeM4fuNFr4+bt5XDLi0AapJEXTLS4JSnBUCmlAWSlmVeZSBQDlNCWZLMgFCZScooBJJJIANqjiq4gA6AgmNY1mykEHicSMxDm6jyP+wWbnlumj+P8AWnjaxyfDu0hoBad92yPGVx+MrOBImByHLutyhSFVr6lR7nOzRM3mLzbsEBUw7TaJnYanxXHG6rTZWfg8Y0CDzsSrKtQPuTKto4dpecwgTt7IXG4jLZo9JXRGzuogtt9kLVr3EwMoH7Rr3VTnF2ptpI0W3w3gEgOmQYQW7+AVLjjhMTymNFtcO/yTPAqECDoJ0QvDcKx4dlE5ajmnuJv6Ix3BmkiBoDIbq4/6/wArll1l1V471ttHirY122uERgMZnnlzXHPwtSg75v262nK3pK1KHGGMAuP/AJ1XK8f6X2dbSqhg7+Q7xoicJiA4Lja/+QyIF+oWvwfHAj66Keuhfm2iBFXWe+y06zRl8FjPrCZzNnr/AAjKGNOX9k9WkH01VYfXPL2AcfhIMjRAStuo7M3Ydx6IDGYSBI8YWrj5deVwz49+wJKUqGZNmWpnTJSUUpTCYSJUQU8oBwUk0p2oCQSSSQAUITiWHJbLf3N9kcmyqcpLFY2y7jmsHjS0kEEzr3ROMfDM/IiO/JH1sCAZA1QPGr4cx/4vafp9QsOU1W+Z9oAw+ID3ki2VunabnmboYCXx1vG/RRwbsgJ3d7K6mAD80xP7gJ9F1c9+NvhvDWD5XAFrzYyIBjQ9Vr0eCZcwpvgOaYB0BOhWRhxEZMroNwDO2sbFb/DsdAANiNFxyt2uOU4dgX4U1mPs5zmFo1kNmXeseC6bhlQR/wBo36nQLO/yMtqVA6LtGuk32hU4TFuFhrLZB1EC/uClle3qsZ1mq6athhUY5rgNDp0C4TG8IdqRE9V1GE4joP8AyJMAa3N1o8YwzX0tpA5XTxuvqM3B4WmG6mO63MLxVjRBOmnmsDiNPK62xVLDOui7XGVPauvo8UDjczG0rVoVyYynuD91wlJsG3S411W/wyoeev3XLLHR726z4gIA3KorOIMTM/l1Vg8SAPmkeZ8iEaKTXbrlRLJ9Y2KpQe6oWnicPEgny91mubC28Ge5pw5cfdwpThyiktDgnKQKgkgLU4UQFJASCZMCnQFCaE6SAZwsRzWNV+SWuGZrrELZKD4hh5vElceTDfrtx568YNbh7NQ4xyIv6FJ7AI1U8ZgnA6kgbbIR1d0gWsuLvsdTrlhnJaLOYPm8eaWM4xAu4NzTsZNtYCuwWNyx9dEFX4b8fE5zHw2Bs9hcgdSU5q30srfwrocXdPzGQDMnUdFq4bDOqg1GA/NdzqhIDjYSwHaANkOaIc4loEz4XMD3WxRrO/aSIL8ogRYanqovnxcvnqHDWkVDmgFtgDp3nqt7F46GQSLjp9lhYiA7NqSLj2QmNxXynp11KWtlb4yeIump+bqlzSIjmr6dAZSTcye8omjhDAkXC6b0nTO+KfwXWpwzGENg7/VWO4bP50Q78KWEa/nVTb2gxmnQYTFEAC/53WrQxBGojuufwFabTppPtdbGEw8XdflK4ZeOjS+FnEnVC4vDAXNvL3hXGrsAkxmYQU8MutTlNzTLI5JsqKrUIKr+GvRxu4xWaqsJKeRRcFREAnBTJAoCSSZOgKUlEFOCgEUk6YlKnLpnYulL8om4mVnYzAwuhcJWdxQ2gC8LHnj1rVjeznjj2wWusieHVPly5rb8/VANwOZ0Ip2ALQnPYq2weXGQTDct8oOp28b6oinjCSABMZj3+WY8SI8VggvbN5nn5qdDHOsSdDJ7C8eidxiW5XqBsmZzH0N2u8RB8Vn1as6gdhp3SydyQIF9Wgm3hOnI9EK6qJMSI1E2PijQ22cBRHw5O0kjqj6FHK2SLxJ7gaLJ4TjPl7a+lvJdE0h4cG7tufWyjJUNRw929R9J9lKthA624H0V9Fx15fn1RjaUm6503NGhBIR2HcQJBt6ELRxGFbbtMHtKF/TDnp+T7DwSqltDFbGZ23nqEZh6sbEKjD0tPyCFoNUDcVYhoImBPP8ApAvatQ0lnVmXWzgyvxm5IqyJfDUwE61M4dzFHKr6gTfDQNqgEleGJ0DbPUgownAQZ0xCdKUBEFCY3D3nbl4I7KllXPPHascutY/DeH/MT7Iytg5B5evgiqjcjbWHM+yIyBzRGw307rJZY243c25HiFGHRzQtHDXvsulxuBzbXiZ+gWb+kLNQegCOx62pcyCDtAHYjQoXHxEjXf8AnmtQUwRmuI2jqqsXwv5Tlk8gPRVMnOwFgTECf3Gy3cBVIcCNN/KfqFg4uiWmnscpnvOiPwmJ+X/1/oFO+iOvoVg4CI6x+dknVdRudPFZPDcRE/8AXTvY+8rZw0ODXaGR/P1XKxSrE0TZ/JwPh+SrRSE26omnemehcPIqLmgGeY9OSnQUNqgfX7ecJCrPhoRqo1okgc/VRYzqJ9FOjEUcUdNQq8RB5+Oiekzqmrt9en8rRw3VceT4oCmVAJwFtZacpgVItUYQR5STQkg9AUlLKnDUGipKQakWIBgEgFIBSDUBB1OeqaqIYWt3EduauDUsqjLCVeOVxUVGzB5t0QdWm6d+YJ07FaYCeLQuX9K/7mPVZAMbR5G6tw7gD0cB57IqthBB6wghg3NcDqAQfJcrx2OszlQx+DBGmggef9LDpAsM87HkOp5rpMTUjx81nVKQSm4rYvB1QARvH1t47rW4ZifmB5xPc6H1XNF0EEbO+v2RnC8WQI5aeBEBGhHSnEANdHMz3MlC/qi7ynpzKqoVg49wAZ9D7q5rQ0dtuYJg+6g0hhTMzbfw0KmRFj4HtqFWzFzmjQEx4hRq1tW6jbmLJaJbJB5g6EK1+iqw9Qmx8Fa29v78lWN16nKb8Dyp5lF7Usq3Y3cY8pqpFLKnUgFRKy1JWwkg9gMqkGKRKYIM4YnSzKJKAkkAmlKUBMBLZRzpZkEkmhNmSlAPlTppTPdZKifXOcSxJ+I7pCrfVlv5rKhjnTUd3Vbb6LLWufFlI2jx9R/KvpkAefnH9qprIFuynTpzIPTzU1Wh+GriOw9ADf8ANii/1GZruh94+wWUKenYz5onDP18vDmlVDKNnW318b+4RcSIWZTxA+JBtIA8xI9ZRP6n5Y8JHPYqdAS2tljl7K/PPLTT6g7rMw1S99vb6LTpA9CEqDAc1c1llEgz09U5dFlo4c/xWfkw83CSATFyQK0s61gSUQ9JAAEpgUxKcBCjpJiU6ASSSSASSSSCp4Ugo5k+ZAIlUYurDSeiuJWZxZ3y91OXxeM9YZMnuVaBAtcoUm/QI7D/AJ0CytR81rbKynUg/mqUCegSbTv5e6k19KoI6xH56Kug4z3/AJVtOl13+qrY2D4IEWBgm5n35x6eqLoEEaXAuO2/ZAtPzE8kW6nbMLRGm3Xtt3RTXC0ED6z3RFOqWkcjpfzCDo4vLqNdRt1tt2RliLaHY8jy6qALY4nqFY4DbyVNFsCBccwNuqtdPRPj/wBFn8QSlMSmXoMNOSkmSQShJRzJsyFJpKGdM6ogLJSlUF5TZ0BfmSLlR8RMaiQEF6XxEKaib4qBoXnWRxd827oz4yAxd3Sued8Xxz1k/Cvor6Tsv9IoUfDomNGewHgs+2tGk7YaDXmeiIY/zJ/kKhtPfwH56q+mQJnYe6RJ02kwPzUqsuyyT4eCRxRabbgD1kqvJmJOx94JhMpU23bI35clKmHNuDBjbdDgloAGuqKw9eR1H1Nh5pU11JrnawRadiNr8wtLDthseU7HcIHBNh097eMG3ZaNP13lRTXU6m+hB/CrDUlUPp21iPJJmv5+Sq4/9ROd8WEJgkSkt7CkEkgmQemeUxckSqyVOzSLlGVElRJRsH+Ikaiqc5Rc5GwsNRN8RUF6g5yAufVUTXVBeoOKQXmuoGpdUF6RqQQf7U5/HTC+jGs57KTqwAsLnTlpZVioHXHlzVgYSZNln00fFYq7Rt+BVVJPmZ/PH0TYirBk2Vf6udLAp6JCpV0A8T1hX1q2gbsPMoZ/sqhiPmA5plRfwiYO4+hRVFoBjSUJTq3UXYi4I2n1S0bYZVEk7kT90cyQbaHTeRC5tla5mY+4VzeInYwRN58QfdTYbp3OAF4uPA9+Sppk6m/LnCyKGJzXLjPa081pUBa1wqwn/UTn/miGuVgQ7Cr2OWxjTCSQSQe2ZlUSxEFig5qUhhy1QhEmmoGmgBnNVZCLNJRNJLQBuCrIRpoqLqCcAIhVOCPdQVZw6YZ7graOELgY07Iyhw8vdlC1hgcggLNy59Xbjw7VyeJpPZdpnpv5odnHXgQQQeq6qvw8z3QHFOCCD2XLDOW+u+WOvXP1sdm38yqhxK/35IOswkwJtv4qr9I5a5hGXLOtc4+GkyDr/SCZjvnudvcKkYZ0R0TDAO5FExie9aX/ACPX8It6qgcSnzQv6B3JN/x7+RVdIXetluMOUc/ZV0WVHH5bdTbwQmBaWuAeDGkldhg8OMgjU8h+Qs2c6tPHeyjh/Bnzd56xC2n4QsAuSFXh2kWutWiyRBH3XDHk1XTPCWAqYRACm7C5fHRPkXoS7m2GzSICSlCdMgpao5VflUcqFVUWKHw0TlTFqC2H+EmNFE5U/wANAB/BS+AjMiXw0GC/TqLsOj8iXw0BTwuMzm7wD4SiMNiW1C6CDBA6xaTG15F0NWwIcQQXNcN2EAxyMgghDt4NDswq1g4gyQ5sGebS2PRZuTh73bthydYNrvaHMzEAF1p3dHytHr5LI4k91ZxYz9gsX8+jfuj38LabvmoedX5z4A2HgFd8IDbTkAB6J8fDMRny2zTCbwgDZSHCm8ltlgURSWiM9ZA4W3krBwtvILT+CpBiAzW8MbyCl/xbeQWjlThiD0y6vCWkQWgyFTw+sKbvhOBbf5Cb5hyHULbhVYnh7ajYcJ3ncciDsVGeHaKwyuNWMb84OzgR4i48xPkiw4gZv9RJ7DX86LHdhK7S0h7agYCAx0tJBi5cCQSI1hXV8ViHNyspCncfM6oLdskk3AtF4WK/x7tqnNNetyvBZPb+0LlQXD6FYMax5ZlbeWlziT4i176rRIWzjxuM1Wbkst3EMqSkE66OYRPCZSCDpsqWVOU6BDAJQnSQCSDU6ZAJJOUwQaJCQCklsgIJi1WAKCAaFEhTUEJp2tT5U6kAg4ZoSyqQSQaOVTY1IKTdQgFCkk1ShIEAnSCSZUkkkkE//9k="/>
          <p:cNvSpPr>
            <a:spLocks noChangeAspect="1" noChangeArrowheads="1"/>
          </p:cNvSpPr>
          <p:nvPr/>
        </p:nvSpPr>
        <p:spPr bwMode="auto">
          <a:xfrm>
            <a:off x="155575" y="-1074738"/>
            <a:ext cx="2038350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1508" name="AutoShape 4" descr="data:image/jpeg;base64,/9j/4AAQSkZJRgABAQAAAQABAAD/2wCEAAkGBhQSEBQUExQUFBQQEBQXFRMQFRUVEBUUFRAVFRUQFRQXGyYeFxkjGhQUHy8gIycpLCwsFR4xNTAqNSYrLCkBCQoKDgwOFw8PGCkcHBwpKSkpKSkpKSkpKSkpKSwpKSkpKSkpKSkpLCkpLCkpKSkpKSwpKSwsLCkpKSkpKSkpKf/AABEIAOsA1gMBIgACEQEDEQH/xAAaAAABBQEAAAAAAAAAAAAAAAAEAAECAwUG/8QANRAAAQMCBAQEBQQCAgMAAAAAAQACEQMhBBIxQQVRYXGBkaGxEyLB0fAUMuHxBlIVYkJygv/EABkBAAMBAQEAAAAAAAAAAAAAAAABAgQDBf/EACERAQEAAgMBAAIDAQAAAAAAAAABAhEDEiExQVEEEzIi/9oADAMBAAIRAxEAPwCvKmUkiFydVZCZWQi+HtF5Am0SJsozy6zapN3QIhRIW26gDs0z0FvK6Fr4JoMEFpOhbduk6FcsefGr/qyZsJQiDg3RIhwO4PpGsqDsO4bFde+P7T0y/SqE6u/Rv/1KiaDhsfJEzxv5LrUWqYKhkI2TqtxKzMmJUWqSNgyk1IJ0wcBLKnaFMBAVhqlCsAU4QFOVNCuDUxYgIBJPCZAJJJJAJJJJADykoqylTGp09zyUZZTGbqpLldQwCIZhTzjv9k7H5JdkOVsS7UAEgT5lQrcSGtteaycvPfmMasODX0aKmSc1yBI+qoxWLabToQRzC5nF8deahLbgfKJ5EX9wgMVi3tFyZcZPIdFyuFdp+nZ06VOSbHMBM3CLpQLiO1yP4XE4XixA1WjhP8gGk6LlZk6an7dcKp6dlBmOcSAQCDy1WThuKF/MDqCFeyWmbx6Kd0usaNV43bbtKHqUmPGm22vkrTiIidDqlUZHzN15bJzPKOdw2FoYIHnbcqytwwR8t0bhi2oLiCndh3N/afD6LrObKIvFGKcIRtp+aqvJzW7TrB1jr1QeM4fuNFr4+bt5XDLi0AapJEXTLS4JSnBUCmlAWSlmVeZSBQDlNCWZLMgFCZScooBJJJIANqjiq4gA6AgmNY1mykEHicSMxDm6jyP+wWbnlumj+P8AWnjaxyfDu0hoBad92yPGVx+MrOBImByHLutyhSFVr6lR7nOzRM3mLzbsEBUw7TaJnYanxXHG6rTZWfg8Y0CDzsSrKtQPuTKto4dpecwgTt7IXG4jLZo9JXRGzuogtt9kLVr3EwMoH7Rr3VTnF2ptpI0W3w3gEgOmQYQW7+AVLjjhMTymNFtcO/yTPAqECDoJ0QvDcKx4dlE5ajmnuJv6Ix3BmkiBoDIbq4/6/wArll1l1V471ttHirY122uERgMZnnlzXHPwtSg75v262nK3pK1KHGGMAuP/AJ1XK8f6X2dbSqhg7+Q7xoicJiA4Lja/+QyIF+oWvwfHAj66Keuhfm2iBFXWe+y06zRl8FjPrCZzNnr/AAjKGNOX9k9WkH01VYfXPL2AcfhIMjRAStuo7M3Ydx6IDGYSBI8YWrj5deVwz49+wJKUqGZNmWpnTJSUUpTCYSJUQU8oBwUk0p2oCQSSSQAUITiWHJbLf3N9kcmyqcpLFY2y7jmsHjS0kEEzr3ROMfDM/IiO/JH1sCAZA1QPGr4cx/4vafp9QsOU1W+Z9oAw+ID3ki2VunabnmboYCXx1vG/RRwbsgJ3d7K6mAD80xP7gJ9F1c9+NvhvDWD5XAFrzYyIBjQ9Vr0eCZcwpvgOaYB0BOhWRhxEZMroNwDO2sbFb/DsdAANiNFxyt2uOU4dgX4U1mPs5zmFo1kNmXeseC6bhlQR/wBo36nQLO/yMtqVA6LtGuk32hU4TFuFhrLZB1EC/uClle3qsZ1mq6athhUY5rgNDp0C4TG8IdqRE9V1GE4joP8AyJMAa3N1o8YwzX0tpA5XTxuvqM3B4WmG6mO63MLxVjRBOmnmsDiNPK62xVLDOui7XGVPauvo8UDjczG0rVoVyYynuD91wlJsG3S411W/wyoeev3XLLHR726z4gIA3KorOIMTM/l1Vg8SAPmkeZ8iEaKTXbrlRLJ9Y2KpQe6oWnicPEgny91mubC28Ge5pw5cfdwpThyiktDgnKQKgkgLU4UQFJASCZMCnQFCaE6SAZwsRzWNV+SWuGZrrELZKD4hh5vElceTDfrtx568YNbh7NQ4xyIv6FJ7AI1U8ZgnA6kgbbIR1d0gWsuLvsdTrlhnJaLOYPm8eaWM4xAu4NzTsZNtYCuwWNyx9dEFX4b8fE5zHw2Bs9hcgdSU5q30srfwrocXdPzGQDMnUdFq4bDOqg1GA/NdzqhIDjYSwHaANkOaIc4loEz4XMD3WxRrO/aSIL8ogRYanqovnxcvnqHDWkVDmgFtgDp3nqt7F46GQSLjp9lhYiA7NqSLj2QmNxXynp11KWtlb4yeIump+bqlzSIjmr6dAZSTcye8omjhDAkXC6b0nTO+KfwXWpwzGENg7/VWO4bP50Q78KWEa/nVTb2gxmnQYTFEAC/53WrQxBGojuufwFabTppPtdbGEw8XdflK4ZeOjS+FnEnVC4vDAXNvL3hXGrsAkxmYQU8MutTlNzTLI5JsqKrUIKr+GvRxu4xWaqsJKeRRcFREAnBTJAoCSSZOgKUlEFOCgEUk6YlKnLpnYulL8om4mVnYzAwuhcJWdxQ2gC8LHnj1rVjeznjj2wWusieHVPly5rb8/VANwOZ0Ip2ALQnPYq2weXGQTDct8oOp28b6oinjCSABMZj3+WY8SI8VggvbN5nn5qdDHOsSdDJ7C8eidxiW5XqBsmZzH0N2u8RB8Vn1as6gdhp3SydyQIF9Wgm3hOnI9EK6qJMSI1E2PijQ22cBRHw5O0kjqj6FHK2SLxJ7gaLJ4TjPl7a+lvJdE0h4cG7tufWyjJUNRw929R9J9lKthA624H0V9Fx15fn1RjaUm6503NGhBIR2HcQJBt6ELRxGFbbtMHtKF/TDnp+T7DwSqltDFbGZ23nqEZh6sbEKjD0tPyCFoNUDcVYhoImBPP8ApAvatQ0lnVmXWzgyvxm5IqyJfDUwE61M4dzFHKr6gTfDQNqgEleGJ0DbPUgownAQZ0xCdKUBEFCY3D3nbl4I7KllXPPHascutY/DeH/MT7Iytg5B5evgiqjcjbWHM+yIyBzRGw307rJZY243c25HiFGHRzQtHDXvsulxuBzbXiZ+gWb+kLNQegCOx62pcyCDtAHYjQoXHxEjXf8AnmtQUwRmuI2jqqsXwv5Tlk8gPRVMnOwFgTECf3Gy3cBVIcCNN/KfqFg4uiWmnscpnvOiPwmJ+X/1/oFO+iOvoVg4CI6x+dknVdRudPFZPDcRE/8AXTvY+8rZw0ODXaGR/P1XKxSrE0TZ/JwPh+SrRSE26omnemehcPIqLmgGeY9OSnQUNqgfX7ecJCrPhoRqo1okgc/VRYzqJ9FOjEUcUdNQq8RB5+Oiekzqmrt9en8rRw3VceT4oCmVAJwFtZacpgVItUYQR5STQkg9AUlLKnDUGipKQakWIBgEgFIBSDUBB1OeqaqIYWt3EduauDUsqjLCVeOVxUVGzB5t0QdWm6d+YJ07FaYCeLQuX9K/7mPVZAMbR5G6tw7gD0cB57IqthBB6wghg3NcDqAQfJcrx2OszlQx+DBGmggef9LDpAsM87HkOp5rpMTUjx81nVKQSm4rYvB1QARvH1t47rW4ZifmB5xPc6H1XNF0EEbO+v2RnC8WQI5aeBEBGhHSnEANdHMz3MlC/qi7ynpzKqoVg49wAZ9D7q5rQ0dtuYJg+6g0hhTMzbfw0KmRFj4HtqFWzFzmjQEx4hRq1tW6jbmLJaJbJB5g6EK1+iqw9Qmx8Fa29v78lWN16nKb8Dyp5lF7Usq3Y3cY8pqpFLKnUgFRKy1JWwkg9gMqkGKRKYIM4YnSzKJKAkkAmlKUBMBLZRzpZkEkmhNmSlAPlTppTPdZKifXOcSxJ+I7pCrfVlv5rKhjnTUd3Vbb6LLWufFlI2jx9R/KvpkAefnH9qprIFuynTpzIPTzU1Wh+GriOw9ADf8ANii/1GZruh94+wWUKenYz5onDP18vDmlVDKNnW318b+4RcSIWZTxA+JBtIA8xI9ZRP6n5Y8JHPYqdAS2tljl7K/PPLTT6g7rMw1S99vb6LTpA9CEqDAc1c1llEgz09U5dFlo4c/xWfkw83CSATFyQK0s61gSUQ9JAAEpgUxKcBCjpJiU6ASSSSASSSSCp4Ugo5k+ZAIlUYurDSeiuJWZxZ3y91OXxeM9YZMnuVaBAtcoUm/QI7D/AJ0CytR81rbKynUg/mqUCegSbTv5e6k19KoI6xH56Kug4z3/AJVtOl13+qrY2D4IEWBgm5n35x6eqLoEEaXAuO2/ZAtPzE8kW6nbMLRGm3Xtt3RTXC0ED6z3RFOqWkcjpfzCDo4vLqNdRt1tt2RliLaHY8jy6qALY4nqFY4DbyVNFsCBccwNuqtdPRPj/wBFn8QSlMSmXoMNOSkmSQShJRzJsyFJpKGdM6ogLJSlUF5TZ0BfmSLlR8RMaiQEF6XxEKaib4qBoXnWRxd827oz4yAxd3Sued8Xxz1k/Cvor6Tsv9IoUfDomNGewHgs+2tGk7YaDXmeiIY/zJ/kKhtPfwH56q+mQJnYe6RJ02kwPzUqsuyyT4eCRxRabbgD1kqvJmJOx94JhMpU23bI35clKmHNuDBjbdDgloAGuqKw9eR1H1Nh5pU11JrnawRadiNr8wtLDthseU7HcIHBNh097eMG3ZaNP13lRTXU6m+hB/CrDUlUPp21iPJJmv5+Sq4/9ROd8WEJgkSkt7CkEkgmQemeUxckSqyVOzSLlGVElRJRsH+Ikaiqc5Rc5GwsNRN8RUF6g5yAufVUTXVBeoOKQXmuoGpdUF6RqQQf7U5/HTC+jGs57KTqwAsLnTlpZVioHXHlzVgYSZNln00fFYq7Rt+BVVJPmZ/PH0TYirBk2Vf6udLAp6JCpV0A8T1hX1q2gbsPMoZ/sqhiPmA5plRfwiYO4+hRVFoBjSUJTq3UXYi4I2n1S0bYZVEk7kT90cyQbaHTeRC5tla5mY+4VzeInYwRN58QfdTYbp3OAF4uPA9+Sppk6m/LnCyKGJzXLjPa081pUBa1wqwn/UTn/miGuVgQ7Cr2OWxjTCSQSQe2ZlUSxEFig5qUhhy1QhEmmoGmgBnNVZCLNJRNJLQBuCrIRpoqLqCcAIhVOCPdQVZw6YZ7graOELgY07Iyhw8vdlC1hgcggLNy59Xbjw7VyeJpPZdpnpv5odnHXgQQQeq6qvw8z3QHFOCCD2XLDOW+u+WOvXP1sdm38yqhxK/35IOswkwJtv4qr9I5a5hGXLOtc4+GkyDr/SCZjvnudvcKkYZ0R0TDAO5FExie9aX/ACPX8It6qgcSnzQv6B3JN/x7+RVdIXetluMOUc/ZV0WVHH5bdTbwQmBaWuAeDGkldhg8OMgjU8h+Qs2c6tPHeyjh/Bnzd56xC2n4QsAuSFXh2kWutWiyRBH3XDHk1XTPCWAqYRACm7C5fHRPkXoS7m2GzSICSlCdMgpao5VflUcqFVUWKHw0TlTFqC2H+EmNFE5U/wANAB/BS+AjMiXw0GC/TqLsOj8iXw0BTwuMzm7wD4SiMNiW1C6CDBA6xaTG15F0NWwIcQQXNcN2EAxyMgghDt4NDswq1g4gyQ5sGebS2PRZuTh73bthydYNrvaHMzEAF1p3dHytHr5LI4k91ZxYz9gsX8+jfuj38LabvmoedX5z4A2HgFd8IDbTkAB6J8fDMRny2zTCbwgDZSHCm8ltlgURSWiM9ZA4W3krBwtvILT+CpBiAzW8MbyCl/xbeQWjlThiD0y6vCWkQWgyFTw+sKbvhOBbf5Cb5hyHULbhVYnh7ajYcJ3ncciDsVGeHaKwyuNWMb84OzgR4i48xPkiw4gZv9RJ7DX86LHdhK7S0h7agYCAx0tJBi5cCQSI1hXV8ViHNyspCncfM6oLdskk3AtF4WK/x7tqnNNetyvBZPb+0LlQXD6FYMax5ZlbeWlziT4i176rRIWzjxuM1Wbkst3EMqSkE66OYRPCZSCDpsqWVOU6BDAJQnSQCSDU6ZAJJOUwQaJCQCklsgIJi1WAKCAaFEhTUEJp2tT5U6kAg4ZoSyqQSQaOVTY1IKTdQgFCkk1ShIEAnSCSZUkkkkE//9k="/>
          <p:cNvSpPr>
            <a:spLocks noChangeAspect="1" noChangeArrowheads="1"/>
          </p:cNvSpPr>
          <p:nvPr/>
        </p:nvSpPr>
        <p:spPr bwMode="auto">
          <a:xfrm>
            <a:off x="155575" y="-1074738"/>
            <a:ext cx="2038350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1509" name="Picture 6" descr="http://vesnuchki.ucoz.ru/16353202_img_5654081_36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642918"/>
            <a:ext cx="365011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429250" y="214313"/>
            <a:ext cx="1114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>
                <a:cs typeface="Times New Roman" pitchFamily="18" charset="0"/>
              </a:rPr>
              <a:t>идёшь</a:t>
            </a:r>
            <a:endParaRPr lang="ru-RU" sz="2400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429250" y="785813"/>
            <a:ext cx="1101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шумят</a:t>
            </a:r>
            <a:endParaRPr lang="ru-RU" sz="24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429250" y="1357313"/>
            <a:ext cx="1101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поёшь</a:t>
            </a:r>
            <a:endParaRPr lang="ru-RU" sz="24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429250" y="1928813"/>
            <a:ext cx="148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шуршите</a:t>
            </a:r>
            <a:endParaRPr lang="ru-RU" sz="24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429250" y="2500313"/>
            <a:ext cx="1135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>
                <a:cs typeface="Times New Roman" pitchFamily="18" charset="0"/>
              </a:rPr>
              <a:t>звенят</a:t>
            </a:r>
            <a:endParaRPr lang="ru-RU" sz="2400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429250" y="3071813"/>
            <a:ext cx="120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плывут</a:t>
            </a:r>
            <a:endParaRPr lang="ru-RU" sz="24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500688" y="3643313"/>
            <a:ext cx="1049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лежит</a:t>
            </a:r>
            <a:endParaRPr lang="ru-RU" sz="24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500688" y="4214813"/>
            <a:ext cx="1136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цветёт</a:t>
            </a:r>
            <a:endParaRPr lang="ru-RU" sz="24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500688" y="4857750"/>
            <a:ext cx="1135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растёт</a:t>
            </a:r>
            <a:endParaRPr lang="ru-RU" sz="24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500688" y="5429250"/>
            <a:ext cx="1543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говоришь</a:t>
            </a:r>
            <a:endParaRPr lang="ru-RU" sz="24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500688" y="6000750"/>
            <a:ext cx="140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cs typeface="Times New Roman" pitchFamily="18" charset="0"/>
              </a:rPr>
              <a:t>кричишь</a:t>
            </a:r>
            <a:endParaRPr lang="ru-RU" sz="240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5214950"/>
            <a:ext cx="4572032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Физминутка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5011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1714500"/>
            <a:ext cx="5429262" cy="34782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4400" dirty="0" err="1"/>
              <a:t>С_сна</a:t>
            </a:r>
            <a:r>
              <a:rPr lang="ru-RU" sz="4400" dirty="0"/>
              <a:t> - сосны</a:t>
            </a:r>
          </a:p>
          <a:p>
            <a:pPr eaLnBrk="1" hangingPunct="1"/>
            <a:r>
              <a:rPr lang="ru-RU" sz="4400" dirty="0"/>
              <a:t> </a:t>
            </a:r>
            <a:r>
              <a:rPr lang="ru-RU" sz="4400" dirty="0" err="1"/>
              <a:t>в_лна</a:t>
            </a:r>
            <a:r>
              <a:rPr lang="ru-RU" sz="4400" dirty="0"/>
              <a:t> - волны</a:t>
            </a:r>
          </a:p>
          <a:p>
            <a:pPr eaLnBrk="1" hangingPunct="1"/>
            <a:r>
              <a:rPr lang="ru-RU" sz="4400" dirty="0"/>
              <a:t> </a:t>
            </a:r>
            <a:r>
              <a:rPr lang="ru-RU" sz="4400" dirty="0" err="1"/>
              <a:t>сверка_т</a:t>
            </a:r>
            <a:r>
              <a:rPr lang="ru-RU" sz="4400" dirty="0"/>
              <a:t> - ?</a:t>
            </a:r>
          </a:p>
          <a:p>
            <a:pPr eaLnBrk="1" hangingPunct="1"/>
            <a:r>
              <a:rPr lang="ru-RU" sz="4400" dirty="0"/>
              <a:t> </a:t>
            </a:r>
            <a:r>
              <a:rPr lang="ru-RU" sz="4400" dirty="0" err="1"/>
              <a:t>пч_ла</a:t>
            </a:r>
            <a:r>
              <a:rPr lang="ru-RU" sz="4400" dirty="0"/>
              <a:t> - пчёлы</a:t>
            </a:r>
          </a:p>
          <a:p>
            <a:pPr eaLnBrk="1" hangingPunct="1"/>
            <a:r>
              <a:rPr lang="ru-RU" sz="4400" dirty="0"/>
              <a:t> </a:t>
            </a:r>
            <a:r>
              <a:rPr lang="ru-RU" sz="4400" dirty="0" err="1"/>
              <a:t>к_рмушка</a:t>
            </a:r>
            <a:r>
              <a:rPr lang="ru-RU" sz="4400" dirty="0"/>
              <a:t> - корм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464719" y="1750219"/>
            <a:ext cx="285750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00437" y="2500313"/>
            <a:ext cx="214313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786187" y="3786188"/>
            <a:ext cx="214313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500562" y="4500563"/>
            <a:ext cx="214313" cy="714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928938" y="1643063"/>
            <a:ext cx="207168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71813" y="2428875"/>
            <a:ext cx="207168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71813" y="3714750"/>
            <a:ext cx="207168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00500" y="4572000"/>
            <a:ext cx="17145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714356"/>
            <a:ext cx="68580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Найди лишнее слово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" name="Picture 7" descr="http://miranimashek.com/Alfavit/Blik_zolota/vopros.gif">
            <a:hlinkClick r:id="rId3" action="ppaction://hlinksldjump" tooltip="Алгоритм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857364"/>
            <a:ext cx="95084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ttp://animo2.ucoz.ru/_ph/14/1/684137293.jpg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3643314"/>
            <a:ext cx="7143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928926" y="5286388"/>
            <a:ext cx="3137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Хорошо!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835821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2571736" y="857250"/>
            <a:ext cx="600079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ru-RU" sz="3600" b="1" dirty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40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Безударное окончание глагола можно правильно написать, определив спряжение по  его неопределённой форме. </a:t>
            </a:r>
            <a:endParaRPr lang="ru-RU" sz="40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CC33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rgbClr val="FF7C80"/>
              </a:solidFill>
              <a:latin typeface="Arial" charset="0"/>
            </a:endParaRPr>
          </a:p>
        </p:txBody>
      </p:sp>
      <p:pic>
        <p:nvPicPr>
          <p:cNvPr id="18436" name="Picture 5" descr="http://t1.gstatic.com/images?q=tbn:ANd9GcSWCULmZklhJsR_R1zG4P0nTBksW3guO_z3-Jn999v7Pl7xrixVAgWli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86058"/>
            <a:ext cx="1614488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428736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buFont typeface="+mj-lt"/>
              <a:buAutoNum type="arabicPeriod"/>
              <a:tabLst>
                <a:tab pos="71755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Проверяем, какими являются окончания личных  форм глагола – ударными или безударными.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58775" indent="-358775">
              <a:buFont typeface="+mj-lt"/>
              <a:buAutoNum type="arabicPeriod"/>
              <a:tabLst>
                <a:tab pos="71755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Если личные окончания ударные, спряжение  определяем по букве окончания: если -Е (-Ё) и -У(-Ю), значит, это глагол 1-го спряжения; если -И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-А (-Я) – 2-го спряжения.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58775" indent="-358775" eaLnBrk="1" hangingPunct="1">
              <a:buFont typeface="+mj-lt"/>
              <a:buAutoNum type="arabicPeriod"/>
              <a:tabLst>
                <a:tab pos="71755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Если личные окончания  глаголов безударные,   определяем спряжение по неопределённой форме.</a:t>
            </a:r>
          </a:p>
          <a:p>
            <a:pPr marL="358775" indent="-358775" eaLnBrk="1" hangingPunct="1">
              <a:buFont typeface="+mj-lt"/>
              <a:buAutoNum type="arabicPeriod"/>
              <a:tabLst>
                <a:tab pos="71755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Ко 2 спряжению отнесу я, без сомнения, все глаголы, что на -ИТЬ, исключая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брить, стелить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,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а также: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гнать, дышать, держать, обидеть, слышать, видеть, ненавидеть и зависеть, и терпеть, и опять смотреть, вертеть.</a:t>
            </a:r>
          </a:p>
          <a:p>
            <a:pPr marL="358775" indent="-358775" eaLnBrk="1" hangingPunct="1">
              <a:buFont typeface="+mj-lt"/>
              <a:buAutoNum type="arabicPeriod"/>
              <a:tabLst>
                <a:tab pos="71755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Все остальные глаголы +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брить, стелить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относятся к 1 спряжению.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57166"/>
            <a:ext cx="3055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hlinkClick r:id="rId4" action="ppaction://hlinksldjump"/>
              </a:rPr>
              <a:t>АЛГОРИТМ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059113" y="0"/>
            <a:ext cx="2735262" cy="1411288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FF66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/>
              <a:t>Чтобы </a:t>
            </a:r>
          </a:p>
          <a:p>
            <a:pPr algn="ctr"/>
            <a:r>
              <a:rPr lang="ru-RU" sz="2400" b="1" i="1" dirty="0"/>
              <a:t>определить </a:t>
            </a:r>
          </a:p>
          <a:p>
            <a:pPr algn="ctr"/>
            <a:r>
              <a:rPr lang="ru-RU" sz="2400" b="1" i="1" dirty="0"/>
              <a:t>спряжение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3276600" y="1412875"/>
            <a:ext cx="720725" cy="504825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003800" y="1412875"/>
            <a:ext cx="719138" cy="358775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14313" y="1700213"/>
            <a:ext cx="3275012" cy="935037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0000FF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/>
              <a:t>Окончание под</a:t>
            </a:r>
          </a:p>
          <a:p>
            <a:pPr algn="ctr"/>
            <a:r>
              <a:rPr lang="ru-RU" sz="2400" b="1" i="1"/>
              <a:t>ударением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219700" y="1700213"/>
            <a:ext cx="3138488" cy="936625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99CC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/>
              <a:t>Окончание</a:t>
            </a:r>
          </a:p>
          <a:p>
            <a:pPr algn="ctr"/>
            <a:r>
              <a:rPr lang="ru-RU" sz="2400" b="1" i="1" dirty="0"/>
              <a:t>безударное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1476375" y="2636838"/>
            <a:ext cx="647700" cy="649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195513" y="2636838"/>
            <a:ext cx="647700" cy="6477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6516688" y="2636838"/>
            <a:ext cx="0" cy="360362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643438" y="2924175"/>
            <a:ext cx="4214812" cy="1009650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33CC33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/>
              <a:t>Поставь глагол</a:t>
            </a:r>
          </a:p>
          <a:p>
            <a:pPr algn="ctr"/>
            <a:r>
              <a:rPr lang="ru-RU" sz="2000" b="1" i="1"/>
              <a:t> в неопределённую </a:t>
            </a:r>
          </a:p>
          <a:p>
            <a:pPr algn="ctr"/>
            <a:r>
              <a:rPr lang="ru-RU" sz="2000" b="1" i="1"/>
              <a:t>форму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0825" y="3933825"/>
            <a:ext cx="1800225" cy="2663825"/>
          </a:xfrm>
          <a:prstGeom prst="rect">
            <a:avLst/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-у  -ю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FF0066"/>
                </a:solidFill>
              </a:rPr>
              <a:t>Е</a:t>
            </a:r>
            <a:r>
              <a:rPr lang="ru-RU" sz="2400" b="1"/>
              <a:t>шь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FF0066"/>
                </a:solidFill>
              </a:rPr>
              <a:t>Е</a:t>
            </a:r>
            <a:r>
              <a:rPr lang="ru-RU" sz="2400" b="1"/>
              <a:t>т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FF0066"/>
                </a:solidFill>
              </a:rPr>
              <a:t>Е</a:t>
            </a:r>
            <a:r>
              <a:rPr lang="ru-RU" sz="2400" b="1"/>
              <a:t>м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FF0066"/>
                </a:solidFill>
              </a:rPr>
              <a:t>Е</a:t>
            </a:r>
            <a:r>
              <a:rPr lang="ru-RU" sz="2400" b="1"/>
              <a:t>те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FF0066"/>
                </a:solidFill>
              </a:rPr>
              <a:t>У</a:t>
            </a:r>
            <a:r>
              <a:rPr lang="ru-RU" sz="2400" b="1"/>
              <a:t>т  -</a:t>
            </a:r>
            <a:r>
              <a:rPr lang="ru-RU" sz="2400" b="1">
                <a:solidFill>
                  <a:srgbClr val="FF0066"/>
                </a:solidFill>
              </a:rPr>
              <a:t>Ю</a:t>
            </a:r>
            <a:r>
              <a:rPr lang="ru-RU" sz="2400" b="1"/>
              <a:t>т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268538" y="3933825"/>
            <a:ext cx="1798637" cy="2663825"/>
          </a:xfrm>
          <a:prstGeom prst="rect">
            <a:avLst/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-у   -ю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33CC33"/>
                </a:solidFill>
              </a:rPr>
              <a:t>И</a:t>
            </a:r>
            <a:r>
              <a:rPr lang="ru-RU" sz="2400" b="1"/>
              <a:t>шь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33CC33"/>
                </a:solidFill>
              </a:rPr>
              <a:t>И</a:t>
            </a:r>
            <a:r>
              <a:rPr lang="ru-RU" sz="2400" b="1"/>
              <a:t>т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33CC33"/>
                </a:solidFill>
              </a:rPr>
              <a:t>И</a:t>
            </a:r>
            <a:r>
              <a:rPr lang="ru-RU" sz="2400" b="1"/>
              <a:t>м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33CC33"/>
                </a:solidFill>
              </a:rPr>
              <a:t>И</a:t>
            </a:r>
            <a:r>
              <a:rPr lang="ru-RU" sz="2400" b="1"/>
              <a:t>те</a:t>
            </a:r>
          </a:p>
          <a:p>
            <a:pPr algn="ctr"/>
            <a:r>
              <a:rPr lang="ru-RU" sz="2400" b="1"/>
              <a:t>-</a:t>
            </a:r>
            <a:r>
              <a:rPr lang="ru-RU" sz="2400" b="1">
                <a:solidFill>
                  <a:srgbClr val="33CC33"/>
                </a:solidFill>
              </a:rPr>
              <a:t>А</a:t>
            </a:r>
            <a:r>
              <a:rPr lang="ru-RU" sz="2400" b="1"/>
              <a:t>т  -</a:t>
            </a:r>
            <a:r>
              <a:rPr lang="ru-RU" sz="2400" b="1">
                <a:solidFill>
                  <a:srgbClr val="33CC33"/>
                </a:solidFill>
              </a:rPr>
              <a:t>Я</a:t>
            </a:r>
            <a:r>
              <a:rPr lang="ru-RU" sz="2400" b="1"/>
              <a:t>т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50825" y="2997200"/>
            <a:ext cx="1800225" cy="936625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I</a:t>
            </a:r>
            <a:r>
              <a:rPr lang="en-US" sz="2400" b="1"/>
              <a:t> </a:t>
            </a:r>
            <a:r>
              <a:rPr lang="ru-RU" sz="2400" b="1"/>
              <a:t>спр.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268538" y="2997200"/>
            <a:ext cx="1798637" cy="936625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II </a:t>
            </a:r>
            <a:r>
              <a:rPr lang="ru-RU" sz="2400" b="1"/>
              <a:t> спр.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5940425" y="3933825"/>
            <a:ext cx="287338" cy="2159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6300788" y="3933825"/>
            <a:ext cx="1008062" cy="2159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427538" y="4437063"/>
            <a:ext cx="2089150" cy="2232025"/>
          </a:xfrm>
          <a:prstGeom prst="rect">
            <a:avLst/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не на </a:t>
            </a:r>
          </a:p>
          <a:p>
            <a:pPr algn="ctr">
              <a:buFontTx/>
              <a:buChar char="-"/>
            </a:pPr>
            <a:r>
              <a:rPr lang="ru-RU" sz="2000" b="1"/>
              <a:t>Ить</a:t>
            </a:r>
          </a:p>
          <a:p>
            <a:pPr algn="ctr">
              <a:buFontTx/>
              <a:buChar char="-"/>
            </a:pPr>
            <a:endParaRPr lang="ru-RU" sz="2000" b="1"/>
          </a:p>
          <a:p>
            <a:pPr algn="ctr"/>
            <a:r>
              <a:rPr lang="ru-RU" sz="2000" b="1"/>
              <a:t>+ брить</a:t>
            </a:r>
          </a:p>
          <a:p>
            <a:pPr algn="ctr"/>
            <a:r>
              <a:rPr lang="ru-RU" sz="2000" b="1"/>
              <a:t>стелить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732588" y="4437063"/>
            <a:ext cx="2232025" cy="2232025"/>
          </a:xfrm>
          <a:prstGeom prst="rect">
            <a:avLst/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на –ИТЬ</a:t>
            </a:r>
          </a:p>
          <a:p>
            <a:pPr algn="ctr"/>
            <a:r>
              <a:rPr lang="ru-RU" sz="1700" b="1" dirty="0"/>
              <a:t>+видеть, зависеть, </a:t>
            </a:r>
          </a:p>
          <a:p>
            <a:pPr algn="ctr"/>
            <a:r>
              <a:rPr lang="ru-RU" sz="1700" b="1" dirty="0"/>
              <a:t>ненавидеть, обидеть,</a:t>
            </a:r>
          </a:p>
          <a:p>
            <a:pPr algn="ctr"/>
            <a:r>
              <a:rPr lang="ru-RU" sz="1700" b="1" dirty="0"/>
              <a:t>терпеть, вертеть,</a:t>
            </a:r>
          </a:p>
          <a:p>
            <a:pPr algn="ctr"/>
            <a:r>
              <a:rPr lang="ru-RU" sz="1700" b="1" dirty="0"/>
              <a:t>смотреть, гнать, </a:t>
            </a:r>
          </a:p>
          <a:p>
            <a:pPr algn="ctr"/>
            <a:r>
              <a:rPr lang="ru-RU" sz="1700" b="1" dirty="0"/>
              <a:t>держать, слышать,</a:t>
            </a:r>
          </a:p>
          <a:p>
            <a:pPr algn="ctr"/>
            <a:r>
              <a:rPr lang="ru-RU" sz="1700" b="1" dirty="0"/>
              <a:t>дышать</a:t>
            </a:r>
            <a:r>
              <a:rPr lang="ru-RU" sz="1600" b="1" dirty="0"/>
              <a:t>.</a:t>
            </a:r>
          </a:p>
          <a:p>
            <a:pPr algn="ctr"/>
            <a:endParaRPr lang="ru-RU" sz="16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4427538" y="3933825"/>
            <a:ext cx="2089150" cy="50323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I</a:t>
            </a:r>
            <a:r>
              <a:rPr lang="en-US" sz="2400" b="1"/>
              <a:t> </a:t>
            </a:r>
            <a:r>
              <a:rPr lang="ru-RU" sz="2400" b="1"/>
              <a:t>спр.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6732588" y="4005263"/>
            <a:ext cx="2232025" cy="431800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II</a:t>
            </a:r>
            <a:r>
              <a:rPr lang="en-US" sz="2400" b="1"/>
              <a:t> </a:t>
            </a:r>
            <a:r>
              <a:rPr lang="ru-RU" sz="2400" b="1"/>
              <a:t>спр.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411413" y="134143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659563" y="134143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7"/>
          <p:cNvSpPr>
            <a:spLocks noChangeShapeType="1"/>
          </p:cNvSpPr>
          <p:nvPr/>
        </p:nvSpPr>
        <p:spPr bwMode="auto">
          <a:xfrm flipH="1">
            <a:off x="2555875" y="112553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8"/>
          <p:cNvSpPr>
            <a:spLocks noChangeShapeType="1"/>
          </p:cNvSpPr>
          <p:nvPr/>
        </p:nvSpPr>
        <p:spPr bwMode="auto">
          <a:xfrm flipV="1">
            <a:off x="2555875" y="11969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30"/>
          <p:cNvSpPr>
            <a:spLocks noChangeShapeType="1"/>
          </p:cNvSpPr>
          <p:nvPr/>
        </p:nvSpPr>
        <p:spPr bwMode="auto">
          <a:xfrm>
            <a:off x="2627313" y="1125538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95738" y="1628775"/>
            <a:ext cx="1223962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/>
              <a:t>выясни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140200" y="2133600"/>
            <a:ext cx="576263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/>
              <a:t>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9" grpId="0" animBg="1"/>
      <p:bldP spid="20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857250" y="1500188"/>
            <a:ext cx="76438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5400" dirty="0" err="1"/>
              <a:t>Пиш</a:t>
            </a:r>
            <a:r>
              <a:rPr lang="ru-RU" sz="5400" dirty="0"/>
              <a:t>…т, </a:t>
            </a:r>
            <a:r>
              <a:rPr lang="ru-RU" sz="5400" dirty="0" err="1"/>
              <a:t>вяж</a:t>
            </a:r>
            <a:r>
              <a:rPr lang="ru-RU" sz="5400" dirty="0"/>
              <a:t>…м, вар…м, </a:t>
            </a:r>
            <a:r>
              <a:rPr lang="ru-RU" sz="5400" dirty="0" err="1"/>
              <a:t>чита</a:t>
            </a:r>
            <a:r>
              <a:rPr lang="ru-RU" sz="5400" dirty="0"/>
              <a:t>…</a:t>
            </a:r>
            <a:r>
              <a:rPr lang="ru-RU" sz="5400" dirty="0" err="1"/>
              <a:t>шь</a:t>
            </a:r>
            <a:r>
              <a:rPr lang="ru-RU" sz="5400" dirty="0"/>
              <a:t>, </a:t>
            </a:r>
            <a:r>
              <a:rPr lang="ru-RU" sz="5400" dirty="0" err="1"/>
              <a:t>отвеча</a:t>
            </a:r>
            <a:r>
              <a:rPr lang="ru-RU" sz="5400" dirty="0"/>
              <a:t>…т, жар…т, мо…</a:t>
            </a:r>
            <a:r>
              <a:rPr lang="ru-RU" sz="5400" dirty="0" err="1"/>
              <a:t>шь</a:t>
            </a:r>
            <a:r>
              <a:rPr lang="ru-RU" sz="5400" dirty="0"/>
              <a:t>, чист…т.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8875" y="1428750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7750" y="1428750"/>
            <a:ext cx="714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1688" y="2286000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25" y="2286000"/>
            <a:ext cx="57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43250" y="3071813"/>
            <a:ext cx="42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72125" y="3071813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3929063"/>
            <a:ext cx="57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14938" y="3929063"/>
            <a:ext cx="500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28813" y="5429250"/>
            <a:ext cx="5214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b="1" dirty="0">
                <a:solidFill>
                  <a:srgbClr val="FF0000"/>
                </a:solidFill>
              </a:rPr>
              <a:t>МОЛОДЦЫ!</a:t>
            </a:r>
          </a:p>
        </p:txBody>
      </p:sp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2643188" y="571500"/>
            <a:ext cx="3500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4400" b="1" i="1" dirty="0"/>
          </a:p>
        </p:txBody>
      </p:sp>
      <p:pic>
        <p:nvPicPr>
          <p:cNvPr id="15" name="Picture 7" descr="http://miranimashek.com/Alfavit/Blik_zolota/vopros.gif">
            <a:hlinkClick r:id="rId3" action="ppaction://hlinksldjump" tooltip="Алгоритм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428604"/>
            <a:ext cx="1214446" cy="17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http://animo2.ucoz.ru/_ph/14/1/684137293.jpg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2786058"/>
            <a:ext cx="857256" cy="20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357188" y="1428750"/>
            <a:ext cx="85010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4000" i="1"/>
              <a:t>Тревож…шь маму, ужина…м в столовой, меша…те Диме, кос…т траву, </a:t>
            </a:r>
            <a:r>
              <a:rPr lang="ru-RU" sz="4000" i="1">
                <a:cs typeface="Times New Roman" pitchFamily="18" charset="0"/>
              </a:rPr>
              <a:t>угрожа…т жизни, </a:t>
            </a:r>
            <a:endParaRPr lang="ru-RU" sz="400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85750" y="3286125"/>
            <a:ext cx="7858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>
              <a:tabLst>
                <a:tab pos="685800" algn="l"/>
              </a:tabLst>
            </a:pPr>
            <a:r>
              <a:rPr lang="ru-RU" sz="4000" i="1">
                <a:cs typeface="Times New Roman" pitchFamily="18" charset="0"/>
              </a:rPr>
              <a:t>люб…шь красоту, стира…м белье, лета…шь легко.</a:t>
            </a:r>
            <a:endParaRPr lang="ru-RU" sz="4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25" y="1214438"/>
            <a:ext cx="357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57938" y="1285875"/>
            <a:ext cx="469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57688" y="1857375"/>
            <a:ext cx="42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2428875"/>
            <a:ext cx="42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43563" y="2500313"/>
            <a:ext cx="500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3071813"/>
            <a:ext cx="357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43750" y="3071813"/>
            <a:ext cx="357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86125" y="3714750"/>
            <a:ext cx="42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6000" i="1">
                <a:solidFill>
                  <a:srgbClr val="FF0000"/>
                </a:solidFill>
              </a:rPr>
              <a:t>е</a:t>
            </a:r>
          </a:p>
        </p:txBody>
      </p:sp>
      <p:pic>
        <p:nvPicPr>
          <p:cNvPr id="26637" name="Picture 5" descr="http://animo2.ucoz.ru/_ph/14/1/684137293.jpg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57166"/>
            <a:ext cx="428628" cy="102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7" descr="http://miranimashek.com/Alfavit/Blik_zolota/vopros.gif">
            <a:hlinkClick r:id="rId6" action="ppaction://hlinksldjump" tooltip="Алгоритм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428604"/>
            <a:ext cx="785818" cy="112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28596" y="4929198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FF0000"/>
                </a:solidFill>
              </a:rPr>
              <a:t>СПАСИБО! ПОРАДОВАЛИ!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2143125" y="857250"/>
            <a:ext cx="467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налить воды </a:t>
            </a:r>
            <a:r>
              <a:rPr lang="ru-RU" sz="2400" dirty="0" smtClean="0"/>
              <a:t>- </a:t>
            </a:r>
            <a:r>
              <a:rPr lang="ru-RU" sz="2400" dirty="0"/>
              <a:t>наль</a:t>
            </a:r>
            <a:r>
              <a:rPr lang="ru-RU" sz="2400" dirty="0">
                <a:solidFill>
                  <a:srgbClr val="FF0000"/>
                </a:solidFill>
              </a:rPr>
              <a:t>ё</a:t>
            </a:r>
            <a:r>
              <a:rPr lang="ru-RU" sz="2400" dirty="0"/>
              <a:t>шь – 1спр.</a:t>
            </a: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2143125" y="1357313"/>
            <a:ext cx="407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грузить вагон -    -</a:t>
            </a:r>
            <a:r>
              <a:rPr lang="ru-RU" sz="2400" dirty="0">
                <a:solidFill>
                  <a:srgbClr val="FF0000"/>
                </a:solidFill>
              </a:rPr>
              <a:t>и</a:t>
            </a:r>
            <a:r>
              <a:rPr lang="ru-RU" sz="2400" dirty="0"/>
              <a:t> – 2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2" name="Прямоугольник 7"/>
          <p:cNvSpPr>
            <a:spLocks noChangeArrowheads="1"/>
          </p:cNvSpPr>
          <p:nvPr/>
        </p:nvSpPr>
        <p:spPr bwMode="auto">
          <a:xfrm>
            <a:off x="2143125" y="2000250"/>
            <a:ext cx="422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сеять пшеницу -  -</a:t>
            </a:r>
            <a:r>
              <a:rPr lang="ru-RU" sz="2400" dirty="0">
                <a:solidFill>
                  <a:srgbClr val="FF0000"/>
                </a:solidFill>
              </a:rPr>
              <a:t>я</a:t>
            </a:r>
            <a:r>
              <a:rPr lang="ru-RU" sz="2400" dirty="0"/>
              <a:t>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3" name="Прямоугольник 8"/>
          <p:cNvSpPr>
            <a:spLocks noChangeArrowheads="1"/>
          </p:cNvSpPr>
          <p:nvPr/>
        </p:nvSpPr>
        <p:spPr bwMode="auto">
          <a:xfrm>
            <a:off x="2143125" y="2571750"/>
            <a:ext cx="4425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забить гол – забь</a:t>
            </a:r>
            <a:r>
              <a:rPr lang="ru-RU" sz="2400" dirty="0">
                <a:solidFill>
                  <a:srgbClr val="FF0000"/>
                </a:solidFill>
              </a:rPr>
              <a:t>ё</a:t>
            </a:r>
            <a:r>
              <a:rPr lang="ru-RU" sz="2400" dirty="0"/>
              <a:t>шь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4" name="Прямоугольник 9"/>
          <p:cNvSpPr>
            <a:spLocks noChangeArrowheads="1"/>
          </p:cNvSpPr>
          <p:nvPr/>
        </p:nvSpPr>
        <p:spPr bwMode="auto">
          <a:xfrm>
            <a:off x="2143125" y="3143250"/>
            <a:ext cx="498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зашить дырку – зашь</a:t>
            </a:r>
            <a:r>
              <a:rPr lang="ru-RU" sz="2400" dirty="0">
                <a:solidFill>
                  <a:srgbClr val="FF0000"/>
                </a:solidFill>
              </a:rPr>
              <a:t>ё</a:t>
            </a:r>
            <a:r>
              <a:rPr lang="ru-RU" sz="2400" dirty="0"/>
              <a:t>шь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5" name="Прямоугольник 10"/>
          <p:cNvSpPr>
            <a:spLocks noChangeArrowheads="1"/>
          </p:cNvSpPr>
          <p:nvPr/>
        </p:nvSpPr>
        <p:spPr bwMode="auto">
          <a:xfrm>
            <a:off x="2143125" y="3714750"/>
            <a:ext cx="4235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уснуть на уроке - -</a:t>
            </a:r>
            <a:r>
              <a:rPr lang="ru-RU" sz="2400" dirty="0">
                <a:solidFill>
                  <a:srgbClr val="FF0000"/>
                </a:solidFill>
              </a:rPr>
              <a:t>у</a:t>
            </a:r>
            <a:r>
              <a:rPr lang="ru-RU" sz="2400" dirty="0"/>
              <a:t>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6" name="Прямоугольник 11"/>
          <p:cNvSpPr>
            <a:spLocks noChangeArrowheads="1"/>
          </p:cNvSpPr>
          <p:nvPr/>
        </p:nvSpPr>
        <p:spPr bwMode="auto">
          <a:xfrm>
            <a:off x="2143125" y="4357688"/>
            <a:ext cx="3900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колоть дрова - -</a:t>
            </a:r>
            <a:r>
              <a:rPr lang="ru-RU" sz="2400" dirty="0">
                <a:solidFill>
                  <a:srgbClr val="FF0000"/>
                </a:solidFill>
              </a:rPr>
              <a:t>о</a:t>
            </a:r>
            <a:r>
              <a:rPr lang="ru-RU" sz="2400" dirty="0"/>
              <a:t>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7" name="Прямоугольник 12"/>
          <p:cNvSpPr>
            <a:spLocks noChangeArrowheads="1"/>
          </p:cNvSpPr>
          <p:nvPr/>
        </p:nvSpPr>
        <p:spPr bwMode="auto">
          <a:xfrm>
            <a:off x="2143125" y="4929188"/>
            <a:ext cx="4349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шагать по улице - -</a:t>
            </a:r>
            <a:r>
              <a:rPr lang="ru-RU" sz="2400" dirty="0">
                <a:solidFill>
                  <a:srgbClr val="FF0000"/>
                </a:solidFill>
              </a:rPr>
              <a:t>а</a:t>
            </a:r>
            <a:r>
              <a:rPr lang="ru-RU" sz="2400" dirty="0"/>
              <a:t> – 1 </a:t>
            </a:r>
            <a:r>
              <a:rPr lang="ru-RU" sz="2400" dirty="0" err="1"/>
              <a:t>спр</a:t>
            </a:r>
            <a:r>
              <a:rPr lang="ru-RU" sz="2400" dirty="0"/>
              <a:t>.</a:t>
            </a:r>
          </a:p>
        </p:txBody>
      </p:sp>
      <p:sp>
        <p:nvSpPr>
          <p:cNvPr id="24588" name="Прямоугольник 13"/>
          <p:cNvSpPr>
            <a:spLocks noChangeArrowheads="1"/>
          </p:cNvSpPr>
          <p:nvPr/>
        </p:nvSpPr>
        <p:spPr bwMode="auto">
          <a:xfrm>
            <a:off x="2143125" y="5500688"/>
            <a:ext cx="3786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dirty="0"/>
              <a:t>вязать шарф - -</a:t>
            </a:r>
            <a:r>
              <a:rPr lang="ru-RU" sz="2400" dirty="0">
                <a:solidFill>
                  <a:srgbClr val="FF0000"/>
                </a:solidFill>
              </a:rPr>
              <a:t>а</a:t>
            </a:r>
            <a:r>
              <a:rPr lang="ru-RU" sz="2400" dirty="0"/>
              <a:t> – 1спр.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6250" y="928688"/>
            <a:ext cx="2428875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3438" y="1428750"/>
            <a:ext cx="1500187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4875" y="2071688"/>
            <a:ext cx="1571625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71938" y="2643188"/>
            <a:ext cx="2357437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3" y="3214688"/>
            <a:ext cx="2500312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14875" y="3786188"/>
            <a:ext cx="1428750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57688" y="4429125"/>
            <a:ext cx="1785937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3" y="5000625"/>
            <a:ext cx="1571625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357688" y="5572125"/>
            <a:ext cx="142875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20968463">
            <a:off x="5898626" y="5426916"/>
            <a:ext cx="318786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Умницы!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29322" y="592933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643470" cy="838200"/>
          </a:xfrm>
        </p:spPr>
        <p:txBody>
          <a:bodyPr>
            <a:noAutofit/>
          </a:bodyPr>
          <a:lstStyle/>
          <a:p>
            <a: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0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Физминутка</a:t>
            </a:r>
            <a: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6000" dirty="0"/>
          </a:p>
        </p:txBody>
      </p:sp>
      <p:pic>
        <p:nvPicPr>
          <p:cNvPr id="4" name="Picture 6" descr="http://vesnuchki.ucoz.ru/16353202_img_5654081_36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57962"/>
            <a:ext cx="3714751" cy="407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795208" y="6110448"/>
            <a:ext cx="665224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1500166" y="2000239"/>
            <a:ext cx="5572164" cy="2143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НАЧАТЬ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0"/>
            <a:ext cx="227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52"/>
            <a:ext cx="700092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71802" y="428604"/>
            <a:ext cx="54292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Aharoni" pitchFamily="2" charset="-79"/>
              </a:rPr>
              <a:t>Удивительная часть речи </a:t>
            </a: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Aharoni" pitchFamily="2" charset="-79"/>
              </a:rPr>
              <a:t>в нашем языке живёт…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Кто что делает, расскажет: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чертит, пишет иль поёт,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вышивает, или вяжет,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или забивает гол,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варит, жарит, моет, чистит…</a:t>
            </a:r>
            <a:endParaRPr lang="ru-RU" sz="32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Всё расскажет нам … </a:t>
            </a:r>
          </a:p>
          <a:p>
            <a:endParaRPr lang="ru-RU" sz="3200" b="1" dirty="0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Calibri" pitchFamily="34" charset="0"/>
              </a:rPr>
              <a:t>ГЛАГОЛ</a:t>
            </a:r>
            <a:endParaRPr lang="ru-RU" sz="4400" u="sng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8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7920">
            <a:off x="877506" y="2688205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7918450" cy="2447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/>
              <a:t>1. Запиши глагол </a:t>
            </a:r>
            <a:r>
              <a:rPr lang="en-US" sz="5400" b="1" dirty="0" smtClean="0"/>
              <a:t>II</a:t>
            </a:r>
            <a:r>
              <a:rPr lang="ru-RU" sz="5400" b="1" dirty="0" smtClean="0"/>
              <a:t> спряжения:</a:t>
            </a:r>
            <a:endParaRPr lang="ru-RU" sz="5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73463"/>
            <a:ext cx="6400800" cy="25923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/>
              <a:t>а). поднимать</a:t>
            </a:r>
            <a:br>
              <a:rPr lang="ru-RU" sz="5400" dirty="0" smtClean="0"/>
            </a:br>
            <a:r>
              <a:rPr lang="ru-RU" sz="5400" dirty="0" smtClean="0"/>
              <a:t>б). лететь</a:t>
            </a:r>
            <a:br>
              <a:rPr lang="ru-RU" sz="5400" dirty="0" smtClean="0"/>
            </a:br>
            <a:r>
              <a:rPr lang="ru-RU" sz="5400" dirty="0" smtClean="0"/>
              <a:t>в). ловить</a:t>
            </a:r>
          </a:p>
        </p:txBody>
      </p:sp>
      <p:pic>
        <p:nvPicPr>
          <p:cNvPr id="30724" name="Picture 9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02550" cy="22590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/>
              <a:t>2. Выпиши глагол  в начальной форме:</a:t>
            </a:r>
            <a:endParaRPr lang="ru-RU" sz="5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73463"/>
            <a:ext cx="6408738" cy="28797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/>
              <a:t>а). прыгают</a:t>
            </a:r>
            <a:br>
              <a:rPr lang="ru-RU" sz="5400" dirty="0" smtClean="0"/>
            </a:br>
            <a:r>
              <a:rPr lang="ru-RU" sz="5400" dirty="0" smtClean="0"/>
              <a:t>б). держу</a:t>
            </a:r>
            <a:br>
              <a:rPr lang="ru-RU" sz="5400" dirty="0" smtClean="0"/>
            </a:br>
            <a:r>
              <a:rPr lang="ru-RU" sz="5400" dirty="0" smtClean="0"/>
              <a:t>в). кормить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/>
          </a:p>
        </p:txBody>
      </p:sp>
      <p:pic>
        <p:nvPicPr>
          <p:cNvPr id="31748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052513"/>
            <a:ext cx="7989888" cy="1971675"/>
          </a:xfrm>
        </p:spPr>
        <p:txBody>
          <a:bodyPr/>
          <a:lstStyle/>
          <a:p>
            <a:pPr eaLnBrk="1" hangingPunct="1"/>
            <a:r>
              <a:rPr lang="ru-RU" sz="5400" b="1" smtClean="0"/>
              <a:t>3. Выпиши глагол единственного числа:</a:t>
            </a:r>
            <a:endParaRPr lang="ru-RU" sz="5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644900"/>
            <a:ext cx="6513512" cy="24225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5400" smtClean="0"/>
              <a:t>а). лететь </a:t>
            </a:r>
            <a:br>
              <a:rPr lang="ru-RU" sz="5400" smtClean="0"/>
            </a:br>
            <a:r>
              <a:rPr lang="ru-RU" sz="5400" smtClean="0"/>
              <a:t>б). растут</a:t>
            </a:r>
            <a:br>
              <a:rPr lang="ru-RU" sz="5400" smtClean="0"/>
            </a:br>
            <a:r>
              <a:rPr lang="ru-RU" sz="5400" smtClean="0"/>
              <a:t>в). пищит</a:t>
            </a:r>
          </a:p>
        </p:txBody>
      </p:sp>
      <p:pic>
        <p:nvPicPr>
          <p:cNvPr id="6148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847012" cy="2116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smtClean="0"/>
              <a:t>4. Запиши слово, на конце которого нужно писать Ь</a:t>
            </a:r>
            <a:endParaRPr lang="ru-RU" sz="540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573463"/>
            <a:ext cx="6480175" cy="2736850"/>
          </a:xfrm>
          <a:noFill/>
        </p:spPr>
        <p:txBody>
          <a:bodyPr/>
          <a:lstStyle/>
          <a:p>
            <a:pPr algn="l" eaLnBrk="1" hangingPunct="1"/>
            <a:r>
              <a:rPr lang="ru-RU" sz="5400" smtClean="0"/>
              <a:t>а). кирпич__</a:t>
            </a:r>
            <a:br>
              <a:rPr lang="ru-RU" sz="5400" smtClean="0"/>
            </a:br>
            <a:r>
              <a:rPr lang="ru-RU" sz="5400" smtClean="0"/>
              <a:t>б). береч__</a:t>
            </a:r>
            <a:br>
              <a:rPr lang="ru-RU" sz="5400" smtClean="0"/>
            </a:br>
            <a:r>
              <a:rPr lang="ru-RU" sz="5400" smtClean="0"/>
              <a:t>в). свеж__</a:t>
            </a:r>
          </a:p>
        </p:txBody>
      </p:sp>
      <p:pic>
        <p:nvPicPr>
          <p:cNvPr id="7172" name="Picture 5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800225"/>
          </a:xfrm>
        </p:spPr>
        <p:txBody>
          <a:bodyPr/>
          <a:lstStyle/>
          <a:p>
            <a:pPr eaLnBrk="1" hangingPunct="1"/>
            <a:r>
              <a:rPr lang="ru-RU" sz="5400" b="1" smtClean="0"/>
              <a:t>5. Выпиши слово, где –ТСЯ без 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573463"/>
            <a:ext cx="6400800" cy="2520950"/>
          </a:xfrm>
        </p:spPr>
        <p:txBody>
          <a:bodyPr/>
          <a:lstStyle/>
          <a:p>
            <a:pPr algn="l" eaLnBrk="1" hangingPunct="1"/>
            <a:r>
              <a:rPr lang="ru-RU" sz="5400" smtClean="0"/>
              <a:t>а). любует_ся</a:t>
            </a:r>
            <a:br>
              <a:rPr lang="ru-RU" sz="5400" smtClean="0"/>
            </a:br>
            <a:r>
              <a:rPr lang="ru-RU" sz="5400" smtClean="0"/>
              <a:t>б). купат_ся</a:t>
            </a:r>
            <a:br>
              <a:rPr lang="ru-RU" sz="5400" smtClean="0"/>
            </a:br>
            <a:r>
              <a:rPr lang="ru-RU" sz="5400" smtClean="0"/>
              <a:t>в). катат_ся</a:t>
            </a:r>
          </a:p>
        </p:txBody>
      </p:sp>
      <p:pic>
        <p:nvPicPr>
          <p:cNvPr id="8196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3"/>
          <p:cNvSpPr>
            <a:spLocks noChangeArrowheads="1" noChangeShapeType="1" noTextEdit="1"/>
          </p:cNvSpPr>
          <p:nvPr/>
        </p:nvSpPr>
        <p:spPr bwMode="auto">
          <a:xfrm>
            <a:off x="1643042" y="2428868"/>
            <a:ext cx="5929354" cy="11430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ОТВЕТЫ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7918450" cy="2447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/>
              <a:t>1. Запиши глагол </a:t>
            </a:r>
            <a:r>
              <a:rPr lang="en-US" sz="5400" b="1" smtClean="0"/>
              <a:t>II</a:t>
            </a:r>
            <a:r>
              <a:rPr lang="ru-RU" sz="5400" b="1" smtClean="0"/>
              <a:t> спряжения:</a:t>
            </a:r>
            <a:endParaRPr lang="ru-RU" sz="5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644900"/>
            <a:ext cx="6400800" cy="1727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/>
              <a:t>а). поднимать</a:t>
            </a:r>
            <a:br>
              <a:rPr lang="ru-RU" sz="5400" b="1" dirty="0" smtClean="0"/>
            </a:br>
            <a:r>
              <a:rPr lang="ru-RU" sz="5400" b="1" dirty="0" smtClean="0"/>
              <a:t>б). лететь</a:t>
            </a:r>
          </a:p>
        </p:txBody>
      </p:sp>
      <p:pic>
        <p:nvPicPr>
          <p:cNvPr id="33796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403350" y="5229225"/>
            <a:ext cx="3959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 dirty="0"/>
              <a:t>в). ловить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12222 -0.22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3" grpId="0"/>
      <p:bldP spid="1741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02550" cy="22590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/>
              <a:t>2. Выпиши глагол  в начальной форме:</a:t>
            </a:r>
            <a:endParaRPr lang="ru-RU" sz="5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73463"/>
            <a:ext cx="6408738" cy="11509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/>
              <a:t>а). кормить</a:t>
            </a:r>
          </a:p>
        </p:txBody>
      </p:sp>
      <p:pic>
        <p:nvPicPr>
          <p:cNvPr id="35844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71550" y="4437063"/>
            <a:ext cx="640873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б). держу</a:t>
            </a:r>
            <a:br>
              <a:rPr lang="ru-RU" sz="5400"/>
            </a:br>
            <a:r>
              <a:rPr lang="ru-RU" sz="5400"/>
              <a:t>в). прыгают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052513"/>
            <a:ext cx="7989888" cy="1971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/>
              <a:t>3. Выпиши глагол единственного числа:</a:t>
            </a:r>
            <a:endParaRPr lang="ru-RU" sz="5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013325"/>
            <a:ext cx="6513512" cy="792163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/>
              <a:t>в). пищит</a:t>
            </a:r>
          </a:p>
        </p:txBody>
      </p:sp>
      <p:pic>
        <p:nvPicPr>
          <p:cNvPr id="36868" name="Picture 5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00113" y="3573463"/>
            <a:ext cx="65135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5400"/>
              <a:t>а). лететь </a:t>
            </a:r>
            <a:br>
              <a:rPr lang="ru-RU" sz="5400"/>
            </a:br>
            <a:r>
              <a:rPr lang="ru-RU" sz="5400"/>
              <a:t>б). растут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15712 -0.186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-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847012" cy="2116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smtClean="0"/>
              <a:t>4. Запиши слово, на конце которого нужно писать </a:t>
            </a:r>
            <a:endParaRPr lang="ru-RU" sz="5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573463"/>
            <a:ext cx="6480175" cy="935037"/>
          </a:xfrm>
          <a:noFill/>
        </p:spPr>
        <p:txBody>
          <a:bodyPr/>
          <a:lstStyle/>
          <a:p>
            <a:pPr algn="l" eaLnBrk="1" hangingPunct="1"/>
            <a:r>
              <a:rPr lang="ru-RU" sz="5400" b="1" dirty="0" smtClean="0"/>
              <a:t>а). кирпич</a:t>
            </a:r>
            <a:r>
              <a:rPr lang="ru-RU" sz="5400" dirty="0" smtClean="0"/>
              <a:t>__</a:t>
            </a:r>
          </a:p>
        </p:txBody>
      </p:sp>
      <p:pic>
        <p:nvPicPr>
          <p:cNvPr id="13316" name="Picture 4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00113" y="4437063"/>
            <a:ext cx="64801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б). береч__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971550" y="5445125"/>
            <a:ext cx="6480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в). свеж__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011863" y="234950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tx2"/>
                </a:solidFill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2151 -0.0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7.40741E-7 L 0.05105 0.06366 C 0.05296 0.07685 0.054 0.09676 0.054 0.11759 C 0.054 0.14143 0.05296 0.16042 0.05105 0.17361 L 0.04341 0.23773 " pathEditMode="relative" rAng="0" ptsTypes="FffFF">
                                      <p:cBhvr>
                                        <p:cTn id="17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7.proshkolu.ru/content/media/pic/std/4000000/3233000/3232748-5fee342872fba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286000" y="2000239"/>
            <a:ext cx="5715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000" dirty="0" smtClean="0">
                <a:solidFill>
                  <a:srgbClr val="EFF353"/>
                </a:solidFill>
                <a:latin typeface="Arial Black" pitchFamily="34" charset="0"/>
              </a:rPr>
              <a:t>«Правописание личных окончаний глаголов»</a:t>
            </a:r>
            <a:endParaRPr lang="ru-RU" sz="4000" dirty="0">
              <a:solidFill>
                <a:srgbClr val="EFF35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918450" cy="1439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/>
              <a:t>5. Выпиши слово, где –ТСЯ без Ь</a:t>
            </a:r>
            <a:br>
              <a:rPr lang="ru-RU" sz="5400" b="1" smtClean="0"/>
            </a:br>
            <a:endParaRPr lang="ru-RU" sz="5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573463"/>
            <a:ext cx="3671887" cy="1008062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dirty="0" smtClean="0"/>
              <a:t>а). </a:t>
            </a:r>
            <a:r>
              <a:rPr lang="ru-RU" sz="5400" b="1" dirty="0" err="1" smtClean="0"/>
              <a:t>любует</a:t>
            </a:r>
            <a:endParaRPr lang="ru-RU" sz="5400" b="1" dirty="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00113" y="4365625"/>
            <a:ext cx="64008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б). купат_ся</a:t>
            </a:r>
            <a:br>
              <a:rPr lang="ru-RU" sz="5400"/>
            </a:br>
            <a:r>
              <a:rPr lang="ru-RU" sz="5400"/>
              <a:t>в). катат_ся</a:t>
            </a:r>
          </a:p>
        </p:txBody>
      </p:sp>
      <p:pic>
        <p:nvPicPr>
          <p:cNvPr id="37893" name="Picture 5" descr="BD2133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68638"/>
            <a:ext cx="65532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284663" y="3573463"/>
            <a:ext cx="6477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_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787900" y="3644900"/>
            <a:ext cx="1008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/>
              <a:t>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9392 -0.01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13993 -0.024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1" grpId="0"/>
      <p:bldP spid="21512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7"/>
          <p:cNvSpPr>
            <a:spLocks noChangeArrowheads="1" noChangeShapeType="1" noTextEdit="1"/>
          </p:cNvSpPr>
          <p:nvPr/>
        </p:nvSpPr>
        <p:spPr bwMode="auto">
          <a:xfrm>
            <a:off x="1285852" y="2000240"/>
            <a:ext cx="6000766" cy="25003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ТЕСТ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ПРОЙДЕН!</a:t>
            </a:r>
          </a:p>
        </p:txBody>
      </p:sp>
      <p:pic>
        <p:nvPicPr>
          <p:cNvPr id="3" name="Picture 5" descr="http://otkrytkigif.ru/_ph/80/2/5947216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14290"/>
            <a:ext cx="238459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42938"/>
            <a:ext cx="8208963" cy="551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8800" b="1" u="sng" spc="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800" b="1" spc="600" dirty="0">
                <a:latin typeface="Times New Roman" pitchFamily="18" charset="0"/>
                <a:cs typeface="Times New Roman" pitchFamily="18" charset="0"/>
              </a:rPr>
              <a:t>нтерес</a:t>
            </a:r>
          </a:p>
          <a:p>
            <a:pPr>
              <a:defRPr/>
            </a:pPr>
            <a:r>
              <a:rPr lang="ru-RU" sz="8800" b="1" u="sng" spc="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8800" b="1" spc="600" dirty="0">
                <a:latin typeface="Times New Roman" pitchFamily="18" charset="0"/>
                <a:cs typeface="Times New Roman" pitchFamily="18" charset="0"/>
              </a:rPr>
              <a:t>ворчество</a:t>
            </a:r>
          </a:p>
          <a:p>
            <a:pPr>
              <a:defRPr/>
            </a:pPr>
            <a:r>
              <a:rPr lang="ru-RU" sz="8800" b="1" u="sng" spc="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800" b="1" spc="600" dirty="0">
                <a:latin typeface="Times New Roman" pitchFamily="18" charset="0"/>
                <a:cs typeface="Times New Roman" pitchFamily="18" charset="0"/>
              </a:rPr>
              <a:t>бразование</a:t>
            </a:r>
          </a:p>
          <a:p>
            <a:pPr>
              <a:defRPr/>
            </a:pPr>
            <a:r>
              <a:rPr lang="ru-RU" sz="8800" b="1" u="sng" spc="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8800" b="1" spc="600" dirty="0">
                <a:latin typeface="Times New Roman" pitchFamily="18" charset="0"/>
                <a:cs typeface="Times New Roman" pitchFamily="18" charset="0"/>
              </a:rPr>
              <a:t>лавное</a:t>
            </a:r>
          </a:p>
        </p:txBody>
      </p:sp>
      <p:pic>
        <p:nvPicPr>
          <p:cNvPr id="3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44082">
            <a:off x="6476515" y="-394233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2"/>
          <p:cNvSpPr>
            <a:spLocks noChangeArrowheads="1"/>
          </p:cNvSpPr>
          <p:nvPr/>
        </p:nvSpPr>
        <p:spPr bwMode="auto">
          <a:xfrm>
            <a:off x="500034" y="642918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+mj-lt"/>
                <a:ea typeface="Calibri" pitchFamily="34" charset="0"/>
                <a:cs typeface="Times New Roman" pitchFamily="18" charset="0"/>
              </a:rPr>
              <a:t>нтерес</a:t>
            </a:r>
          </a:p>
          <a:p>
            <a:r>
              <a:rPr lang="ru-RU" sz="4000" b="1" dirty="0" smtClean="0">
                <a:latin typeface="+mj-lt"/>
                <a:ea typeface="Calibri" pitchFamily="34" charset="0"/>
                <a:cs typeface="Times New Roman" pitchFamily="18" charset="0"/>
              </a:rPr>
              <a:t> -</a:t>
            </a:r>
            <a:r>
              <a:rPr lang="ru-RU" sz="40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>
                <a:latin typeface="+mj-lt"/>
                <a:ea typeface="Calibri" pitchFamily="34" charset="0"/>
                <a:cs typeface="Times New Roman" pitchFamily="18" charset="0"/>
              </a:rPr>
              <a:t>Что интересного было на уроке?</a:t>
            </a:r>
          </a:p>
          <a:p>
            <a:r>
              <a:rPr lang="ru-RU" sz="4000" b="1" u="sng" dirty="0" smtClean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Т</a:t>
            </a:r>
            <a:r>
              <a:rPr lang="ru-RU" sz="4000" b="1" dirty="0" smtClean="0">
                <a:latin typeface="+mj-lt"/>
                <a:ea typeface="Calibri" pitchFamily="34" charset="0"/>
                <a:cs typeface="Times New Roman" pitchFamily="18" charset="0"/>
              </a:rPr>
              <a:t>ворчество </a:t>
            </a:r>
          </a:p>
          <a:p>
            <a:r>
              <a:rPr lang="ru-RU" sz="4000" dirty="0" smtClean="0"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000" dirty="0">
                <a:latin typeface="+mj-lt"/>
                <a:ea typeface="Calibri" pitchFamily="34" charset="0"/>
                <a:cs typeface="Times New Roman" pitchFamily="18" charset="0"/>
              </a:rPr>
              <a:t>Каким творчеством занимались?</a:t>
            </a:r>
            <a:endParaRPr lang="ru-RU" sz="4000" dirty="0">
              <a:latin typeface="+mj-lt"/>
            </a:endParaRPr>
          </a:p>
          <a:p>
            <a:r>
              <a:rPr lang="ru-RU" sz="4000" b="1" u="sng" dirty="0">
                <a:solidFill>
                  <a:srgbClr val="FF0000"/>
                </a:solidFill>
                <a:latin typeface="+mj-lt"/>
                <a:ea typeface="Calibri" pitchFamily="34" charset="0"/>
                <a:cs typeface="Calibri" pitchFamily="34" charset="0"/>
              </a:rPr>
              <a:t>О</a:t>
            </a:r>
            <a:r>
              <a:rPr lang="ru-RU" sz="4000" b="1" dirty="0">
                <a:latin typeface="+mj-lt"/>
                <a:ea typeface="Calibri" pitchFamily="34" charset="0"/>
                <a:cs typeface="Calibri" pitchFamily="34" charset="0"/>
              </a:rPr>
              <a:t>бразование</a:t>
            </a:r>
            <a:r>
              <a:rPr lang="ru-RU" sz="4000" dirty="0">
                <a:latin typeface="+mj-lt"/>
                <a:ea typeface="Calibri" pitchFamily="34" charset="0"/>
                <a:cs typeface="Calibri" pitchFamily="34" charset="0"/>
              </a:rPr>
              <a:t> </a:t>
            </a:r>
            <a:endParaRPr lang="ru-RU" sz="4000" dirty="0" smtClean="0">
              <a:latin typeface="+mj-lt"/>
              <a:ea typeface="Calibri" pitchFamily="34" charset="0"/>
              <a:cs typeface="Calibri" pitchFamily="34" charset="0"/>
            </a:endParaRPr>
          </a:p>
          <a:p>
            <a:r>
              <a:rPr lang="ru-RU" sz="4000" dirty="0" smtClean="0">
                <a:latin typeface="+mj-lt"/>
                <a:ea typeface="Calibri" pitchFamily="34" charset="0"/>
                <a:cs typeface="Calibri" pitchFamily="34" charset="0"/>
              </a:rPr>
              <a:t>– </a:t>
            </a:r>
            <a:r>
              <a:rPr lang="ru-RU" sz="4000" dirty="0">
                <a:latin typeface="+mj-lt"/>
                <a:ea typeface="Calibri" pitchFamily="34" charset="0"/>
                <a:cs typeface="Calibri" pitchFamily="34" charset="0"/>
              </a:rPr>
              <a:t>Чему учились?</a:t>
            </a:r>
            <a:endParaRPr lang="ru-RU" sz="4000" dirty="0">
              <a:latin typeface="+mj-lt"/>
            </a:endParaRPr>
          </a:p>
          <a:p>
            <a:r>
              <a:rPr lang="ru-RU" sz="4000" b="1" u="sng" dirty="0">
                <a:solidFill>
                  <a:srgbClr val="FF0000"/>
                </a:solidFill>
                <a:latin typeface="+mj-lt"/>
                <a:ea typeface="Calibri" pitchFamily="34" charset="0"/>
                <a:cs typeface="Calibri" pitchFamily="34" charset="0"/>
              </a:rPr>
              <a:t>Г</a:t>
            </a:r>
            <a:r>
              <a:rPr lang="ru-RU" sz="4000" b="1" dirty="0">
                <a:latin typeface="+mj-lt"/>
                <a:ea typeface="Calibri" pitchFamily="34" charset="0"/>
                <a:cs typeface="Calibri" pitchFamily="34" charset="0"/>
              </a:rPr>
              <a:t>лавное </a:t>
            </a:r>
            <a:endParaRPr lang="ru-RU" sz="4000" b="1" dirty="0" smtClean="0">
              <a:latin typeface="+mj-lt"/>
              <a:ea typeface="Calibri" pitchFamily="34" charset="0"/>
              <a:cs typeface="Calibri" pitchFamily="34" charset="0"/>
            </a:endParaRPr>
          </a:p>
          <a:p>
            <a:r>
              <a:rPr lang="ru-RU" sz="4000" b="1" dirty="0" smtClean="0">
                <a:latin typeface="+mj-lt"/>
                <a:ea typeface="Calibri" pitchFamily="34" charset="0"/>
                <a:cs typeface="Calibri" pitchFamily="34" charset="0"/>
              </a:rPr>
              <a:t>–</a:t>
            </a:r>
            <a:r>
              <a:rPr lang="ru-RU" sz="4000" dirty="0" smtClean="0"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latin typeface="+mj-lt"/>
                <a:ea typeface="Calibri" pitchFamily="34" charset="0"/>
                <a:cs typeface="Calibri" pitchFamily="34" charset="0"/>
              </a:rPr>
              <a:t>Что главное было для вас на уроке?</a:t>
            </a:r>
            <a:endParaRPr lang="ru-RU" sz="4000" dirty="0">
              <a:latin typeface="+mj-lt"/>
            </a:endParaRPr>
          </a:p>
        </p:txBody>
      </p:sp>
      <p:pic>
        <p:nvPicPr>
          <p:cNvPr id="3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366674" y="4482306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85728"/>
            <a:ext cx="642942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2143108" y="500042"/>
            <a:ext cx="528639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ru-RU" sz="4000" dirty="0"/>
          </a:p>
          <a:p>
            <a:pPr eaLnBrk="1" hangingPunct="1"/>
            <a:endParaRPr lang="ru-RU" sz="4000" dirty="0"/>
          </a:p>
          <a:p>
            <a:pPr eaLnBrk="1" hangingPunct="1"/>
            <a:r>
              <a:rPr lang="ru-RU" sz="4000" dirty="0" smtClean="0"/>
              <a:t>Закончите фразу: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«</a:t>
            </a:r>
            <a:r>
              <a:rPr lang="ru-RU" sz="4000" dirty="0"/>
              <a:t>Теперь я знаю…..»</a:t>
            </a:r>
          </a:p>
          <a:p>
            <a:pPr eaLnBrk="1" hangingPunct="1"/>
            <a:endParaRPr lang="ru-RU" sz="4000" dirty="0"/>
          </a:p>
          <a:p>
            <a:pPr eaLnBrk="1" hangingPunct="1"/>
            <a:r>
              <a:rPr lang="ru-RU" sz="4000" dirty="0"/>
              <a:t>или</a:t>
            </a:r>
          </a:p>
          <a:p>
            <a:pPr eaLnBrk="1" hangingPunct="1"/>
            <a:endParaRPr lang="ru-RU" sz="4000" dirty="0"/>
          </a:p>
          <a:p>
            <a:pPr eaLnBrk="1" hangingPunct="1"/>
            <a:r>
              <a:rPr lang="ru-RU" sz="4000" dirty="0"/>
              <a:t>«Я умею……».</a:t>
            </a:r>
          </a:p>
          <a:p>
            <a:pPr eaLnBrk="1" hangingPunct="1"/>
            <a:endParaRPr lang="ru-RU" dirty="0"/>
          </a:p>
        </p:txBody>
      </p:sp>
      <p:pic>
        <p:nvPicPr>
          <p:cNvPr id="4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744082">
            <a:off x="6476515" y="3320519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education-club.ru/wp-content/uploads/2012/02/%D1%80%D1%83%D1%81%D1%81%D0%BA%D0%B8%D0%B9-%D1%8F%D0%B7%D1%8B%D0%BA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3214688" y="500063"/>
            <a:ext cx="5357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4000" dirty="0"/>
              <a:t>Домашнее </a:t>
            </a:r>
            <a:r>
              <a:rPr lang="ru-RU" sz="4000" dirty="0" smtClean="0"/>
              <a:t>задание</a:t>
            </a:r>
          </a:p>
          <a:p>
            <a:pPr eaLnBrk="1" hangingPunct="1"/>
            <a:r>
              <a:rPr lang="ru-RU" sz="4000" dirty="0" smtClean="0"/>
              <a:t>по выбору:</a:t>
            </a:r>
            <a:endParaRPr lang="ru-RU" sz="4000" dirty="0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357158" y="2786063"/>
            <a:ext cx="735809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4000" dirty="0" smtClean="0"/>
              <a:t>1. Стр</a:t>
            </a:r>
            <a:r>
              <a:rPr lang="ru-RU" sz="4000" dirty="0"/>
              <a:t>. </a:t>
            </a:r>
            <a:r>
              <a:rPr lang="ru-RU" sz="4000" dirty="0" smtClean="0"/>
              <a:t>116 -117, упр.168 </a:t>
            </a:r>
            <a:endParaRPr lang="ru-RU" sz="4000" dirty="0"/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357158" y="3571875"/>
            <a:ext cx="75724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4000" dirty="0" smtClean="0"/>
              <a:t>2. </a:t>
            </a:r>
            <a:r>
              <a:rPr lang="ru-RU" sz="4000" dirty="0"/>
              <a:t>Н</a:t>
            </a:r>
            <a:r>
              <a:rPr lang="ru-RU" sz="4000" dirty="0" smtClean="0"/>
              <a:t>аписать </a:t>
            </a:r>
            <a:r>
              <a:rPr lang="ru-RU" sz="4000" dirty="0"/>
              <a:t>мини-сочинение на тему «Осень» (5-6 предложений) и указать спряжение глаголов.</a:t>
            </a:r>
          </a:p>
        </p:txBody>
      </p:sp>
      <p:pic>
        <p:nvPicPr>
          <p:cNvPr id="43014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52944">
            <a:off x="6726260" y="470848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мама\Мои рисунки\глаза\h1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4714884"/>
            <a:ext cx="17719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98787">
            <a:off x="5481729" y="3409256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857256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242886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Глагол – серьезная часть речи,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Она заставит </a:t>
            </a:r>
            <a:r>
              <a:rPr lang="ru-RU" sz="3200" u="sng" dirty="0" smtClean="0">
                <a:solidFill>
                  <a:srgbClr val="C00000"/>
                </a:solidFill>
                <a:latin typeface="Arial Black" pitchFamily="34" charset="0"/>
              </a:rPr>
              <a:t>действовать</a:t>
            </a: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 нас всех: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Читать, писать, спрягать – и обеспечит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Нам с вами в знаниях успех.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44082">
            <a:off x="6658463" y="-608570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14282" y="571480"/>
            <a:ext cx="8786842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ru-RU" sz="32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Когда </a:t>
            </a:r>
            <a:r>
              <a:rPr lang="ru-RU" sz="3200" b="1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вы слушаете, вы забываете,</a:t>
            </a:r>
          </a:p>
          <a:p>
            <a:pPr algn="just"/>
            <a:r>
              <a:rPr lang="ru-RU" sz="3200" b="1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Когда вы видите, вы понимаете,</a:t>
            </a:r>
          </a:p>
          <a:p>
            <a:pPr algn="just"/>
            <a:r>
              <a:rPr lang="ru-RU" sz="3200" b="1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Когда вы действуете, вы научаетесь.</a:t>
            </a:r>
          </a:p>
          <a:p>
            <a:pPr algn="just"/>
            <a:r>
              <a:rPr lang="ru-RU" sz="3200" b="1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Желаю </a:t>
            </a:r>
            <a:r>
              <a:rPr lang="ru-RU" sz="32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вам хорошей </a:t>
            </a:r>
            <a:r>
              <a:rPr lang="ru-RU" sz="3200" b="1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творческой работы на уроке!</a:t>
            </a:r>
          </a:p>
        </p:txBody>
      </p:sp>
      <p:pic>
        <p:nvPicPr>
          <p:cNvPr id="14341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72280">
            <a:off x="6688701" y="4239081"/>
            <a:ext cx="12954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http://s58.radikal.ru/i161/1006/88/736f44744b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643314"/>
            <a:ext cx="1828800" cy="1685926"/>
          </a:xfrm>
          <a:prstGeom prst="rect">
            <a:avLst/>
          </a:prstGeom>
          <a:noFill/>
        </p:spPr>
      </p:pic>
      <p:pic>
        <p:nvPicPr>
          <p:cNvPr id="14345" name="Picture 9" descr="http://s58.radikal.ru/i161/1006/88/736f44744b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357562"/>
            <a:ext cx="1828800" cy="1685926"/>
          </a:xfrm>
          <a:prstGeom prst="rect">
            <a:avLst/>
          </a:prstGeom>
          <a:noFill/>
        </p:spPr>
      </p:pic>
      <p:pic>
        <p:nvPicPr>
          <p:cNvPr id="14347" name="Picture 11" descr="http://s58.radikal.ru/i161/1006/88/736f44744b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643446"/>
            <a:ext cx="1828800" cy="16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34076">
            <a:off x="6918560" y="1278111"/>
            <a:ext cx="1295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857224" y="142852"/>
            <a:ext cx="5000660" cy="392909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ru-RU" sz="4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 Black" pitchFamily="34" charset="0"/>
              </a:rPr>
              <a:t>ЦЕЛЬ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 Black" pitchFamily="34" charset="0"/>
              </a:rPr>
              <a:t> УРОКА: </a:t>
            </a:r>
            <a:endParaRPr lang="ru-RU" sz="4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6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71942"/>
            <a:ext cx="828680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85852" y="4143380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200" b="1" dirty="0" smtClean="0"/>
              <a:t>вспомнить всё, что мы знаем о глаголе, о спряжении глагола; составить и  отработать алгоритм правописания личных окончаний глаголов.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0"/>
            <a:ext cx="6293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Привлекательная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1785926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   </a:t>
            </a:r>
            <a:r>
              <a:rPr lang="ru-RU" sz="4000" b="1" dirty="0" smtClean="0"/>
              <a:t>набор </a:t>
            </a:r>
            <a:r>
              <a:rPr lang="ru-RU" sz="4000" b="1" u="sng" dirty="0" smtClean="0">
                <a:solidFill>
                  <a:srgbClr val="FF0000"/>
                </a:solidFill>
              </a:rPr>
              <a:t>инструкций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4000" b="1" dirty="0" smtClean="0"/>
              <a:t> описывающих порядок действий исполнителя для достижения результата </a:t>
            </a:r>
            <a:r>
              <a:rPr lang="ru-RU" sz="4000" b="1" u="sng" dirty="0" smtClean="0">
                <a:solidFill>
                  <a:srgbClr val="FF0000"/>
                </a:solidFill>
              </a:rPr>
              <a:t>решения</a:t>
            </a:r>
            <a:r>
              <a:rPr lang="ru-RU" sz="4000" b="1" u="sng" dirty="0" smtClean="0">
                <a:solidFill>
                  <a:srgbClr val="FF0000"/>
                </a:solidFill>
                <a:hlinkClick r:id="rId3" tooltip="Решение задач"/>
              </a:rPr>
              <a:t> </a:t>
            </a:r>
            <a:r>
              <a:rPr lang="ru-RU" sz="4000" b="1" u="sng" dirty="0" smtClean="0">
                <a:solidFill>
                  <a:srgbClr val="FF0000"/>
                </a:solidFill>
              </a:rPr>
              <a:t>задачи</a:t>
            </a:r>
            <a:r>
              <a:rPr lang="ru-RU" sz="4000" b="1" dirty="0" smtClean="0"/>
              <a:t> за конечное число действий.</a:t>
            </a:r>
            <a:r>
              <a:rPr lang="ru-RU" sz="3600" b="1" dirty="0" smtClean="0"/>
              <a:t> 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714356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</a:rPr>
              <a:t>Алгори́тм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ya-umni4ka.ru/wp-content/uploads/2012/01/li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3" y="0"/>
            <a:ext cx="9088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5750" y="285750"/>
            <a:ext cx="850106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>
                <a:cs typeface="Times New Roman" pitchFamily="18" charset="0"/>
              </a:rPr>
              <a:t>а) Часть речи, которая обозначает действие </a:t>
            </a:r>
            <a:r>
              <a:rPr lang="ru-RU" sz="2000" i="1" dirty="0">
                <a:cs typeface="Times New Roman" pitchFamily="18" charset="0"/>
              </a:rPr>
              <a:t>предмета</a:t>
            </a:r>
            <a:r>
              <a:rPr lang="ru-RU" sz="2000" dirty="0">
                <a:cs typeface="Times New Roman" pitchFamily="18" charset="0"/>
              </a:rPr>
              <a:t> и отвечает на вопросы </a:t>
            </a:r>
            <a:r>
              <a:rPr lang="ru-RU" sz="2000" i="1" dirty="0">
                <a:cs typeface="Times New Roman" pitchFamily="18" charset="0"/>
              </a:rPr>
              <a:t>(что делать? что сделать? </a:t>
            </a:r>
            <a:r>
              <a:rPr lang="ru-RU" sz="2000" dirty="0">
                <a:cs typeface="Times New Roman" pitchFamily="18" charset="0"/>
              </a:rPr>
              <a:t>называется  </a:t>
            </a:r>
            <a:r>
              <a:rPr lang="ru-RU" sz="2000" i="1" dirty="0">
                <a:cs typeface="Times New Roman" pitchFamily="18" charset="0"/>
              </a:rPr>
              <a:t>глаголом.</a:t>
            </a:r>
            <a:endParaRPr lang="ru-RU" sz="2000" dirty="0"/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б) Не с глаголами пишется  </a:t>
            </a:r>
            <a:r>
              <a:rPr lang="ru-RU" sz="2000" i="1" dirty="0">
                <a:cs typeface="Times New Roman" pitchFamily="18" charset="0"/>
              </a:rPr>
              <a:t>отдельно.</a:t>
            </a:r>
            <a:r>
              <a:rPr lang="ru-RU" sz="2000" dirty="0">
                <a:cs typeface="Times New Roman" pitchFamily="18" charset="0"/>
              </a:rPr>
              <a:t>                                  </a:t>
            </a:r>
            <a:endParaRPr lang="ru-RU" sz="2000" dirty="0"/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в) Глаголы в начальной  форме отвечают на вопросы </a:t>
            </a:r>
          </a:p>
          <a:p>
            <a:pPr algn="just"/>
            <a:r>
              <a:rPr lang="ru-RU" sz="2000" i="1" dirty="0">
                <a:cs typeface="Times New Roman" pitchFamily="18" charset="0"/>
              </a:rPr>
              <a:t>что делать?, что сделать?</a:t>
            </a:r>
            <a:endParaRPr lang="ru-RU" sz="2000" dirty="0">
              <a:cs typeface="Times New Roman" pitchFamily="18" charset="0"/>
            </a:endParaRP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г) Глаголы в начальной форме имеют суффиксы   </a:t>
            </a:r>
            <a:r>
              <a:rPr lang="ru-RU" sz="2000" i="1" dirty="0">
                <a:cs typeface="Times New Roman" pitchFamily="18" charset="0"/>
              </a:rPr>
              <a:t>-</a:t>
            </a:r>
            <a:r>
              <a:rPr lang="ru-RU" sz="2000" i="1" dirty="0" err="1">
                <a:cs typeface="Times New Roman" pitchFamily="18" charset="0"/>
              </a:rPr>
              <a:t>ть</a:t>
            </a:r>
            <a:r>
              <a:rPr lang="ru-RU" sz="2000" i="1" dirty="0">
                <a:cs typeface="Times New Roman" pitchFamily="18" charset="0"/>
              </a:rPr>
              <a:t>, -</a:t>
            </a:r>
            <a:r>
              <a:rPr lang="ru-RU" sz="2000" i="1" dirty="0" err="1">
                <a:cs typeface="Times New Roman" pitchFamily="18" charset="0"/>
              </a:rPr>
              <a:t>ти,-чь</a:t>
            </a:r>
            <a:r>
              <a:rPr lang="ru-RU" sz="2000" i="1" dirty="0">
                <a:cs typeface="Times New Roman" pitchFamily="18" charset="0"/>
              </a:rPr>
              <a:t>.</a:t>
            </a:r>
            <a:endParaRPr lang="ru-RU" sz="2000" dirty="0"/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 err="1">
                <a:cs typeface="Times New Roman" pitchFamily="18" charset="0"/>
              </a:rPr>
              <a:t>д</a:t>
            </a:r>
            <a:r>
              <a:rPr lang="ru-RU" sz="2000" dirty="0">
                <a:cs typeface="Times New Roman" pitchFamily="18" charset="0"/>
              </a:rPr>
              <a:t>)Глаголы  изменяются  в  прошедшем времени </a:t>
            </a:r>
            <a:r>
              <a:rPr lang="ru-RU" sz="2000" dirty="0" smtClean="0">
                <a:cs typeface="Times New Roman" pitchFamily="18" charset="0"/>
              </a:rPr>
              <a:t>   </a:t>
            </a:r>
            <a:r>
              <a:rPr lang="ru-RU" sz="2000" i="1" dirty="0">
                <a:cs typeface="Times New Roman" pitchFamily="18" charset="0"/>
              </a:rPr>
              <a:t>по числам</a:t>
            </a:r>
            <a:r>
              <a:rPr lang="ru-RU" sz="2000" i="1" dirty="0">
                <a:ea typeface="Times New Roman" pitchFamily="18" charset="0"/>
                <a:cs typeface="Arial" pitchFamily="34" charset="0"/>
              </a:rPr>
              <a:t>,</a:t>
            </a:r>
          </a:p>
          <a:p>
            <a:pPr algn="just"/>
            <a:r>
              <a:rPr lang="ru-RU" sz="2000" i="1" dirty="0">
                <a:ea typeface="Times New Roman" pitchFamily="18" charset="0"/>
                <a:cs typeface="Arial" pitchFamily="34" charset="0"/>
              </a:rPr>
              <a:t> в ед.ч.–  по</a:t>
            </a:r>
            <a:r>
              <a:rPr lang="ru-RU" sz="2000" i="1" dirty="0">
                <a:cs typeface="Times New Roman" pitchFamily="18" charset="0"/>
              </a:rPr>
              <a:t> родам, </a:t>
            </a:r>
            <a:r>
              <a:rPr lang="ru-RU" sz="2000" dirty="0">
                <a:cs typeface="Times New Roman" pitchFamily="18" charset="0"/>
              </a:rPr>
              <a:t>в настоящем и будущем времени глаголы изменяются по </a:t>
            </a:r>
            <a:r>
              <a:rPr lang="ru-RU" sz="2000" i="1" dirty="0">
                <a:cs typeface="Times New Roman" pitchFamily="18" charset="0"/>
              </a:rPr>
              <a:t>числам и лицам.</a:t>
            </a:r>
            <a:endParaRPr lang="ru-RU" sz="2000" dirty="0"/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е) В предложении глагол является  </a:t>
            </a:r>
            <a:r>
              <a:rPr lang="ru-RU" sz="2000" i="1" dirty="0">
                <a:cs typeface="Times New Roman" pitchFamily="18" charset="0"/>
              </a:rPr>
              <a:t>сказуемым.</a:t>
            </a:r>
            <a:endParaRPr lang="ru-RU" sz="2000" dirty="0"/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ё)  Спряжение – это  </a:t>
            </a:r>
            <a:r>
              <a:rPr lang="ru-RU" sz="2000" i="1" dirty="0">
                <a:cs typeface="Times New Roman" pitchFamily="18" charset="0"/>
              </a:rPr>
              <a:t>изменение глаголов по лицам и числам в настоящем  и будущем времени.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0" y="357188"/>
            <a:ext cx="128587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75" y="714375"/>
            <a:ext cx="1357313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75" y="1285875"/>
            <a:ext cx="142875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88" y="2500313"/>
            <a:ext cx="3643312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00" y="3071813"/>
            <a:ext cx="1500188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00" y="3786188"/>
            <a:ext cx="142875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4000500"/>
            <a:ext cx="257175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3125" y="4357688"/>
            <a:ext cx="2071688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00563" y="4929188"/>
            <a:ext cx="1571625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88" y="5572125"/>
            <a:ext cx="55721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88" y="5857875"/>
            <a:ext cx="4000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ТИПЫ СПРЯЖЕНИЯ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31913" y="1989138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03350" y="3213100"/>
            <a:ext cx="7207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03350" y="4508500"/>
            <a:ext cx="86518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875" y="24923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27313" y="37163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2312988" y="47974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4797425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-УТ (-ЮТ)</a:t>
            </a:r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>
            <a:off x="536416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7"/>
          <p:cNvSpPr>
            <a:spLocks noChangeShapeType="1"/>
          </p:cNvSpPr>
          <p:nvPr/>
        </p:nvSpPr>
        <p:spPr bwMode="auto">
          <a:xfrm>
            <a:off x="6372225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435600" y="1989138"/>
            <a:ext cx="865188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04025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877050" y="26368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77050" y="32845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39338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292725" y="4797425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-АТ (-ЯТ)</a:t>
            </a:r>
          </a:p>
        </p:txBody>
      </p:sp>
      <p:sp>
        <p:nvSpPr>
          <p:cNvPr id="15380" name="Line 5"/>
          <p:cNvSpPr>
            <a:spLocks noChangeShapeType="1"/>
          </p:cNvSpPr>
          <p:nvPr/>
        </p:nvSpPr>
        <p:spPr bwMode="auto">
          <a:xfrm>
            <a:off x="133191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55" grpId="0"/>
      <p:bldP spid="10258" grpId="0" animBg="1"/>
      <p:bldP spid="1026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1854</TotalTime>
  <Words>937</Words>
  <Application>Microsoft Office PowerPoint</Application>
  <PresentationFormat>Экран (4:3)</PresentationFormat>
  <Paragraphs>229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ТИПЫ СПРЯЖЕНИЯ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Физминутка </vt:lpstr>
      <vt:lpstr>Слайд 19</vt:lpstr>
      <vt:lpstr>1. Запиши глагол II спряжения:</vt:lpstr>
      <vt:lpstr>2. Выпиши глагол  в начальной форме:</vt:lpstr>
      <vt:lpstr>3. Выпиши глагол единственного числа:</vt:lpstr>
      <vt:lpstr>4. Запиши слово, на конце которого нужно писать Ь</vt:lpstr>
      <vt:lpstr>5. Выпиши слово, где –ТСЯ без Ь</vt:lpstr>
      <vt:lpstr>Слайд 25</vt:lpstr>
      <vt:lpstr>1. Запиши глагол II спряжения:</vt:lpstr>
      <vt:lpstr>2. Выпиши глагол  в начальной форме:</vt:lpstr>
      <vt:lpstr>3. Выпиши глагол единственного числа:</vt:lpstr>
      <vt:lpstr>4. Запиши слово, на конце которого нужно писать </vt:lpstr>
      <vt:lpstr>5. Выпиши слово, где –ТСЯ без Ь </vt:lpstr>
      <vt:lpstr>Слайд 31</vt:lpstr>
      <vt:lpstr>Слайд 32</vt:lpstr>
      <vt:lpstr>Слайд 33</vt:lpstr>
      <vt:lpstr>Слайд 34</vt:lpstr>
      <vt:lpstr>Слайд 35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Safron</cp:lastModifiedBy>
  <cp:revision>165</cp:revision>
  <dcterms:created xsi:type="dcterms:W3CDTF">2012-10-19T13:33:57Z</dcterms:created>
  <dcterms:modified xsi:type="dcterms:W3CDTF">2014-11-02T11:12:51Z</dcterms:modified>
</cp:coreProperties>
</file>