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74" r:id="rId10"/>
    <p:sldId id="265" r:id="rId11"/>
    <p:sldId id="266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8FAF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detsad-kitty.ru/uploads/posts/2011-06/1308988168_02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esterov-yu-2000.narod.ru/otl5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academi.rodim.ru/images/16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bashkortostan.ru/upload/iblock/863/81859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lubov.21416s02.edusite.ru/images/892fe85eed3c.pn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Картинка 8 из 41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46792"/>
            <a:ext cx="9144000" cy="7219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ru-RU" dirty="0" smtClean="0"/>
              <a:t>Психологические критерии школьной зрелости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5000636"/>
            <a:ext cx="2343144" cy="1066792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Чехутская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Елена Александровна психолог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МАОУ СОШ №2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артинка 46 из 3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2372" y="1000108"/>
            <a:ext cx="3061628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общего кругозора</a:t>
            </a:r>
            <a:endParaRPr lang="ru-RU" dirty="0"/>
          </a:p>
        </p:txBody>
      </p:sp>
      <p:pic>
        <p:nvPicPr>
          <p:cNvPr id="8194" name="Picture 2" descr="Картинка 26 из 382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2786082" cy="2786082"/>
          </a:xfrm>
          <a:prstGeom prst="rect">
            <a:avLst/>
          </a:prstGeom>
          <a:noFill/>
        </p:spPr>
      </p:pic>
      <p:pic>
        <p:nvPicPr>
          <p:cNvPr id="8196" name="Picture 4" descr="Картинка 3 из 71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214422"/>
            <a:ext cx="2857519" cy="2286016"/>
          </a:xfrm>
          <a:prstGeom prst="rect">
            <a:avLst/>
          </a:prstGeom>
          <a:noFill/>
        </p:spPr>
      </p:pic>
      <p:pic>
        <p:nvPicPr>
          <p:cNvPr id="8200" name="Picture 8" descr="Картинка 21 из 11387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670096"/>
            <a:ext cx="4786346" cy="31879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мелкой моторики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000108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Лепка из глины и пластилина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928802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Рисование и раскрашивание картинок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2857496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Изготовление поделок из бумаги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786190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Плетение косичек из ниток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4714884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Переборка мелких предметов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Тренировка памяти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1000108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Игра «Запрещённое движение»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57224" y="2500306"/>
            <a:ext cx="785818" cy="1214446"/>
          </a:xfrm>
          <a:prstGeom prst="triangl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500298" y="2357430"/>
            <a:ext cx="1571636" cy="1357322"/>
          </a:xfrm>
          <a:prstGeom prst="star5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43504" y="2571744"/>
            <a:ext cx="1357322" cy="928694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/>
          <p:cNvSpPr/>
          <p:nvPr/>
        </p:nvSpPr>
        <p:spPr>
          <a:xfrm>
            <a:off x="7500958" y="2714620"/>
            <a:ext cx="1285884" cy="1143008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5143504" y="4071942"/>
            <a:ext cx="1643074" cy="1143008"/>
          </a:xfrm>
          <a:prstGeom prst="cloud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143240" y="4643446"/>
            <a:ext cx="1071570" cy="785818"/>
          </a:xfrm>
          <a:prstGeom prst="flowChartDecisio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4429132"/>
            <a:ext cx="1143008" cy="1214446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7500958" y="4286256"/>
            <a:ext cx="1000132" cy="1285884"/>
          </a:xfrm>
          <a:prstGeom prst="flowChartMagneticDisk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3500438"/>
            <a:ext cx="785818" cy="85725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2143108" y="3857628"/>
            <a:ext cx="928694" cy="857256"/>
          </a:xfrm>
          <a:prstGeom prst="cub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объединение 14"/>
          <p:cNvSpPr/>
          <p:nvPr/>
        </p:nvSpPr>
        <p:spPr>
          <a:xfrm>
            <a:off x="4214810" y="2357430"/>
            <a:ext cx="785818" cy="857256"/>
          </a:xfrm>
          <a:prstGeom prst="flowChartMerg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214554"/>
            <a:ext cx="8643998" cy="3857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009624" y="2652706"/>
            <a:ext cx="785818" cy="1214446"/>
          </a:xfrm>
          <a:prstGeom prst="triangl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652698" y="2509830"/>
            <a:ext cx="1571636" cy="1357322"/>
          </a:xfrm>
          <a:prstGeom prst="star5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295904" y="2724144"/>
            <a:ext cx="1357322" cy="928694"/>
          </a:xfrm>
          <a:prstGeom prst="rightArrow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Табличка 19"/>
          <p:cNvSpPr/>
          <p:nvPr/>
        </p:nvSpPr>
        <p:spPr>
          <a:xfrm>
            <a:off x="7653358" y="2867020"/>
            <a:ext cx="1285884" cy="1143008"/>
          </a:xfrm>
          <a:prstGeom prst="plaqu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5295904" y="4224342"/>
            <a:ext cx="1643074" cy="1143008"/>
          </a:xfrm>
          <a:prstGeom prst="cloud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решение 21"/>
          <p:cNvSpPr/>
          <p:nvPr/>
        </p:nvSpPr>
        <p:spPr>
          <a:xfrm>
            <a:off x="3295640" y="4795846"/>
            <a:ext cx="1071570" cy="785818"/>
          </a:xfrm>
          <a:prstGeom prst="flowChartDecision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009624" y="4581532"/>
            <a:ext cx="1143008" cy="1214446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7653358" y="4438656"/>
            <a:ext cx="1000132" cy="1285884"/>
          </a:xfrm>
          <a:prstGeom prst="flowChartMagneticDisk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367210" y="3652838"/>
            <a:ext cx="785818" cy="85725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2295508" y="4010028"/>
            <a:ext cx="928694" cy="857256"/>
          </a:xfrm>
          <a:prstGeom prst="cub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Тренировка внимания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85918" y="4572008"/>
            <a:ext cx="5857916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Игра «Найди отличия»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4572008"/>
            <a:ext cx="5929354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Игра «Найди пару»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Картинка 9 из 8409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857232"/>
            <a:ext cx="5076825" cy="3638551"/>
          </a:xfrm>
          <a:prstGeom prst="rect">
            <a:avLst/>
          </a:prstGeom>
          <a:noFill/>
        </p:spPr>
      </p:pic>
      <p:pic>
        <p:nvPicPr>
          <p:cNvPr id="5124" name="Picture 4" descr="Картинка 1 из 14993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857232"/>
            <a:ext cx="5357850" cy="3643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0 из 122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929089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Тренировка мышления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4572008"/>
            <a:ext cx="7500990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Игра «Найди лишнюю картинку»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4572008"/>
            <a:ext cx="7643866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Игра «классификация»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://s55.radikal.ru/i148/1108/7c/731d120e5c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928670"/>
            <a:ext cx="4705034" cy="3638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коммуникативных и социальных навыков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3357562"/>
            <a:ext cx="8643998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Учить ребёнка не теряться, когда критикуют (дразнят)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428736"/>
            <a:ext cx="8643998" cy="164307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Способствовать расширению круга общения ребёнка со сверстниками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4786322"/>
            <a:ext cx="8643998" cy="121444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Способствовать развитию самостоятельности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7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090008"/>
            <a:ext cx="1071570" cy="767992"/>
          </a:xfrm>
          <a:prstGeom prst="rect">
            <a:avLst/>
          </a:prstGeom>
          <a:noFill/>
        </p:spPr>
      </p:pic>
      <p:pic>
        <p:nvPicPr>
          <p:cNvPr id="8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090008"/>
            <a:ext cx="1071570" cy="767992"/>
          </a:xfrm>
          <a:prstGeom prst="rect">
            <a:avLst/>
          </a:prstGeom>
          <a:noFill/>
        </p:spPr>
      </p:pic>
      <p:pic>
        <p:nvPicPr>
          <p:cNvPr id="9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90008"/>
            <a:ext cx="1071570" cy="767992"/>
          </a:xfrm>
          <a:prstGeom prst="rect">
            <a:avLst/>
          </a:prstGeom>
          <a:noFill/>
        </p:spPr>
      </p:pic>
      <p:pic>
        <p:nvPicPr>
          <p:cNvPr id="10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6090008"/>
            <a:ext cx="1071570" cy="767992"/>
          </a:xfrm>
          <a:prstGeom prst="rect">
            <a:avLst/>
          </a:prstGeom>
          <a:noFill/>
        </p:spPr>
      </p:pic>
      <p:pic>
        <p:nvPicPr>
          <p:cNvPr id="11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090008"/>
            <a:ext cx="1071570" cy="767992"/>
          </a:xfrm>
          <a:prstGeom prst="rect">
            <a:avLst/>
          </a:prstGeom>
          <a:noFill/>
        </p:spPr>
      </p:pic>
      <p:pic>
        <p:nvPicPr>
          <p:cNvPr id="12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090008"/>
            <a:ext cx="1071570" cy="767992"/>
          </a:xfrm>
          <a:prstGeom prst="rect">
            <a:avLst/>
          </a:prstGeom>
          <a:noFill/>
        </p:spPr>
      </p:pic>
      <p:pic>
        <p:nvPicPr>
          <p:cNvPr id="13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090008"/>
            <a:ext cx="1071570" cy="76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Для мама и пап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143116"/>
            <a:ext cx="8643998" cy="100013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Нельзя никогда (даже в сердцах) говорить ребёнку, что он хуже других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928670"/>
            <a:ext cx="8786874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Показывайте ребёнку, что его любят таким каков он есть, а не за его достижения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3286124"/>
            <a:ext cx="8643998" cy="107157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Отвечайте на все вопросы ребёнка и ищите ответы вместе с ним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4500570"/>
            <a:ext cx="8643998" cy="15001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Дайте ребёнку проявить себя с наилучшей стороны. Поддержите ребёнка в его желания добиться успеха!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090008"/>
            <a:ext cx="1071570" cy="767992"/>
          </a:xfrm>
          <a:prstGeom prst="rect">
            <a:avLst/>
          </a:prstGeom>
          <a:noFill/>
        </p:spPr>
      </p:pic>
      <p:pic>
        <p:nvPicPr>
          <p:cNvPr id="8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6090008"/>
            <a:ext cx="1071570" cy="767992"/>
          </a:xfrm>
          <a:prstGeom prst="rect">
            <a:avLst/>
          </a:prstGeom>
          <a:noFill/>
        </p:spPr>
      </p:pic>
      <p:pic>
        <p:nvPicPr>
          <p:cNvPr id="9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6090008"/>
            <a:ext cx="1071570" cy="767992"/>
          </a:xfrm>
          <a:prstGeom prst="rect">
            <a:avLst/>
          </a:prstGeom>
          <a:noFill/>
        </p:spPr>
      </p:pic>
      <p:pic>
        <p:nvPicPr>
          <p:cNvPr id="10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6090008"/>
            <a:ext cx="1071570" cy="767992"/>
          </a:xfrm>
          <a:prstGeom prst="rect">
            <a:avLst/>
          </a:prstGeom>
          <a:noFill/>
        </p:spPr>
      </p:pic>
      <p:pic>
        <p:nvPicPr>
          <p:cNvPr id="11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6090008"/>
            <a:ext cx="1071570" cy="767992"/>
          </a:xfrm>
          <a:prstGeom prst="rect">
            <a:avLst/>
          </a:prstGeom>
          <a:noFill/>
        </p:spPr>
      </p:pic>
      <p:pic>
        <p:nvPicPr>
          <p:cNvPr id="12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090008"/>
            <a:ext cx="1071570" cy="767992"/>
          </a:xfrm>
          <a:prstGeom prst="rect">
            <a:avLst/>
          </a:prstGeom>
          <a:noFill/>
        </p:spPr>
      </p:pic>
      <p:pic>
        <p:nvPicPr>
          <p:cNvPr id="13" name="Picture 2" descr="Картинка 48 из 153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6090008"/>
            <a:ext cx="1071570" cy="76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1528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489585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Ребёнок на рубеже дошкольного и школьного учреждения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Лучшей дорогой должна быть дорога в 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школу…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В.А. Сухомлинский)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Картинка 57 из 153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2000232" cy="2000232"/>
          </a:xfrm>
          <a:prstGeom prst="rect">
            <a:avLst/>
          </a:prstGeom>
          <a:noFill/>
        </p:spPr>
      </p:pic>
      <p:pic>
        <p:nvPicPr>
          <p:cNvPr id="16386" name="Picture 2" descr="Картинка 19 из 155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2215" y="0"/>
            <a:ext cx="1364627" cy="1928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зрелость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2910" y="1785926"/>
            <a:ext cx="785818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Интеллектуальная зрелость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928934"/>
            <a:ext cx="785818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Эмоциональная зрелость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4214818"/>
            <a:ext cx="785818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Социальная зрелость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6388" name="Picture 4" descr="http://mrhoffmannsscience.pbworks.com/f/1283428396/Cartoon%20Studen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214949"/>
            <a:ext cx="1369209" cy="164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428604"/>
            <a:ext cx="785818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Интеллектуальная зрелость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714488"/>
            <a:ext cx="8143932" cy="235745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уровень развития мышления, памяти, восприятия, речи, мелкой моторики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Картинка 25 из 15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143380"/>
            <a:ext cx="2786082" cy="2521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32 из 15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1373500" cy="245267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428604"/>
            <a:ext cx="7858180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Критерии 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интеллектуальной зрелости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1785926"/>
            <a:ext cx="6715172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Умение рассуждать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3071810"/>
            <a:ext cx="6715172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Умение выделять существенные признаки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4572008"/>
            <a:ext cx="678661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Сравнивать предметы и находить различия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14348" y="642918"/>
            <a:ext cx="785818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Эмоциональная зрелость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1714488"/>
            <a:ext cx="8143932" cy="2786082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умение ставить цель, принимать решения, намечать план действий, преодолевать препятствия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3316" name="Picture 4" descr="Картинка 53 из 1554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513694"/>
            <a:ext cx="2643205" cy="234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85852" y="1785926"/>
            <a:ext cx="6715172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Умение регулировать своё поведение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3071810"/>
            <a:ext cx="6715172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Эмоциональная устойчивость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4572008"/>
            <a:ext cx="678661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Позитивное отношение к школе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357166"/>
            <a:ext cx="7858180" cy="12858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Критерии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 эмоциональной зрелости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9" name="Picture 2" descr="Картинка 46 из 15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15084"/>
            <a:ext cx="1071570" cy="184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14348" y="571480"/>
            <a:ext cx="785818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Социальная зрелость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928802"/>
            <a:ext cx="8143932" cy="2357454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Способность ребёнка выполнять социальную роль ученика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Картинка 75 из 15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7" y="3647303"/>
            <a:ext cx="2143140" cy="321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428604"/>
            <a:ext cx="7858180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Критерии </a:t>
            </a: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социальной зрелости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1785926"/>
            <a:ext cx="6715172" cy="114300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Потребность в общении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52" y="3071810"/>
            <a:ext cx="6715172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Учебная мотивация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85852" y="4572008"/>
            <a:ext cx="6786610" cy="128588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Умение принять учебную задачу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lubov.21416s02.edusite.ru/images/892fe85eed3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500570"/>
            <a:ext cx="1500198" cy="214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а 16 из 155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4282" y="2786058"/>
            <a:ext cx="2786083" cy="2000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школе - это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714488"/>
            <a:ext cx="3286148" cy="1000132"/>
          </a:xfrm>
          <a:prstGeom prst="roundRect">
            <a:avLst/>
          </a:prstGeom>
          <a:solidFill>
            <a:srgbClr val="66CC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</a:t>
            </a:r>
            <a:r>
              <a:rPr lang="ru-RU" sz="4800" dirty="0" smtClean="0">
                <a:solidFill>
                  <a:schemeClr val="tx1"/>
                </a:solidFill>
              </a:rPr>
              <a:t>азвитие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4786322"/>
            <a:ext cx="3786214" cy="1000132"/>
          </a:xfrm>
          <a:prstGeom prst="roundRect">
            <a:avLst/>
          </a:prstGeom>
          <a:solidFill>
            <a:srgbClr val="66CC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т</a:t>
            </a:r>
            <a:r>
              <a:rPr lang="ru-RU" sz="4800" dirty="0" smtClean="0">
                <a:solidFill>
                  <a:schemeClr val="tx1"/>
                </a:solidFill>
              </a:rPr>
              <a:t>ренировка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142984"/>
            <a:ext cx="5143536" cy="571504"/>
          </a:xfrm>
          <a:prstGeom prst="rec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кругозора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857364"/>
            <a:ext cx="5143536" cy="571504"/>
          </a:xfrm>
          <a:prstGeom prst="rec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моторики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571744"/>
            <a:ext cx="5143536" cy="1000132"/>
          </a:xfrm>
          <a:prstGeom prst="rec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к</a:t>
            </a:r>
            <a:r>
              <a:rPr lang="ru-RU" sz="4000" dirty="0" smtClean="0">
                <a:solidFill>
                  <a:schemeClr val="tx1"/>
                </a:solidFill>
              </a:rPr>
              <a:t>оммуникативных и социальных навыков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4220122">
            <a:off x="3592903" y="1241478"/>
            <a:ext cx="282056" cy="7143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3643307" y="1785926"/>
            <a:ext cx="285752" cy="7143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7634669">
            <a:off x="3654017" y="2396265"/>
            <a:ext cx="237095" cy="7143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4286256"/>
            <a:ext cx="4214842" cy="571504"/>
          </a:xfrm>
          <a:prstGeom prst="rec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памяти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5000636"/>
            <a:ext cx="4214842" cy="571504"/>
          </a:xfrm>
          <a:prstGeom prst="rec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внимания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786454"/>
            <a:ext cx="4214842" cy="571504"/>
          </a:xfrm>
          <a:prstGeom prst="rect">
            <a:avLst/>
          </a:prstGeom>
          <a:solidFill>
            <a:srgbClr val="8FA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мышления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4220122">
            <a:off x="4450158" y="4313312"/>
            <a:ext cx="282056" cy="7143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500562" y="4857760"/>
            <a:ext cx="285752" cy="7143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7634669">
            <a:off x="4511272" y="5468099"/>
            <a:ext cx="237095" cy="71438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277</Words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Психологические критерии школьной зрелости</vt:lpstr>
      <vt:lpstr>Школьная зрелость</vt:lpstr>
      <vt:lpstr>Слайд 3</vt:lpstr>
      <vt:lpstr>Слайд 4</vt:lpstr>
      <vt:lpstr>Слайд 5</vt:lpstr>
      <vt:lpstr>Слайд 6</vt:lpstr>
      <vt:lpstr>Слайд 7</vt:lpstr>
      <vt:lpstr>Слайд 8</vt:lpstr>
      <vt:lpstr>Подготовка к школе - это</vt:lpstr>
      <vt:lpstr>Развитие общего кругозора</vt:lpstr>
      <vt:lpstr>Развитие мелкой моторики</vt:lpstr>
      <vt:lpstr>Тренировка памяти</vt:lpstr>
      <vt:lpstr>Тренировка внимания</vt:lpstr>
      <vt:lpstr>Тренировка мышления</vt:lpstr>
      <vt:lpstr>Развитие коммуникативных и социальных навыков</vt:lpstr>
      <vt:lpstr>Для мама и пап</vt:lpstr>
      <vt:lpstr>Ребёнок на рубеже дошкольного и школьного учреждения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критерии школьной зрелости</dc:title>
  <cp:lastModifiedBy>Asus</cp:lastModifiedBy>
  <cp:revision>7</cp:revision>
  <dcterms:modified xsi:type="dcterms:W3CDTF">2012-01-08T17:50:09Z</dcterms:modified>
</cp:coreProperties>
</file>