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78" r:id="rId11"/>
    <p:sldId id="268" r:id="rId12"/>
    <p:sldId id="269" r:id="rId13"/>
    <p:sldId id="270" r:id="rId14"/>
    <p:sldId id="271" r:id="rId15"/>
    <p:sldId id="274" r:id="rId16"/>
    <p:sldId id="275" r:id="rId17"/>
    <p:sldId id="272" r:id="rId18"/>
    <p:sldId id="276" r:id="rId19"/>
    <p:sldId id="27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3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2896-1191-49F0-BDC2-42BB0E1D35B6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F885DD7-5FC8-4B09-9228-9E5B5EE9F3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2896-1191-49F0-BDC2-42BB0E1D35B6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5DD7-5FC8-4B09-9228-9E5B5EE9F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F885DD7-5FC8-4B09-9228-9E5B5EE9F3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2896-1191-49F0-BDC2-42BB0E1D35B6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2896-1191-49F0-BDC2-42BB0E1D35B6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F885DD7-5FC8-4B09-9228-9E5B5EE9F3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2896-1191-49F0-BDC2-42BB0E1D35B6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F885DD7-5FC8-4B09-9228-9E5B5EE9F3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4342896-1191-49F0-BDC2-42BB0E1D35B6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5DD7-5FC8-4B09-9228-9E5B5EE9F3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2896-1191-49F0-BDC2-42BB0E1D35B6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F885DD7-5FC8-4B09-9228-9E5B5EE9F3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2896-1191-49F0-BDC2-42BB0E1D35B6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F885DD7-5FC8-4B09-9228-9E5B5EE9F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2896-1191-49F0-BDC2-42BB0E1D35B6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885DD7-5FC8-4B09-9228-9E5B5EE9F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F885DD7-5FC8-4B09-9228-9E5B5EE9F3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2896-1191-49F0-BDC2-42BB0E1D35B6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F885DD7-5FC8-4B09-9228-9E5B5EE9F3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4342896-1191-49F0-BDC2-42BB0E1D35B6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4342896-1191-49F0-BDC2-42BB0E1D35B6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F885DD7-5FC8-4B09-9228-9E5B5EE9F3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3768" y="476672"/>
            <a:ext cx="6406480" cy="1752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Реализация основных требований и идей ФГОС на уроках математики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p92_de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708920"/>
            <a:ext cx="2885306" cy="3116130"/>
          </a:xfrm>
          <a:prstGeom prst="rect">
            <a:avLst/>
          </a:prstGeom>
          <a:noFill/>
        </p:spPr>
      </p:pic>
      <p:pic>
        <p:nvPicPr>
          <p:cNvPr id="5" name="Рисунок 4" descr="fg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260648"/>
            <a:ext cx="2464745" cy="184482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716016" y="2852936"/>
            <a:ext cx="40324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dirty="0" smtClean="0"/>
              <a:t>Учите так, чтобы ученик понимал, что знание является для него жизненной необходимостью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139952" y="5373216"/>
            <a:ext cx="35283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Презентацию подготовила</a:t>
            </a:r>
          </a:p>
          <a:p>
            <a:r>
              <a:rPr lang="ru-RU" dirty="0" smtClean="0"/>
              <a:t>Руководитель методического объединения Дорофеева Н.В.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Пример: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23528" y="2060848"/>
          <a:ext cx="8504238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746"/>
                <a:gridCol w="2834746"/>
                <a:gridCol w="283474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Тарифный план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Абонентская плата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Плата за 1 минуту разговора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 Повременный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135 р. в месяц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0,3 р.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 Комбинированный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255 р. за 450 минут в месяц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0,28 руб. за 1 минуту сверх 450 мин. в месяц.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3. </a:t>
                      </a:r>
                      <a:r>
                        <a:rPr lang="ru-RU" dirty="0" err="1" smtClean="0"/>
                        <a:t>Безлимитный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380 р.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23528" y="1484784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Телефонная компания предоставляет на выбор три тарифных плана. 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4509120"/>
            <a:ext cx="828092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</a:t>
            </a:r>
            <a:r>
              <a:rPr lang="ru-RU" sz="2000" dirty="0" smtClean="0"/>
              <a:t>Абонент выбрал наиболее дешевый тарифный план, исходя из предположения, что общая длительность телефонных разговоров составляет 650 минут в месяц. Какую сумму он должен заплатить за месяц, если общая длительность разговоров в этом месяце действительно будет равна 650 минут? Ответ дайте в рублях.</a:t>
            </a:r>
            <a:endParaRPr lang="ru-RU" sz="2000" dirty="0"/>
          </a:p>
        </p:txBody>
      </p:sp>
      <p:pic>
        <p:nvPicPr>
          <p:cNvPr id="8" name="Содержимое 3" descr="f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1346871" cy="100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5992344" cy="758952"/>
          </a:xfrm>
        </p:spPr>
        <p:txBody>
          <a:bodyPr>
            <a:noAutofit/>
          </a:bodyPr>
          <a:lstStyle/>
          <a:p>
            <a:r>
              <a:rPr lang="ru-RU" sz="2800" dirty="0" smtClean="0"/>
              <a:t>Формирование готовности к самообразованию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842248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</a:t>
            </a:r>
            <a:r>
              <a:rPr lang="ru-RU" sz="2400" dirty="0" smtClean="0"/>
              <a:t>Учащимся необходимо предлагать самостоятельно изучить некоторый теоретический материал, составить задачу , формировать умения работать самостоятельно с различными источниками информации, а именно: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– использовать доклады, короткие сообщения учащихся по теме;</a:t>
            </a:r>
            <a:br>
              <a:rPr lang="ru-RU" sz="2400" dirty="0" smtClean="0"/>
            </a:br>
            <a:r>
              <a:rPr lang="ru-RU" sz="2400" dirty="0" smtClean="0"/>
              <a:t>– работать со справочниками; </a:t>
            </a:r>
            <a:br>
              <a:rPr lang="ru-RU" sz="2400" dirty="0" smtClean="0"/>
            </a:br>
            <a:r>
              <a:rPr lang="ru-RU" sz="2400" dirty="0" smtClean="0"/>
              <a:t>– использовать Интернет-ресурсы; </a:t>
            </a:r>
            <a:br>
              <a:rPr lang="ru-RU" sz="2400" dirty="0" smtClean="0"/>
            </a:br>
            <a:r>
              <a:rPr lang="ru-RU" sz="2400" dirty="0" smtClean="0"/>
              <a:t>– подготавливать презентации.</a:t>
            </a:r>
          </a:p>
          <a:p>
            <a:endParaRPr lang="ru-RU" dirty="0"/>
          </a:p>
        </p:txBody>
      </p:sp>
      <p:pic>
        <p:nvPicPr>
          <p:cNvPr id="4" name="Содержимое 3" descr="f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1346871" cy="1008112"/>
          </a:xfrm>
          <a:prstGeom prst="rect">
            <a:avLst/>
          </a:prstGeom>
        </p:spPr>
      </p:pic>
      <p:pic>
        <p:nvPicPr>
          <p:cNvPr id="12290" name="Picture 2" descr="http://bookcurve.files.wordpress.com/2009/11/innovo-books-1-5x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4293096"/>
            <a:ext cx="2491513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228600"/>
            <a:ext cx="5776320" cy="7589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5026840" cy="48245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dirty="0" err="1" smtClean="0"/>
              <a:t>Компетентностно-ориентированные</a:t>
            </a:r>
            <a:r>
              <a:rPr lang="ru-RU" dirty="0" smtClean="0"/>
              <a:t> задания </a:t>
            </a:r>
          </a:p>
          <a:p>
            <a:pPr>
              <a:buNone/>
            </a:pPr>
            <a:r>
              <a:rPr lang="ru-RU" dirty="0" smtClean="0"/>
              <a:t>    могут использоваться на уроках различных типов: </a:t>
            </a:r>
          </a:p>
          <a:p>
            <a:pPr>
              <a:buNone/>
            </a:pPr>
            <a:endParaRPr lang="ru-RU" dirty="0" smtClean="0"/>
          </a:p>
          <a:p>
            <a:r>
              <a:rPr lang="ru-RU" i="1" dirty="0" smtClean="0"/>
              <a:t>изучения нового материала, </a:t>
            </a:r>
          </a:p>
          <a:p>
            <a:r>
              <a:rPr lang="ru-RU" i="1" dirty="0" smtClean="0"/>
              <a:t>закрепления знаний, </a:t>
            </a:r>
          </a:p>
          <a:p>
            <a:r>
              <a:rPr lang="ru-RU" i="1" dirty="0" smtClean="0"/>
              <a:t>комплексного применения знаний, </a:t>
            </a:r>
          </a:p>
          <a:p>
            <a:r>
              <a:rPr lang="ru-RU" i="1" dirty="0" smtClean="0"/>
              <a:t>обобщения и систематизации знаний, </a:t>
            </a:r>
          </a:p>
          <a:p>
            <a:r>
              <a:rPr lang="ru-RU" i="1" dirty="0" smtClean="0"/>
              <a:t>урок контроля, оценки и коррекции знаний.</a:t>
            </a:r>
          </a:p>
          <a:p>
            <a:pPr>
              <a:buNone/>
            </a:pPr>
            <a:r>
              <a:rPr lang="ru-RU" dirty="0" smtClean="0"/>
              <a:t>        </a:t>
            </a:r>
          </a:p>
          <a:p>
            <a:pPr>
              <a:buNone/>
            </a:pPr>
            <a:r>
              <a:rPr lang="ru-RU" dirty="0" smtClean="0"/>
              <a:t> А также на   разных этапах урока.</a:t>
            </a:r>
            <a:endParaRPr lang="ru-RU" dirty="0"/>
          </a:p>
        </p:txBody>
      </p:sp>
      <p:pic>
        <p:nvPicPr>
          <p:cNvPr id="4" name="Содержимое 3" descr="f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1346871" cy="1008112"/>
          </a:xfrm>
          <a:prstGeom prst="rect">
            <a:avLst/>
          </a:prstGeom>
        </p:spPr>
      </p:pic>
      <p:pic>
        <p:nvPicPr>
          <p:cNvPr id="11266" name="Picture 2" descr="http://imz.ucoz.ru/seminar/dolinina/bezymjanny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916832"/>
            <a:ext cx="3486150" cy="3743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6712424" cy="75895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Проверка домашнего задания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>Рецензирование ответов – </a:t>
            </a:r>
            <a:r>
              <a:rPr lang="ru-RU" sz="2400" i="1" dirty="0" smtClean="0"/>
              <a:t>формирование учебно-познавательной компетенции.</a:t>
            </a:r>
          </a:p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Математический диктант – </a:t>
            </a:r>
            <a:r>
              <a:rPr lang="ru-RU" sz="2400" i="1" dirty="0" smtClean="0"/>
              <a:t>формирование компетенции личного самосовершенствования.</a:t>
            </a:r>
          </a:p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Доказательство теорем, лемм, составление математического словаря – </a:t>
            </a:r>
            <a:r>
              <a:rPr lang="ru-RU" sz="2400" i="1" dirty="0" smtClean="0"/>
              <a:t>формирование общекультурной компетенции.</a:t>
            </a:r>
            <a:endParaRPr lang="ru-RU" sz="2400" i="1" dirty="0"/>
          </a:p>
        </p:txBody>
      </p:sp>
      <p:pic>
        <p:nvPicPr>
          <p:cNvPr id="4" name="Содержимое 3" descr="f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1346871" cy="100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000456" cy="75895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Объяснение нового материала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850392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  Лекция с использованием приобретенной учениками информации – </a:t>
            </a:r>
            <a:r>
              <a:rPr lang="ru-RU" sz="2400" i="1" dirty="0" smtClean="0"/>
              <a:t>формирование информационной, ценностно-смысловой компетенции.</a:t>
            </a:r>
          </a:p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 </a:t>
            </a:r>
          </a:p>
          <a:p>
            <a:pPr>
              <a:buNone/>
            </a:pPr>
            <a:r>
              <a:rPr lang="ru-RU" sz="2400" dirty="0" smtClean="0"/>
              <a:t> Коллективная экспериментальная работа, исследование – </a:t>
            </a:r>
            <a:r>
              <a:rPr lang="ru-RU" sz="2400" i="1" dirty="0" smtClean="0"/>
              <a:t>формирование компетенций учебно-познавательной, личного самосовершенствования, социально-трудовой, коммуникативной.</a:t>
            </a:r>
            <a:endParaRPr lang="ru-RU" sz="2400" i="1" dirty="0"/>
          </a:p>
        </p:txBody>
      </p:sp>
      <p:pic>
        <p:nvPicPr>
          <p:cNvPr id="4" name="Содержимое 3" descr="f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1346871" cy="100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072464" cy="758952"/>
          </a:xfrm>
        </p:spPr>
        <p:txBody>
          <a:bodyPr>
            <a:noAutofit/>
          </a:bodyPr>
          <a:lstStyle/>
          <a:p>
            <a:r>
              <a:rPr lang="ru-RU" sz="2800" dirty="0" smtClean="0"/>
              <a:t>Закрепление, тренировка, отработка умений и навыков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844824"/>
            <a:ext cx="8805672" cy="457200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   </a:t>
            </a:r>
            <a:r>
              <a:rPr lang="ru-RU" sz="2400" dirty="0" smtClean="0"/>
              <a:t>Самостоятельные работы частично-поискового, исследовательского характера, решение задач, примеров с комментированием, индивидуальная работа с самопроверкой, игровые формы - </a:t>
            </a:r>
            <a:r>
              <a:rPr lang="ru-RU" sz="2400" i="1" dirty="0" smtClean="0"/>
              <a:t>формирование познавательной компетентности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</a:t>
            </a:r>
          </a:p>
          <a:p>
            <a:pPr>
              <a:buNone/>
            </a:pPr>
            <a:r>
              <a:rPr lang="ru-RU" sz="2400" dirty="0" smtClean="0"/>
              <a:t>         Решение задач несколькими способами - </a:t>
            </a:r>
            <a:r>
              <a:rPr lang="ru-RU" sz="2400" i="1" dirty="0" smtClean="0"/>
              <a:t>формирование интеллектуально– познавательной компетентности.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Содержимое 3" descr="f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1346871" cy="100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5776320" cy="75895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Контроль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50392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Создание презентации изучаемой темы урока, </a:t>
            </a:r>
            <a:r>
              <a:rPr lang="ru-RU" sz="2400" dirty="0" err="1" smtClean="0"/>
              <a:t>синквейна</a:t>
            </a:r>
            <a:r>
              <a:rPr lang="ru-RU" sz="2400" dirty="0" smtClean="0"/>
              <a:t>, работа в группах со взаимной оценкой - </a:t>
            </a:r>
            <a:r>
              <a:rPr lang="ru-RU" sz="2400" i="1" dirty="0" smtClean="0"/>
              <a:t>формирование самообразовательной, исследовательской компетентности.</a:t>
            </a:r>
          </a:p>
          <a:p>
            <a:pPr>
              <a:buNone/>
            </a:pPr>
            <a:r>
              <a:rPr lang="ru-RU" sz="2400" dirty="0" smtClean="0"/>
              <a:t>      </a:t>
            </a:r>
          </a:p>
          <a:p>
            <a:pPr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Разноуровневая</a:t>
            </a:r>
            <a:r>
              <a:rPr lang="ru-RU" sz="2400" dirty="0" smtClean="0"/>
              <a:t> самостоятельная работа (взаимопроверка, </a:t>
            </a:r>
            <a:r>
              <a:rPr lang="ru-RU" sz="2400" dirty="0" err="1" smtClean="0"/>
              <a:t>самопровекрка</a:t>
            </a:r>
            <a:r>
              <a:rPr lang="ru-RU" sz="2400" dirty="0" smtClean="0"/>
              <a:t>, контроль учителя) - </a:t>
            </a:r>
            <a:r>
              <a:rPr lang="ru-RU" sz="2400" i="1" dirty="0" smtClean="0"/>
              <a:t>формирование самообразовательной, социальной компетентности.</a:t>
            </a:r>
            <a:endParaRPr lang="ru-RU" sz="2400" i="1" dirty="0"/>
          </a:p>
        </p:txBody>
      </p:sp>
      <p:pic>
        <p:nvPicPr>
          <p:cNvPr id="4" name="Содержимое 3" descr="f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1346871" cy="100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424392" cy="75895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Домашнее задание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844824"/>
            <a:ext cx="9144000" cy="4572000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        Создание проектов – </a:t>
            </a:r>
            <a:r>
              <a:rPr lang="ru-RU" sz="2400" i="1" dirty="0" smtClean="0"/>
              <a:t>формирование общекультурной компетенции</a:t>
            </a:r>
          </a:p>
          <a:p>
            <a:pPr>
              <a:buNone/>
            </a:pPr>
            <a:endParaRPr lang="ru-RU" sz="2400" i="1" dirty="0" smtClean="0"/>
          </a:p>
          <a:p>
            <a:pPr>
              <a:buNone/>
            </a:pPr>
            <a:r>
              <a:rPr lang="ru-RU" sz="2400" dirty="0" smtClean="0"/>
              <a:t>        Составить вопросы, задачи и примеры по теме урока - </a:t>
            </a:r>
            <a:r>
              <a:rPr lang="ru-RU" sz="2400" i="1" dirty="0" smtClean="0"/>
              <a:t>формирование самообразовательной компетентности.</a:t>
            </a:r>
          </a:p>
          <a:p>
            <a:pPr>
              <a:buNone/>
            </a:pPr>
            <a:endParaRPr lang="ru-RU" sz="2400" i="1" dirty="0" smtClean="0"/>
          </a:p>
          <a:p>
            <a:pPr>
              <a:buNone/>
            </a:pPr>
            <a:r>
              <a:rPr lang="ru-RU" sz="2400" dirty="0" smtClean="0"/>
              <a:t>        </a:t>
            </a:r>
            <a:r>
              <a:rPr lang="ru-RU" sz="2400" dirty="0" err="1" smtClean="0"/>
              <a:t>Разноуровневые</a:t>
            </a:r>
            <a:r>
              <a:rPr lang="ru-RU" sz="2400" dirty="0" smtClean="0"/>
              <a:t> задачи, задачи исследовательского характера - </a:t>
            </a:r>
            <a:r>
              <a:rPr lang="ru-RU" sz="2400" i="1" dirty="0" smtClean="0"/>
              <a:t>формирование интеллектуально– познавательной компетентности.</a:t>
            </a:r>
          </a:p>
          <a:p>
            <a:endParaRPr lang="ru-RU" dirty="0"/>
          </a:p>
        </p:txBody>
      </p:sp>
      <p:pic>
        <p:nvPicPr>
          <p:cNvPr id="4" name="Содержимое 3" descr="f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1346871" cy="100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5920336" cy="75895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Полезные советы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700808"/>
            <a:ext cx="8503920" cy="4572000"/>
          </a:xfrm>
        </p:spPr>
        <p:txBody>
          <a:bodyPr>
            <a:normAutofit/>
          </a:bodyPr>
          <a:lstStyle/>
          <a:p>
            <a:pPr algn="just"/>
            <a:r>
              <a:rPr lang="ru-RU" sz="2000" i="1" dirty="0" smtClean="0"/>
              <a:t>Помогайте ученикам овладеть наиболее продуктивными методами учебно-познавательной деятельности, учите </a:t>
            </a:r>
            <a:r>
              <a:rPr lang="ru-RU" sz="2000" i="1" dirty="0" err="1" smtClean="0"/>
              <a:t>иx</a:t>
            </a:r>
            <a:r>
              <a:rPr lang="ru-RU" sz="2000" i="1" dirty="0" smtClean="0"/>
              <a:t> учиться. </a:t>
            </a:r>
          </a:p>
          <a:p>
            <a:pPr algn="just"/>
            <a:endParaRPr lang="ru-RU" sz="2000" i="1" dirty="0" smtClean="0"/>
          </a:p>
          <a:p>
            <a:pPr algn="just"/>
            <a:r>
              <a:rPr lang="ru-RU" sz="2000" dirty="0" smtClean="0"/>
              <a:t>Помните, что знает не тот, кто пересказывает, а тот, кто использует на практике.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i="1" dirty="0" smtClean="0"/>
              <a:t> Поощряйте исследовательскую работу учеников. </a:t>
            </a:r>
          </a:p>
          <a:p>
            <a:pPr algn="just"/>
            <a:endParaRPr lang="ru-RU" sz="2000" i="1" dirty="0" smtClean="0"/>
          </a:p>
          <a:p>
            <a:pPr algn="just"/>
            <a:r>
              <a:rPr lang="ru-RU" sz="2000" dirty="0" smtClean="0"/>
              <a:t> Найдите возможность ознакомить их с техникой экспериментальной работы, алгоритмами решения задач, обработкой первоисточников и справочных материалов.</a:t>
            </a:r>
            <a:endParaRPr lang="ru-RU" sz="2000" dirty="0"/>
          </a:p>
        </p:txBody>
      </p:sp>
      <p:pic>
        <p:nvPicPr>
          <p:cNvPr id="4" name="Содержимое 3" descr="f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1346871" cy="100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098" name="Picture 2" descr="http://2.bp.blogspot.com/-0OINQ5MJ7Ls/UMIaQxV6KoI/AAAAAAAAAas/C9ca4waPJ8o/s1600/9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348880"/>
            <a:ext cx="3971925" cy="2943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28600"/>
            <a:ext cx="7072464" cy="7589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2060848"/>
            <a:ext cx="5005064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    Концепция модернизации российского образования ставит перед общеобразовательной школой ряд задач, одна из которых – </a:t>
            </a:r>
            <a:r>
              <a:rPr lang="ru-RU" sz="2400" i="1" dirty="0" smtClean="0"/>
              <a:t>формирование ключевых компетенций</a:t>
            </a:r>
            <a:r>
              <a:rPr lang="ru-RU" sz="2400" dirty="0" smtClean="0"/>
              <a:t>, определяющих современное качество содержания образования.</a:t>
            </a:r>
            <a:endParaRPr lang="ru-RU" sz="2400" dirty="0"/>
          </a:p>
        </p:txBody>
      </p:sp>
      <p:pic>
        <p:nvPicPr>
          <p:cNvPr id="4" name="Содержимое 3" descr="f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1346871" cy="1008112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2204864"/>
            <a:ext cx="2818686" cy="2938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Ключевые компетенции -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503920" cy="216024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          </a:t>
            </a:r>
            <a:r>
              <a:rPr lang="ru-RU" sz="2400" dirty="0" smtClean="0"/>
              <a:t>это целостная система универсальных знаний,  умений, навыков, а так же опыт самостоятельной деятельности и личной ответственности обучающихся. </a:t>
            </a:r>
          </a:p>
          <a:p>
            <a:pPr algn="just">
              <a:buNone/>
            </a:pPr>
            <a:r>
              <a:rPr lang="ru-RU" sz="2400" dirty="0" smtClean="0"/>
              <a:t>           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  <p:pic>
        <p:nvPicPr>
          <p:cNvPr id="4" name="Содержимое 3" descr="f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1346871" cy="1008112"/>
          </a:xfrm>
          <a:prstGeom prst="rect">
            <a:avLst/>
          </a:prstGeom>
        </p:spPr>
      </p:pic>
      <p:pic>
        <p:nvPicPr>
          <p:cNvPr id="5" name="Picture 2" descr="http://two-schoolsev.ucoz.ru/images/pic/Storage_Media_picture-4-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4076" y="3212976"/>
            <a:ext cx="3552394" cy="2952328"/>
          </a:xfrm>
          <a:prstGeom prst="rect">
            <a:avLst/>
          </a:prstGeom>
          <a:noFill/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0" y="3689648"/>
            <a:ext cx="5076056" cy="31683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 педагога требуется научить детей тем знаниям, обучить тем умениям и развить те навыки, которыми современный ученик сможет воспользоваться в своей дальнейшей жизни.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332656"/>
            <a:ext cx="6712424" cy="758952"/>
          </a:xfrm>
        </p:spPr>
        <p:txBody>
          <a:bodyPr>
            <a:noAutofit/>
          </a:bodyPr>
          <a:lstStyle/>
          <a:p>
            <a:r>
              <a:rPr lang="ru-RU" sz="2800" dirty="0" smtClean="0"/>
              <a:t>На уроках математики необходимо формировать такие компетенции: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информационная;</a:t>
            </a:r>
          </a:p>
          <a:p>
            <a:r>
              <a:rPr lang="ru-RU" dirty="0" smtClean="0"/>
              <a:t>коммуникативная;</a:t>
            </a:r>
          </a:p>
          <a:p>
            <a:r>
              <a:rPr lang="ru-RU" dirty="0" smtClean="0"/>
              <a:t>исследовательская;</a:t>
            </a:r>
          </a:p>
          <a:p>
            <a:r>
              <a:rPr lang="ru-RU" dirty="0" smtClean="0"/>
              <a:t>готовность к </a:t>
            </a:r>
          </a:p>
          <a:p>
            <a:pPr>
              <a:buNone/>
            </a:pPr>
            <a:r>
              <a:rPr lang="ru-RU" dirty="0" smtClean="0"/>
              <a:t>    самообразованию.</a:t>
            </a:r>
          </a:p>
          <a:p>
            <a:endParaRPr lang="ru-RU" dirty="0"/>
          </a:p>
        </p:txBody>
      </p:sp>
      <p:pic>
        <p:nvPicPr>
          <p:cNvPr id="4" name="Содержимое 3" descr="f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1346871" cy="100811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772816"/>
            <a:ext cx="3133725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32656"/>
            <a:ext cx="7200800" cy="758952"/>
          </a:xfrm>
        </p:spPr>
        <p:txBody>
          <a:bodyPr>
            <a:noAutofit/>
          </a:bodyPr>
          <a:lstStyle/>
          <a:p>
            <a:r>
              <a:rPr lang="ru-RU" sz="2800" dirty="0" smtClean="0"/>
              <a:t>Формирование информационной</a:t>
            </a:r>
            <a:br>
              <a:rPr lang="ru-RU" sz="2800" dirty="0" smtClean="0"/>
            </a:br>
            <a:r>
              <a:rPr lang="ru-RU" sz="2800" dirty="0" smtClean="0"/>
              <a:t>компетентности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    </a:t>
            </a:r>
            <a:r>
              <a:rPr lang="ru-RU" sz="2400" dirty="0" smtClean="0"/>
              <a:t>Можно использовать задачи содержащие информацию, представленную в различной форме (таблицах, диаграммах, графиках и т.д.).</a:t>
            </a:r>
          </a:p>
          <a:p>
            <a:pPr algn="just">
              <a:buNone/>
            </a:pPr>
            <a:r>
              <a:rPr lang="ru-RU" sz="2400" dirty="0" smtClean="0"/>
              <a:t>        </a:t>
            </a:r>
          </a:p>
          <a:p>
            <a:pPr algn="just">
              <a:buNone/>
            </a:pPr>
            <a:r>
              <a:rPr lang="ru-RU" sz="2400" dirty="0" smtClean="0"/>
              <a:t>    Вопрос задачи может быть сформулирован следующим образом: </a:t>
            </a:r>
          </a:p>
          <a:p>
            <a:pPr algn="just"/>
            <a:r>
              <a:rPr lang="ru-RU" sz="2400" dirty="0" smtClean="0"/>
              <a:t>переведите в графическую (словесную) форму;</a:t>
            </a:r>
          </a:p>
          <a:p>
            <a:pPr algn="just"/>
            <a:r>
              <a:rPr lang="ru-RU" sz="2400" dirty="0" smtClean="0"/>
              <a:t>если возможно, хотя бы приближенно опишите их математической формулой;</a:t>
            </a:r>
          </a:p>
          <a:p>
            <a:pPr algn="just"/>
            <a:r>
              <a:rPr lang="ru-RU" sz="2400" dirty="0" smtClean="0"/>
              <a:t>сделайте вывод, наблюдается ли в этих данных какая-то закономерность и др.</a:t>
            </a:r>
            <a:endParaRPr lang="ru-RU" sz="2400" dirty="0"/>
          </a:p>
        </p:txBody>
      </p:sp>
      <p:pic>
        <p:nvPicPr>
          <p:cNvPr id="4" name="Содержимое 3" descr="f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1346871" cy="100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8662736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     </a:t>
            </a:r>
            <a:r>
              <a:rPr lang="ru-RU" b="1" dirty="0" smtClean="0"/>
              <a:t>Алгебра</a:t>
            </a:r>
            <a:endParaRPr lang="ru-RU" dirty="0" smtClean="0"/>
          </a:p>
          <a:p>
            <a:pPr>
              <a:buNone/>
            </a:pPr>
            <a:r>
              <a:rPr lang="ru-RU" sz="2600" dirty="0" smtClean="0"/>
              <a:t>Продолжить числовую последовательность: 1; 3; 5; 7; 9;.. задать ее следующими способами:</a:t>
            </a:r>
          </a:p>
          <a:p>
            <a:pPr>
              <a:buNone/>
            </a:pPr>
            <a:r>
              <a:rPr lang="ru-RU" sz="2600" dirty="0" smtClean="0"/>
              <a:t>    – Формулой n-го члена;</a:t>
            </a:r>
            <a:br>
              <a:rPr lang="ru-RU" sz="2600" dirty="0" smtClean="0"/>
            </a:br>
            <a:r>
              <a:rPr lang="ru-RU" sz="2600" dirty="0" smtClean="0"/>
              <a:t>– Таблицей;</a:t>
            </a:r>
            <a:br>
              <a:rPr lang="ru-RU" sz="2600" dirty="0" smtClean="0"/>
            </a:br>
            <a:r>
              <a:rPr lang="ru-RU" sz="2600" dirty="0" smtClean="0"/>
              <a:t>– Графиком;</a:t>
            </a:r>
            <a:br>
              <a:rPr lang="ru-RU" sz="2600" dirty="0" smtClean="0"/>
            </a:br>
            <a:r>
              <a:rPr lang="ru-RU" sz="2600" dirty="0" smtClean="0"/>
              <a:t>– Словесным описанием.</a:t>
            </a:r>
          </a:p>
          <a:p>
            <a:pPr algn="just">
              <a:buNone/>
            </a:pPr>
            <a:r>
              <a:rPr lang="ru-RU" sz="2600" dirty="0" smtClean="0"/>
              <a:t>         Выполнение задания предполагает планирование информационного поиска, извлечение вторичной информации, осуществление первичной обработки информации.</a:t>
            </a:r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1752" y="188640"/>
            <a:ext cx="8534400" cy="7989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3100" dirty="0" smtClean="0"/>
              <a:t>Пример:</a:t>
            </a:r>
            <a:endParaRPr lang="ru-RU" sz="3100" dirty="0"/>
          </a:p>
        </p:txBody>
      </p:sp>
      <p:pic>
        <p:nvPicPr>
          <p:cNvPr id="6" name="Содержимое 3" descr="f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1346871" cy="1008112"/>
          </a:xfrm>
          <a:prstGeom prst="rect">
            <a:avLst/>
          </a:prstGeom>
        </p:spPr>
      </p:pic>
      <p:pic>
        <p:nvPicPr>
          <p:cNvPr id="16386" name="Picture 2" descr="http://my-shop.ru/_files/product/1/139/138190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220338">
            <a:off x="7190300" y="2723753"/>
            <a:ext cx="1202567" cy="16084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7288488" cy="758952"/>
          </a:xfrm>
        </p:spPr>
        <p:txBody>
          <a:bodyPr>
            <a:noAutofit/>
          </a:bodyPr>
          <a:lstStyle/>
          <a:p>
            <a:r>
              <a:rPr lang="ru-RU" sz="2800" dirty="0" smtClean="0"/>
              <a:t>Формирование коммуникативной компетентности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4896544" cy="475252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            </a:t>
            </a:r>
            <a:r>
              <a:rPr lang="ru-RU" sz="2600" dirty="0" smtClean="0"/>
              <a:t>Можно использовать групповую форму организации познавательной деятельности учащихся на уроках.</a:t>
            </a:r>
          </a:p>
          <a:p>
            <a:pPr>
              <a:buNone/>
            </a:pPr>
            <a:r>
              <a:rPr lang="ru-RU" sz="2600" dirty="0" smtClean="0"/>
              <a:t> </a:t>
            </a:r>
          </a:p>
          <a:p>
            <a:pPr>
              <a:buNone/>
            </a:pPr>
            <a:r>
              <a:rPr lang="ru-RU" sz="2600" dirty="0" smtClean="0"/>
              <a:t>        Например: каждой группе предлагается решить задачу предложенным способом и доказать правильность своего решения остальным группам.</a:t>
            </a:r>
            <a:endParaRPr lang="ru-RU" sz="2600" dirty="0"/>
          </a:p>
        </p:txBody>
      </p:sp>
      <p:pic>
        <p:nvPicPr>
          <p:cNvPr id="4" name="Содержимое 3" descr="f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1346871" cy="1008112"/>
          </a:xfrm>
          <a:prstGeom prst="rect">
            <a:avLst/>
          </a:prstGeom>
        </p:spPr>
      </p:pic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636912"/>
            <a:ext cx="36195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5992344" cy="75895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Пример: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820472" cy="4572000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Геометрия</a:t>
            </a:r>
          </a:p>
          <a:p>
            <a:pPr>
              <a:buNone/>
            </a:pPr>
            <a:r>
              <a:rPr lang="ru-RU" sz="2400" b="1" dirty="0" smtClean="0"/>
              <a:t> </a:t>
            </a:r>
            <a:r>
              <a:rPr lang="ru-RU" sz="2400" dirty="0" smtClean="0"/>
              <a:t>“Применение подобия треугольников” </a:t>
            </a:r>
          </a:p>
          <a:p>
            <a:pPr>
              <a:buNone/>
            </a:pPr>
            <a:r>
              <a:rPr lang="ru-RU" sz="2400" dirty="0" smtClean="0"/>
              <a:t>трем группам предлагается решить задачу одним из способов:</a:t>
            </a:r>
          </a:p>
          <a:p>
            <a:pPr>
              <a:buNone/>
            </a:pPr>
            <a:r>
              <a:rPr lang="ru-RU" sz="2400" dirty="0" smtClean="0"/>
              <a:t>Определить высоту предмета:</a:t>
            </a:r>
          </a:p>
          <a:p>
            <a:pPr>
              <a:buNone/>
            </a:pPr>
            <a:r>
              <a:rPr lang="ru-RU" sz="2400" dirty="0" smtClean="0"/>
              <a:t>    а) С помощью вращающейся планки.</a:t>
            </a:r>
            <a:br>
              <a:rPr lang="ru-RU" sz="2400" dirty="0" smtClean="0"/>
            </a:br>
            <a:r>
              <a:rPr lang="ru-RU" sz="2400" dirty="0" smtClean="0"/>
              <a:t>б) С помощью тени.</a:t>
            </a:r>
            <a:br>
              <a:rPr lang="ru-RU" sz="2400" dirty="0" smtClean="0"/>
            </a:br>
            <a:r>
              <a:rPr lang="ru-RU" sz="2400" dirty="0" smtClean="0"/>
              <a:t>в) С помощью зеркала.</a:t>
            </a:r>
          </a:p>
          <a:p>
            <a:endParaRPr lang="ru-RU" dirty="0"/>
          </a:p>
        </p:txBody>
      </p:sp>
      <p:pic>
        <p:nvPicPr>
          <p:cNvPr id="4" name="Содержимое 3" descr="f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1346871" cy="1008112"/>
          </a:xfrm>
          <a:prstGeom prst="rect">
            <a:avLst/>
          </a:prstGeom>
        </p:spPr>
      </p:pic>
      <p:pic>
        <p:nvPicPr>
          <p:cNvPr id="14338" name="Picture 2" descr="http://read.ru/covers_rr/big/32064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27675">
            <a:off x="6833460" y="3611287"/>
            <a:ext cx="1599140" cy="2398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332656"/>
            <a:ext cx="6568408" cy="758952"/>
          </a:xfrm>
        </p:spPr>
        <p:txBody>
          <a:bodyPr>
            <a:noAutofit/>
          </a:bodyPr>
          <a:lstStyle/>
          <a:p>
            <a:r>
              <a:rPr lang="ru-RU" sz="2800" dirty="0" smtClean="0"/>
              <a:t>Формирование исследовательской компетентности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988840"/>
            <a:ext cx="4198240" cy="457200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   </a:t>
            </a:r>
          </a:p>
          <a:p>
            <a:pPr>
              <a:buNone/>
            </a:pPr>
            <a:r>
              <a:rPr lang="ru-RU" sz="2400" dirty="0" smtClean="0"/>
              <a:t>        Учащимся можно предложить задания, в которых необходимо исследовать все возможные варианты и сделать определенный вывод.</a:t>
            </a:r>
            <a:endParaRPr lang="ru-RU" sz="2400" dirty="0"/>
          </a:p>
        </p:txBody>
      </p:sp>
      <p:pic>
        <p:nvPicPr>
          <p:cNvPr id="4" name="Содержимое 3" descr="fg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1346871" cy="1008112"/>
          </a:xfrm>
          <a:prstGeom prst="rect">
            <a:avLst/>
          </a:prstGeom>
        </p:spPr>
      </p:pic>
      <p:pic>
        <p:nvPicPr>
          <p:cNvPr id="13314" name="Picture 2" descr="http://roo-nbur.narod.ru/img/nakop_sis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844824"/>
            <a:ext cx="4114800" cy="3743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437</TotalTime>
  <Words>714</Words>
  <Application>Microsoft Office PowerPoint</Application>
  <PresentationFormat>Экран (4:3)</PresentationFormat>
  <Paragraphs>102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Официальная</vt:lpstr>
      <vt:lpstr>Реализация основных требований и идей ФГОС на уроках математики</vt:lpstr>
      <vt:lpstr>Слайд 2</vt:lpstr>
      <vt:lpstr>Ключевые компетенции - </vt:lpstr>
      <vt:lpstr>На уроках математики необходимо формировать такие компетенции:</vt:lpstr>
      <vt:lpstr>Формирование информационной компетентности</vt:lpstr>
      <vt:lpstr>   Пример:</vt:lpstr>
      <vt:lpstr>Формирование коммуникативной компетентности</vt:lpstr>
      <vt:lpstr>Пример:</vt:lpstr>
      <vt:lpstr>Формирование исследовательской компетентности</vt:lpstr>
      <vt:lpstr>Пример:</vt:lpstr>
      <vt:lpstr>Формирование готовности к самообразованию</vt:lpstr>
      <vt:lpstr>Слайд 12</vt:lpstr>
      <vt:lpstr>Проверка домашнего задания</vt:lpstr>
      <vt:lpstr>Объяснение нового материала</vt:lpstr>
      <vt:lpstr>Закрепление, тренировка, отработка умений и навыков</vt:lpstr>
      <vt:lpstr>Контроль</vt:lpstr>
      <vt:lpstr>Домашнее задание</vt:lpstr>
      <vt:lpstr>Полезные советы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основных требований и идей ФГОС на уроках математики</dc:title>
  <dc:creator>Учитель</dc:creator>
  <cp:lastModifiedBy>Наталия Дорофеева</cp:lastModifiedBy>
  <cp:revision>36</cp:revision>
  <dcterms:created xsi:type="dcterms:W3CDTF">2013-12-09T09:02:43Z</dcterms:created>
  <dcterms:modified xsi:type="dcterms:W3CDTF">2014-10-15T18:25:34Z</dcterms:modified>
</cp:coreProperties>
</file>