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61" r:id="rId3"/>
    <p:sldId id="278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63" r:id="rId12"/>
    <p:sldId id="262" r:id="rId13"/>
    <p:sldId id="297" r:id="rId14"/>
    <p:sldId id="281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25" autoAdjust="0"/>
    <p:restoredTop sz="94004" autoAdjust="0"/>
  </p:normalViewPr>
  <p:slideViewPr>
    <p:cSldViewPr>
      <p:cViewPr varScale="1">
        <p:scale>
          <a:sx n="71" d="100"/>
          <a:sy n="71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2B49E-E4EA-45A2-A7B3-255ACFF00A07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1C2A08-58B2-4475-97F9-698790C5F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DE5DD-FA87-40B4-ACDC-D8395E3EE11A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FC328-5F64-43E1-85D4-0DC68C62F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51B1-C843-4022-B367-5984F0A46D52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4F33-3EEB-46C5-B1E6-B339895F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F2007-1BA6-4C7E-8EDB-F57ED2803E2F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D0192-A5ED-4F91-B953-B6E5D97E2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8D55D-D5C0-4D0F-9C98-A5DBCFB9F2E5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A0A9-2647-442A-BE77-C7802CE4E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51A5D-45C0-4938-B9AB-1CA490F66F0A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8BEF-0F6F-417B-BD3B-CA41BADA0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4848D-5A96-4F4A-BAFB-207AAAD59EFF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3969B-AC90-4E35-AD7C-37056A147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CAC00-2414-4F2F-BBEE-844480CE1944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F8E4D-9206-4ACA-A102-6E16F345D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842F2-4239-4443-9E66-5F47AF525549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A86C3-D000-4F95-8E1D-940479D97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8FBDC-9E76-4E1E-B6D6-07FDEE863741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0F565-B443-4183-A997-ED213145F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6DB2-CC96-413B-8DDD-6EE40434B86C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54F6-02AA-4A3E-B7CE-844E9230E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0A64-7E0C-492B-9476-B842E73EE983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33F1-F28F-457D-B193-59BB9F86E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EC8451-B06A-4883-9E95-8DF4DAD07587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664D41-4498-4495-8889-F60D24C80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securitylab.ru/upload/iblock/51021c813e17e48872b639aa8a055600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curitylab.ru/software/266257.php" TargetMode="External"/><Relationship Id="rId5" Type="http://schemas.openxmlformats.org/officeDocument/2006/relationships/image" Target="../media/image16.gif"/><Relationship Id="rId4" Type="http://schemas.openxmlformats.org/officeDocument/2006/relationships/hyperlink" Target="http://www.securitylab.ru/upload/iblock/61f/61f5e52bafc797552d0e267704ef9fcf.g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ecuritylab.ru/upload/iblock/a07/a077238ae156648d7422d9f71bb13f1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www.securitylab.ru/upload/iblock/8e9/8e913e15a51b8b086aefe118d4e2018e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 idx="4294967295"/>
          </p:nvPr>
        </p:nvSpPr>
        <p:spPr>
          <a:xfrm>
            <a:off x="3419475" y="2997200"/>
            <a:ext cx="5580063" cy="367188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80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Дети в ИНТЕРНЕТЕ</a:t>
            </a:r>
          </a:p>
        </p:txBody>
      </p:sp>
      <p:sp>
        <p:nvSpPr>
          <p:cNvPr id="14338" name="2 Subtítulo"/>
          <p:cNvSpPr>
            <a:spLocks noGrp="1"/>
          </p:cNvSpPr>
          <p:nvPr>
            <p:ph type="subTitle" idx="4294967295"/>
          </p:nvPr>
        </p:nvSpPr>
        <p:spPr>
          <a:xfrm>
            <a:off x="684213" y="3573463"/>
            <a:ext cx="8459787" cy="32845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rgbClr val="0078B4"/>
                </a:solidFill>
              </a:rPr>
              <a:t>                                             </a:t>
            </a:r>
          </a:p>
        </p:txBody>
      </p:sp>
      <p:pic>
        <p:nvPicPr>
          <p:cNvPr id="14339" name="Picture 2" descr="C:\Documents and Settings\User\Мои документы\Мои рисунки\интернет - угрозы\greeninternetchil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85933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/>
              <a:t>Может ли ваш ребенок стать интернет-зависимым?</a:t>
            </a:r>
            <a:endParaRPr lang="ru-RU" sz="4000" b="1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3995738" y="1600200"/>
            <a:ext cx="5148262" cy="5257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 </a:t>
            </a:r>
            <a:r>
              <a:rPr lang="ru-RU" sz="2400" b="1" smtClean="0">
                <a:solidFill>
                  <a:schemeClr val="hlink"/>
                </a:solidFill>
              </a:rPr>
              <a:t>Интернет это замечательное средство общения, особенно для стеснительных, испытывающих сложности в общении детей. Ведь ни возраст, ни внешность, ни физические данные здесь не имеют ни малейшего значения. Однако этот путь ведет к формированию Интернет-зависимости. Осознать данную проблему весьма сложно до тех пор, пока она не становится очень серьезной. Да и кроме того, факт наличия такой болезни как Интернет-зависимость не всегда признается. </a:t>
            </a:r>
          </a:p>
        </p:txBody>
      </p:sp>
      <p:pic>
        <p:nvPicPr>
          <p:cNvPr id="23555" name="Picture 4" descr="big_640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349500"/>
            <a:ext cx="3995737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Общение по Интернету  не проходит даром, ни для взрослых, ни для детей.</a:t>
            </a:r>
            <a:r>
              <a:rPr lang="ru-RU" sz="3200" smtClean="0"/>
              <a:t>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Сети человек чувствует себя спокойнее, </a:t>
            </a:r>
            <a:r>
              <a:rPr lang="ru-RU" dirty="0" smtClean="0"/>
              <a:t>здесь</a:t>
            </a:r>
            <a:r>
              <a:rPr lang="en-US" dirty="0" smtClean="0"/>
              <a:t> </a:t>
            </a:r>
            <a:r>
              <a:rPr lang="ru-RU" dirty="0" smtClean="0"/>
              <a:t>не надо </a:t>
            </a:r>
            <a:r>
              <a:rPr lang="ru-RU" dirty="0"/>
              <a:t>думать о </a:t>
            </a:r>
            <a:r>
              <a:rPr lang="ru-RU" dirty="0" smtClean="0"/>
              <a:t>внешности </a:t>
            </a:r>
            <a:r>
              <a:rPr lang="ru-RU" dirty="0"/>
              <a:t>и </a:t>
            </a:r>
            <a:r>
              <a:rPr lang="ru-RU" dirty="0" smtClean="0"/>
              <a:t>проблемах,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Здесь не имеют значения коммуникативные  </a:t>
            </a:r>
            <a:r>
              <a:rPr lang="ru-RU" dirty="0"/>
              <a:t>и другие </a:t>
            </a:r>
            <a:r>
              <a:rPr lang="ru-RU" dirty="0" smtClean="0"/>
              <a:t>умения.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Это </a:t>
            </a:r>
            <a:r>
              <a:rPr lang="ru-RU" dirty="0"/>
              <a:t>место, где можно отдохнуть и сбежать от реальной </a:t>
            </a:r>
            <a:r>
              <a:rPr lang="ru-RU" dirty="0" smtClean="0"/>
              <a:t>жизни.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Это место, где можно </a:t>
            </a:r>
            <a:r>
              <a:rPr lang="ru-RU" dirty="0"/>
              <a:t>сказать все, что вздумается, не заботясь об </a:t>
            </a:r>
            <a:r>
              <a:rPr lang="ru-RU" dirty="0" smtClean="0"/>
              <a:t>ответственности</a:t>
            </a:r>
            <a:r>
              <a:rPr lang="ru-RU" dirty="0"/>
              <a:t>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1484313"/>
            <a:ext cx="4038600" cy="5143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chemeClr val="hlink"/>
                </a:solidFill>
              </a:rPr>
              <a:t>В Сети человек чувствует себя спокойнее</a:t>
            </a:r>
            <a:r>
              <a:rPr lang="en-US" smtClean="0">
                <a:solidFill>
                  <a:schemeClr val="hlink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chemeClr val="hlink"/>
                </a:solidFill>
              </a:rPr>
              <a:t>Здесь не надо думать о внешности и других проблемах, поэтому коммуникативные  и другие умения не имеют 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chemeClr val="hlink"/>
                </a:solidFill>
              </a:rPr>
              <a:t>Это место, где можно отдохнуть и сбежать от реальной жизни, высказать все, и остаться неузнанным.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19460" name="Picture 4" descr="C:\Documents and Settings\User\Мои документы\Мои рисунки\интернет - угрозы\invisible_man_david_goyer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73200"/>
            <a:ext cx="3929062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7"/>
          </a:xfrm>
        </p:spPr>
        <p:txBody>
          <a:bodyPr/>
          <a:lstStyle/>
          <a:p>
            <a:pPr eaLnBrk="1" hangingPunct="1"/>
            <a:r>
              <a:rPr lang="ru-RU" sz="3600" smtClean="0"/>
              <a:t>Играя в компьютерные игры, дети  уходят в  свой, виртуальный мир, где они сами выступают в роли творца, где они могут быть кем угодно – принцем, рыцарем, героем и даже нежитью. </a:t>
            </a:r>
          </a:p>
        </p:txBody>
      </p:sp>
      <p:pic>
        <p:nvPicPr>
          <p:cNvPr id="25602" name="Picture 2" descr="C:\Documents and Settings\User\Мои документы\Мои рисунки\интернет - угрозы\Goblin%20Priest,%20Mage,%20and%20Warloc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3071813"/>
            <a:ext cx="4038600" cy="3028950"/>
          </a:xfrm>
        </p:spPr>
      </p:pic>
      <p:pic>
        <p:nvPicPr>
          <p:cNvPr id="25603" name="Picture 3" descr="C:\Documents and Settings\User\Мои документы\Мои рисунки\интернет - угрозы\1216729735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14325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/>
              <a:t>Может ли ваш ребенок стать интернет-зависимым?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>
                <a:solidFill>
                  <a:schemeClr val="hlink"/>
                </a:solidFill>
              </a:rPr>
              <a:t>Установите правила использования домашнего компьютера и постарайтесь найти разумный баланс между нахождением в Интернет и физической нагрузкой вашего ребенка.</a:t>
            </a:r>
            <a:r>
              <a:rPr lang="ru-RU" smtClean="0">
                <a:solidFill>
                  <a:schemeClr val="hlink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hlink"/>
                </a:solidFill>
              </a:rPr>
              <a:t>Добейтесь того, </a:t>
            </a:r>
            <a:r>
              <a:rPr lang="ru-RU" b="1" smtClean="0">
                <a:solidFill>
                  <a:schemeClr val="hlink"/>
                </a:solidFill>
              </a:rPr>
              <a:t>чтобы компьютер стоял не в детской комнате, а в комнате взрослых.</a:t>
            </a:r>
          </a:p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hlink"/>
                </a:solidFill>
              </a:rPr>
              <a:t> посмотрите на себя, </a:t>
            </a:r>
            <a:r>
              <a:rPr lang="ru-RU" b="1" smtClean="0">
                <a:solidFill>
                  <a:schemeClr val="hlink"/>
                </a:solidFill>
              </a:rPr>
              <a:t>не слишком ли много времени вы проводите в Интернет.</a:t>
            </a:r>
            <a:r>
              <a:rPr lang="ru-RU" smtClean="0"/>
              <a:t> </a:t>
            </a:r>
          </a:p>
        </p:txBody>
      </p:sp>
      <p:pic>
        <p:nvPicPr>
          <p:cNvPr id="26627" name="Рисунок 35" descr="st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5257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4319588" cy="65976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722A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Если ребенок, особенно подросток, очень много времени проводит за компьютером, </a:t>
            </a:r>
            <a:r>
              <a:rPr lang="ru-RU" sz="2800" b="1" smtClean="0">
                <a:solidFill>
                  <a:srgbClr val="722A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2800" b="1" smtClean="0">
                <a:solidFill>
                  <a:srgbClr val="722A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800" b="1" smtClean="0">
                <a:solidFill>
                  <a:srgbClr val="722A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 может быть показателем проблем в</a:t>
            </a:r>
            <a:r>
              <a:rPr lang="ru-RU" sz="2800" b="1" smtClean="0">
                <a:solidFill>
                  <a:srgbClr val="722A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800" b="1" smtClean="0">
                <a:solidFill>
                  <a:srgbClr val="722A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семье. Дети «уходят» в компьютер, прячась от семейных неурядиц, компенсируя собственное одиночество.  Это одна проблема.</a:t>
            </a:r>
            <a:r>
              <a:rPr lang="ru-RU" sz="2800" smtClean="0">
                <a:solidFill>
                  <a:srgbClr val="722A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smtClean="0">
                <a:solidFill>
                  <a:srgbClr val="722A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800" smtClean="0">
              <a:solidFill>
                <a:srgbClr val="722A2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65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5713" y="333375"/>
            <a:ext cx="407828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Как же уберечь ребенка от всего этого кибернетического ужаса? </a:t>
            </a:r>
          </a:p>
        </p:txBody>
      </p:sp>
      <p:pic>
        <p:nvPicPr>
          <p:cNvPr id="28674" name="Содержимое 3" descr="http://www.securitylab.ru/upload/iblock/51021c813e17e48872b639aa8a055600.png">
            <a:hlinkClick r:id="rId2" tooltip="&quot;iProtectYou Pro 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1571625"/>
            <a:ext cx="2571750" cy="1628775"/>
          </a:xfrm>
        </p:spPr>
      </p:pic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3286125" y="1571625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iProtectYou Pro 7.11</a:t>
            </a:r>
            <a:r>
              <a:rPr lang="ru-RU" sz="2400">
                <a:latin typeface="Calibri" pitchFamily="34" charset="0"/>
              </a:rPr>
              <a:t> - программа для запрета показа нежелательного содержимого в Интернете. </a:t>
            </a:r>
          </a:p>
        </p:txBody>
      </p:sp>
      <p:pic>
        <p:nvPicPr>
          <p:cNvPr id="28676" name="Рисунок 5" descr="http://www.securitylab.ru/upload/iblock/61f/61f5e52bafc797552d0e267704ef9fcf.gif">
            <a:hlinkClick r:id="rId4" tooltip="&quot;ParentalControl Bar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643313"/>
            <a:ext cx="26431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6"/>
          <p:cNvSpPr>
            <a:spLocks noChangeArrowheads="1"/>
          </p:cNvSpPr>
          <p:nvPr/>
        </p:nvSpPr>
        <p:spPr bwMode="auto">
          <a:xfrm>
            <a:off x="3643313" y="4357688"/>
            <a:ext cx="4572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ParentalControl </a:t>
            </a:r>
            <a:r>
              <a:rPr lang="ru-RU" sz="2400">
                <a:latin typeface="Calibri" pitchFamily="34" charset="0"/>
              </a:rPr>
              <a:t>– дополнение к </a:t>
            </a:r>
            <a:r>
              <a:rPr lang="ru-RU" sz="2400">
                <a:latin typeface="Calibri" pitchFamily="34" charset="0"/>
                <a:hlinkClick r:id="rId6"/>
              </a:rPr>
              <a:t>Internet Explorer,</a:t>
            </a:r>
            <a:r>
              <a:rPr lang="ru-RU" sz="2400">
                <a:latin typeface="Calibri" pitchFamily="34" charset="0"/>
              </a:rPr>
              <a:t> которое помогает родителям предотвратить доступ детям к сайтам для взрослых.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 descr="http://www.securitylab.ru/upload/iblock/a07/a077238ae156648d7422d9f71bb13f1b.jpg">
            <a:hlinkClick r:id="rId2" tooltip="KidsControl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30718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4"/>
          <p:cNvSpPr>
            <a:spLocks noChangeArrowheads="1"/>
          </p:cNvSpPr>
          <p:nvPr/>
        </p:nvSpPr>
        <p:spPr bwMode="auto">
          <a:xfrm>
            <a:off x="3635375" y="404813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Предназначение KidsControl – контроль времени, которое ребенок проводит в интернете</a:t>
            </a:r>
            <a:r>
              <a:rPr lang="ru-RU" b="1">
                <a:latin typeface="Calibri" pitchFamily="34" charset="0"/>
              </a:rPr>
              <a:t>. </a:t>
            </a:r>
          </a:p>
        </p:txBody>
      </p:sp>
      <p:pic>
        <p:nvPicPr>
          <p:cNvPr id="29699" name="Рисунок 5" descr="http://www.securitylab.ru/upload/iblock/8e9/8e913e15a51b8b086aefe118d4e2018e.jpg">
            <a:hlinkClick r:id="rId4" tooltip="&quot;My Kids Browser 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286125"/>
            <a:ext cx="321468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C:\Documents and Settings\User\Мои документы\Мои рисунки\интернет - угрозы\браузеры - защита ребенка от угроз интернета.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2143125"/>
            <a:ext cx="31765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7"/>
          <p:cNvSpPr>
            <a:spLocks noChangeArrowheads="1"/>
          </p:cNvSpPr>
          <p:nvPr/>
        </p:nvSpPr>
        <p:spPr bwMode="auto">
          <a:xfrm>
            <a:off x="3786188" y="4857750"/>
            <a:ext cx="45720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My Kids Browser  и </a:t>
            </a:r>
            <a:r>
              <a:rPr lang="en-US" sz="2000" b="1">
                <a:latin typeface="Calibri" pitchFamily="34" charset="0"/>
              </a:rPr>
              <a:t>Kidoz</a:t>
            </a:r>
            <a:r>
              <a:rPr lang="ru-RU" sz="2000" b="1">
                <a:latin typeface="Calibri" pitchFamily="34" charset="0"/>
              </a:rPr>
              <a:t>– веб браузеры для детей. Содержит предопределенный список сайтов для детей, а родители могут добавить произвольный список Web сайтов для доступа.</a:t>
            </a:r>
            <a:r>
              <a:rPr lang="ru-RU">
                <a:latin typeface="Calibri" pitchFamily="34" charset="0"/>
              </a:rPr>
              <a:t> 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folHlink"/>
                </a:solidFill>
                <a:latin typeface="Arial" charset="0"/>
              </a:rPr>
              <a:t>П</a:t>
            </a:r>
            <a:r>
              <a:rPr lang="ru-RU" sz="4000" b="1" smtClean="0">
                <a:solidFill>
                  <a:schemeClr val="folHlink"/>
                </a:solidFill>
              </a:rPr>
              <a:t>осетите данные сайты</a:t>
            </a:r>
            <a:br>
              <a:rPr lang="ru-RU" sz="4000" b="1" smtClean="0">
                <a:solidFill>
                  <a:schemeClr val="folHlink"/>
                </a:solidFill>
              </a:rPr>
            </a:br>
            <a:endParaRPr lang="ru-RU" sz="4000" b="1" smtClean="0">
              <a:solidFill>
                <a:schemeClr val="folHlink"/>
              </a:solidFill>
            </a:endParaRPr>
          </a:p>
        </p:txBody>
      </p:sp>
      <p:pic>
        <p:nvPicPr>
          <p:cNvPr id="30722" name="Picture 2" descr="C:\Documents and Settings\User\Мои документы\Мои рисунки\интернет - угрозы\hand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125" y="2000250"/>
            <a:ext cx="4384675" cy="3452813"/>
          </a:xfrm>
        </p:spPr>
      </p:pic>
      <p:sp>
        <p:nvSpPr>
          <p:cNvPr id="30723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620713"/>
            <a:ext cx="4038600" cy="5268912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hlink"/>
                </a:solidFill>
              </a:rPr>
              <a:t>Защита детей от интернет – угроз</a:t>
            </a:r>
            <a:r>
              <a:rPr lang="ru-RU" sz="2400" b="1" smtClean="0">
                <a:solidFill>
                  <a:schemeClr val="folHlink"/>
                </a:solidFill>
              </a:rPr>
              <a:t>   http://www.securitylab.ru/software/1423/ </a:t>
            </a:r>
          </a:p>
          <a:p>
            <a:pPr eaLnBrk="1" hangingPunct="1"/>
            <a:r>
              <a:rPr lang="ru-RU" sz="2400" b="1" smtClean="0">
                <a:solidFill>
                  <a:schemeClr val="hlink"/>
                </a:solidFill>
              </a:rPr>
              <a:t>Интернет-угрозы     </a:t>
            </a:r>
            <a:r>
              <a:rPr lang="ru-RU" sz="2400" b="1" smtClean="0">
                <a:solidFill>
                  <a:schemeClr val="folHlink"/>
                </a:solidFill>
              </a:rPr>
              <a:t>        http://ru-best.ru/ugroza.htm</a:t>
            </a:r>
          </a:p>
          <a:p>
            <a:pPr eaLnBrk="1" hangingPunct="1"/>
            <a:r>
              <a:rPr lang="ru-RU" sz="2400" b="1" smtClean="0">
                <a:solidFill>
                  <a:schemeClr val="hlink"/>
                </a:solidFill>
              </a:rPr>
              <a:t>Как оградить детей от интернет-угроз?</a:t>
            </a:r>
            <a:r>
              <a:rPr lang="ru-RU" sz="2400" b="1" smtClean="0">
                <a:solidFill>
                  <a:schemeClr val="folHlink"/>
                </a:solidFill>
                <a:latin typeface="Arial" charset="0"/>
              </a:rPr>
              <a:t>  </a:t>
            </a:r>
            <a:r>
              <a:rPr lang="ru-RU" sz="2400" b="1" smtClean="0">
                <a:solidFill>
                  <a:schemeClr val="folHlink"/>
                </a:solidFill>
              </a:rPr>
              <a:t>http://www.trud.ru/article/05-02</a:t>
            </a:r>
            <a:r>
              <a:rPr lang="ru-RU" sz="2400" b="1" smtClean="0">
                <a:solidFill>
                  <a:schemeClr val="folHlink"/>
                </a:solidFill>
                <a:latin typeface="Arial" charset="0"/>
              </a:rPr>
              <a:t>-</a:t>
            </a:r>
            <a:r>
              <a:rPr lang="ru-RU" sz="2400" b="1" smtClean="0">
                <a:solidFill>
                  <a:schemeClr val="folHlink"/>
                </a:solidFill>
              </a:rPr>
              <a:t>2010/236101_kak_ogradit</a:t>
            </a:r>
            <a:endParaRPr lang="ru-RU" sz="2400" b="1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folHlink"/>
                </a:solidFill>
                <a:latin typeface="Arial" charset="0"/>
              </a:rPr>
              <a:t>     </a:t>
            </a:r>
            <a:r>
              <a:rPr lang="ru-RU" sz="2400" b="1" smtClean="0">
                <a:solidFill>
                  <a:schemeClr val="folHlink"/>
                </a:solidFill>
              </a:rPr>
              <a:t>_detej_ot_internet-ugroz.html</a:t>
            </a:r>
          </a:p>
          <a:p>
            <a:pPr eaLnBrk="1" hangingPunct="1"/>
            <a:endParaRPr lang="ru-RU" sz="2000" b="1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0"/>
          <p:cNvSpPr>
            <a:spLocks noGrp="1"/>
          </p:cNvSpPr>
          <p:nvPr>
            <p:ph type="title"/>
          </p:nvPr>
        </p:nvSpPr>
        <p:spPr>
          <a:xfrm>
            <a:off x="1928813" y="285750"/>
            <a:ext cx="5486400" cy="566738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Спасибо за внимание!</a:t>
            </a:r>
          </a:p>
        </p:txBody>
      </p:sp>
      <p:pic>
        <p:nvPicPr>
          <p:cNvPr id="31746" name="Picture 2" descr="C:\Documents and Settings\User\Мои документы\Мои рисунки\пейзажи\65524.gif"/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>
          <a:xfrm>
            <a:off x="1785938" y="928688"/>
            <a:ext cx="5486400" cy="4114800"/>
          </a:xfrm>
        </p:spPr>
      </p:pic>
      <p:sp>
        <p:nvSpPr>
          <p:cNvPr id="31747" name="Текст 11"/>
          <p:cNvSpPr>
            <a:spLocks noGrp="1"/>
          </p:cNvSpPr>
          <p:nvPr>
            <p:ph type="body" sz="half" idx="2"/>
          </p:nvPr>
        </p:nvSpPr>
        <p:spPr>
          <a:xfrm>
            <a:off x="428625" y="5072063"/>
            <a:ext cx="8215313" cy="13144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3200" b="1" smtClean="0">
                <a:solidFill>
                  <a:schemeClr val="hlink"/>
                </a:solidFill>
              </a:rPr>
              <a:t>Пусть путешествие по океану информации в Сети будет для вас приятным, увлекательным, полезным, а главное безопасным.</a:t>
            </a:r>
          </a:p>
          <a:p>
            <a:pPr eaLnBrk="1" hangingPunct="1">
              <a:lnSpc>
                <a:spcPct val="90000"/>
              </a:lnSpc>
            </a:pPr>
            <a:endParaRPr lang="ru-RU" sz="1200" b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0" descr="Интернет-угроз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628775"/>
            <a:ext cx="3683000" cy="3176588"/>
          </a:xfrm>
        </p:spPr>
      </p:pic>
      <p:sp>
        <p:nvSpPr>
          <p:cNvPr id="15362" name="Содержимое 9"/>
          <p:cNvSpPr>
            <a:spLocks noGrp="1"/>
          </p:cNvSpPr>
          <p:nvPr>
            <p:ph sz="half" idx="2"/>
          </p:nvPr>
        </p:nvSpPr>
        <p:spPr>
          <a:xfrm>
            <a:off x="4214813" y="785813"/>
            <a:ext cx="4643437" cy="56975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2600" b="1" smtClean="0">
                <a:cs typeface="Times New Roman" pitchFamily="18" charset="0"/>
              </a:rPr>
              <a:t>Цель: </a:t>
            </a:r>
            <a:r>
              <a:rPr lang="ru-RU" sz="2600" smtClean="0">
                <a:cs typeface="Times New Roman" pitchFamily="18" charset="0"/>
              </a:rPr>
              <a:t>познакомить родителей с проблемой Интернет – гроз</a:t>
            </a:r>
            <a:r>
              <a:rPr lang="ru-RU" sz="2600" smtClean="0">
                <a:latin typeface="Arial" charset="0"/>
                <a:cs typeface="Times New Roman" pitchFamily="18" charset="0"/>
              </a:rPr>
              <a:t> </a:t>
            </a:r>
            <a:r>
              <a:rPr lang="ru-RU" sz="2600" smtClean="0">
                <a:cs typeface="Times New Roman" pitchFamily="18" charset="0"/>
              </a:rPr>
              <a:t>и мерах борьбы с ними.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2600" b="1" smtClean="0">
                <a:cs typeface="Times New Roman" pitchFamily="18" charset="0"/>
              </a:rPr>
              <a:t>Задачи: </a:t>
            </a:r>
            <a:r>
              <a:rPr lang="ru-RU" sz="2600" smtClean="0">
                <a:cs typeface="Times New Roman" pitchFamily="18" charset="0"/>
              </a:rPr>
              <a:t> дать представление о вреде и пользе </a:t>
            </a:r>
            <a:r>
              <a:rPr lang="en-US" sz="2600" smtClean="0">
                <a:cs typeface="Times New Roman" pitchFamily="18" charset="0"/>
              </a:rPr>
              <a:t> </a:t>
            </a:r>
            <a:r>
              <a:rPr lang="ru-RU" sz="2600" smtClean="0">
                <a:cs typeface="Times New Roman" pitchFamily="18" charset="0"/>
              </a:rPr>
              <a:t>Интернета; о мерах профилактики </a:t>
            </a:r>
            <a:r>
              <a:rPr lang="ru-RU" sz="2600" smtClean="0">
                <a:latin typeface="Arial" charset="0"/>
                <a:cs typeface="Times New Roman" pitchFamily="18" charset="0"/>
              </a:rPr>
              <a:t>безопасности в </a:t>
            </a:r>
            <a:r>
              <a:rPr lang="ru-RU" sz="2600" smtClean="0">
                <a:cs typeface="Times New Roman" pitchFamily="18" charset="0"/>
              </a:rPr>
              <a:t>Интернет </a:t>
            </a:r>
            <a:r>
              <a:rPr lang="ru-RU" sz="2600" b="1" smtClean="0">
                <a:cs typeface="Times New Roman" pitchFamily="18" charset="0"/>
              </a:rPr>
              <a:t>Форма проведения</a:t>
            </a:r>
            <a:r>
              <a:rPr lang="ru-RU" sz="2600" smtClean="0">
                <a:cs typeface="Times New Roman" pitchFamily="18" charset="0"/>
              </a:rPr>
              <a:t>: беседа.</a:t>
            </a:r>
            <a:endParaRPr lang="ru-RU" sz="2600" smtClean="0"/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600" b="1" smtClean="0">
                <a:cs typeface="Times New Roman" pitchFamily="18" charset="0"/>
              </a:rPr>
              <a:t>Участники:- </a:t>
            </a:r>
            <a:r>
              <a:rPr lang="ru-RU" sz="2600" smtClean="0">
                <a:cs typeface="Times New Roman" pitchFamily="18" charset="0"/>
              </a:rPr>
              <a:t>классные руководители, родители учащихся.</a:t>
            </a: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2 Marcador de contenido"/>
          <p:cNvSpPr>
            <a:spLocks noGrp="1"/>
          </p:cNvSpPr>
          <p:nvPr>
            <p:ph idx="4294967295"/>
          </p:nvPr>
        </p:nvSpPr>
        <p:spPr>
          <a:xfrm>
            <a:off x="0" y="836613"/>
            <a:ext cx="9144000" cy="368935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smtClean="0">
                <a:solidFill>
                  <a:schemeClr val="accent1"/>
                </a:solidFill>
                <a:latin typeface="Georgia" pitchFamily="18" charset="0"/>
              </a:rPr>
              <a:t>Мы живем в современном </a:t>
            </a:r>
            <a:r>
              <a:rPr lang="en-US" sz="2400" b="1" smtClean="0">
                <a:solidFill>
                  <a:schemeClr val="accent1"/>
                </a:solidFill>
                <a:latin typeface="Georgia" pitchFamily="18" charset="0"/>
              </a:rPr>
              <a:t>XXI</a:t>
            </a:r>
            <a:r>
              <a:rPr lang="ru-RU" sz="2400" b="1" smtClean="0">
                <a:solidFill>
                  <a:schemeClr val="accent1"/>
                </a:solidFill>
                <a:latin typeface="Georgia" pitchFamily="18" charset="0"/>
              </a:rPr>
              <a:t> веке, в котором постоянно осуществляются модернизирование и технический прогресс. Жизнь диктует свои правила, невозможно </a:t>
            </a:r>
            <a:r>
              <a:rPr lang="ru-RU" sz="24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сейчас</a:t>
            </a:r>
            <a:r>
              <a:rPr lang="ru-RU" sz="2400" b="1" smtClean="0">
                <a:solidFill>
                  <a:schemeClr val="accent1"/>
                </a:solidFill>
                <a:latin typeface="Georgia" pitchFamily="18" charset="0"/>
              </a:rPr>
              <a:t> обойтись без новых технологий во всех сферах жизни.</a:t>
            </a:r>
          </a:p>
          <a:p>
            <a:pPr algn="r" eaLnBrk="1" hangingPunct="1">
              <a:defRPr/>
            </a:pPr>
            <a:r>
              <a:rPr lang="ru-RU" sz="2400" b="1" smtClean="0">
                <a:solidFill>
                  <a:schemeClr val="accent1"/>
                </a:solidFill>
                <a:latin typeface="Georgia" pitchFamily="18" charset="0"/>
              </a:rPr>
              <a:t> Одним из таких прорывов в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2400" b="1" smtClean="0">
                <a:solidFill>
                  <a:schemeClr val="accent1"/>
                </a:solidFill>
                <a:latin typeface="Georgia" pitchFamily="18" charset="0"/>
              </a:rPr>
              <a:t>                           технологиях является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2400" b="1" smtClean="0">
                <a:solidFill>
                  <a:schemeClr val="accent1"/>
                </a:solidFill>
                <a:latin typeface="Georgia" pitchFamily="18" charset="0"/>
              </a:rPr>
              <a:t>всеобщая доступность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2400" b="1" smtClean="0">
                <a:solidFill>
                  <a:schemeClr val="accent1"/>
                </a:solidFill>
                <a:latin typeface="Georgia" pitchFamily="18" charset="0"/>
              </a:rPr>
              <a:t> сети Интернет. С внедрением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2400" b="1" smtClean="0">
                <a:solidFill>
                  <a:schemeClr val="accent1"/>
                </a:solidFill>
                <a:latin typeface="Georgia" pitchFamily="18" charset="0"/>
              </a:rPr>
              <a:t>новых технологий возникают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2400" b="1" smtClean="0">
                <a:solidFill>
                  <a:schemeClr val="accent1"/>
                </a:solidFill>
                <a:latin typeface="Georgia" pitchFamily="18" charset="0"/>
              </a:rPr>
              <a:t>не только положительные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2400" b="1" smtClean="0">
                <a:solidFill>
                  <a:schemeClr val="accent1"/>
                </a:solidFill>
                <a:latin typeface="Georgia" pitchFamily="18" charset="0"/>
              </a:rPr>
              <a:t>аспекты, но и отрицательные</a:t>
            </a:r>
            <a:r>
              <a:rPr lang="ru-RU" sz="2800" b="1" smtClean="0">
                <a:solidFill>
                  <a:schemeClr val="accent1"/>
                </a:solidFill>
                <a:latin typeface="Georgia" pitchFamily="18" charset="0"/>
              </a:rPr>
              <a:t>.</a:t>
            </a:r>
            <a:r>
              <a:rPr lang="ru-RU" sz="2400" b="1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endParaRPr lang="ru-RU" sz="2800" smtClean="0">
              <a:solidFill>
                <a:schemeClr val="accent1"/>
              </a:solidFill>
            </a:endParaRPr>
          </a:p>
        </p:txBody>
      </p:sp>
      <p:pic>
        <p:nvPicPr>
          <p:cNvPr id="16387" name="Рисунок 0" descr="Интернет-угроз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213100"/>
            <a:ext cx="368300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468313" y="4149725"/>
            <a:ext cx="8229600" cy="2336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600" b="1" smtClean="0">
                <a:solidFill>
                  <a:schemeClr val="folHlink"/>
                </a:solidFill>
              </a:rPr>
              <a:t>       </a:t>
            </a:r>
            <a:r>
              <a:rPr lang="ru-RU" sz="2800" b="1" smtClean="0">
                <a:solidFill>
                  <a:schemeClr val="folHlink"/>
                </a:solidFill>
              </a:rPr>
              <a:t>Без преувеличения Интернет - всемирная сеть, в которой чтобы мы ни искали - это обязательно найдется. Однако не стоит забывать, что это система, внутри которой детей могут подстерегать опасности.</a:t>
            </a:r>
          </a:p>
        </p:txBody>
      </p:sp>
      <p:pic>
        <p:nvPicPr>
          <p:cNvPr id="59396" name="Picture 4" descr="http://photo.campus.ru/campus.deti_v_internete_bal/b78562d1-9fe8-4649-bcca-879d54107a10/cool-cartoon-172996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85750"/>
            <a:ext cx="64293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folHlink"/>
                </a:solidFill>
              </a:rPr>
              <a:t>При использовании интернета детьми возможны следующие ситуации, угрожающие как безопасности вашего компьютера, так и личной безопасности ребенка:</a:t>
            </a:r>
          </a:p>
        </p:txBody>
      </p:sp>
      <p:sp>
        <p:nvSpPr>
          <p:cNvPr id="60422" name="Rectangle 6"/>
          <p:cNvSpPr>
            <a:spLocks noGrp="1"/>
          </p:cNvSpPr>
          <p:nvPr>
            <p:ph type="body" idx="1"/>
          </p:nvPr>
        </p:nvSpPr>
        <p:spPr>
          <a:xfrm>
            <a:off x="0" y="1412875"/>
            <a:ext cx="91440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hlink"/>
                </a:solidFill>
              </a:rPr>
              <a:t>"</a:t>
            </a:r>
            <a:r>
              <a:rPr lang="ru-RU" sz="3000" b="1" smtClean="0">
                <a:solidFill>
                  <a:schemeClr val="hlink"/>
                </a:solidFill>
              </a:rPr>
              <a:t>Попутные" заражения</a:t>
            </a:r>
            <a:r>
              <a:rPr lang="ru-RU" sz="3000" smtClean="0">
                <a:solidFill>
                  <a:schemeClr val="hlink"/>
                </a:solidFill>
              </a:rPr>
              <a:t> </a:t>
            </a:r>
          </a:p>
          <a:p>
            <a:pPr algn="r">
              <a:lnSpc>
                <a:spcPct val="80000"/>
              </a:lnSpc>
            </a:pPr>
            <a:r>
              <a:rPr lang="ru-RU" sz="3000" b="1" smtClean="0">
                <a:solidFill>
                  <a:schemeClr val="accent2"/>
                </a:solidFill>
              </a:rPr>
              <a:t>Заражение при использовании файлообменных</a:t>
            </a:r>
            <a:r>
              <a:rPr lang="ru-RU" sz="3000" smtClean="0">
                <a:solidFill>
                  <a:schemeClr val="accent2"/>
                </a:solidFill>
              </a:rPr>
              <a:t> (P2P) </a:t>
            </a:r>
            <a:r>
              <a:rPr lang="ru-RU" sz="3000" b="1" smtClean="0">
                <a:solidFill>
                  <a:schemeClr val="accent2"/>
                </a:solidFill>
              </a:rPr>
              <a:t>сетей</a:t>
            </a:r>
            <a:r>
              <a:rPr lang="ru-RU" sz="3000" smtClean="0">
                <a:solidFill>
                  <a:schemeClr val="hlink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3000" b="1" smtClean="0">
                <a:solidFill>
                  <a:schemeClr val="hlink"/>
                </a:solidFill>
              </a:rPr>
              <a:t>Нежелательная реклама</a:t>
            </a:r>
            <a:r>
              <a:rPr lang="ru-RU" sz="3000" smtClean="0">
                <a:solidFill>
                  <a:schemeClr val="hlink"/>
                </a:solidFill>
              </a:rPr>
              <a:t> </a:t>
            </a:r>
          </a:p>
          <a:p>
            <a:pPr algn="r">
              <a:lnSpc>
                <a:spcPct val="80000"/>
              </a:lnSpc>
            </a:pPr>
            <a:r>
              <a:rPr lang="ru-RU" sz="3000" b="1" smtClean="0">
                <a:solidFill>
                  <a:schemeClr val="accent2"/>
                </a:solidFill>
              </a:rPr>
              <a:t>Получение ребенком неприемлемой информации</a:t>
            </a:r>
          </a:p>
          <a:p>
            <a:pPr>
              <a:lnSpc>
                <a:spcPct val="80000"/>
              </a:lnSpc>
            </a:pPr>
            <a:r>
              <a:rPr lang="ru-RU" sz="3000" b="1" smtClean="0">
                <a:solidFill>
                  <a:schemeClr val="hlink"/>
                </a:solidFill>
              </a:rPr>
              <a:t>Загрузка ребенком из интернета пиратских материалов</a:t>
            </a:r>
            <a:r>
              <a:rPr lang="ru-RU" sz="3000" smtClean="0">
                <a:solidFill>
                  <a:schemeClr val="hlink"/>
                </a:solidFill>
              </a:rPr>
              <a:t> </a:t>
            </a:r>
          </a:p>
          <a:p>
            <a:pPr algn="r">
              <a:lnSpc>
                <a:spcPct val="80000"/>
              </a:lnSpc>
            </a:pPr>
            <a:r>
              <a:rPr lang="ru-RU" sz="3000" b="1" smtClean="0">
                <a:solidFill>
                  <a:schemeClr val="accent2"/>
                </a:solidFill>
              </a:rPr>
              <a:t>Ребенка могут обманным путем убедить предоставить личные данные</a:t>
            </a:r>
            <a:r>
              <a:rPr lang="ru-RU" sz="3000" smtClean="0">
                <a:solidFill>
                  <a:schemeClr val="hlink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3000" b="1" smtClean="0">
                <a:solidFill>
                  <a:schemeClr val="hlink"/>
                </a:solidFill>
              </a:rPr>
              <a:t>Ребенок может стать жертвой запугивания через интернет</a:t>
            </a:r>
            <a:r>
              <a:rPr lang="ru-RU" sz="3000" smtClean="0">
                <a:solidFill>
                  <a:schemeClr val="hlink"/>
                </a:solidFill>
              </a:rPr>
              <a:t> </a:t>
            </a:r>
          </a:p>
          <a:p>
            <a:pPr algn="r">
              <a:lnSpc>
                <a:spcPct val="80000"/>
              </a:lnSpc>
            </a:pPr>
            <a:r>
              <a:rPr lang="ru-RU" sz="3000" b="1" smtClean="0">
                <a:solidFill>
                  <a:schemeClr val="accent2"/>
                </a:solidFill>
              </a:rPr>
              <a:t>Ребенок может стать жертвой домогательств педофила</a:t>
            </a:r>
            <a:r>
              <a:rPr lang="ru-RU" sz="1600" smtClean="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0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rgbClr val="CC0000"/>
                </a:solidFill>
                <a:latin typeface="Blackadder ITC" pitchFamily="82" charset="0"/>
              </a:rPr>
              <a:t>Как защитить ребенка при пользовании интернетом?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smtClean="0"/>
              <a:t>Поговорите со своими детьми о возможных опасностях</a:t>
            </a: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000" b="1" smtClean="0"/>
              <a:t>Постарайтесь включить работу на компьютере в число дел, которыми вы занимаетесь всей семьей.</a:t>
            </a:r>
          </a:p>
          <a:p>
            <a:pPr>
              <a:lnSpc>
                <a:spcPct val="80000"/>
              </a:lnSpc>
            </a:pPr>
            <a:r>
              <a:rPr lang="ru-RU" sz="2000" b="1" smtClean="0"/>
              <a:t>Поощряйте своих детей обсуждать с вами свой онлайн-опыт</a:t>
            </a: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000" b="1" smtClean="0"/>
              <a:t>С помощью настроек программного обеспечения ограничивайте доступ ребенка к определенному контенту;</a:t>
            </a:r>
          </a:p>
          <a:p>
            <a:pPr>
              <a:lnSpc>
                <a:spcPct val="80000"/>
              </a:lnSpc>
            </a:pPr>
            <a:r>
              <a:rPr lang="ru-RU" sz="2000" b="1" smtClean="0"/>
              <a:t>Не забывайте также следовать всем другим правилам защиты от вредоносных программ и хакерских атак.</a:t>
            </a:r>
          </a:p>
        </p:txBody>
      </p:sp>
      <p:pic>
        <p:nvPicPr>
          <p:cNvPr id="19459" name="Рисунок 1" descr="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44675"/>
            <a:ext cx="3538538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7875"/>
          </a:xfrm>
        </p:spPr>
        <p:txBody>
          <a:bodyPr/>
          <a:lstStyle/>
          <a:p>
            <a:r>
              <a:rPr lang="ru-RU" sz="2800" b="1" i="1" smtClean="0">
                <a:solidFill>
                  <a:srgbClr val="CC0000"/>
                </a:solidFill>
                <a:latin typeface="Blackadder ITC" pitchFamily="82" charset="0"/>
              </a:rPr>
              <a:t>Сформулируйте правила, указывающие, что вашим детям разрешается делать в интернете, а что нет.</a:t>
            </a:r>
            <a:br>
              <a:rPr lang="ru-RU" sz="2800" b="1" i="1" smtClean="0">
                <a:solidFill>
                  <a:srgbClr val="CC0000"/>
                </a:solidFill>
                <a:latin typeface="Blackadder ITC" pitchFamily="82" charset="0"/>
              </a:rPr>
            </a:br>
            <a:endParaRPr lang="ru-RU" sz="2800" b="1" i="1" smtClean="0">
              <a:solidFill>
                <a:srgbClr val="CC0000"/>
              </a:solidFill>
              <a:latin typeface="Blackadder ITC" pitchFamily="82" charset="0"/>
            </a:endParaRPr>
          </a:p>
        </p:txBody>
      </p:sp>
      <p:pic>
        <p:nvPicPr>
          <p:cNvPr id="20482" name="Рисунок 34" descr="7175507f14b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843213"/>
            <a:ext cx="4343400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4518" name="Rectangle 6"/>
          <p:cNvSpPr>
            <a:spLocks/>
          </p:cNvSpPr>
          <p:nvPr/>
        </p:nvSpPr>
        <p:spPr bwMode="auto">
          <a:xfrm>
            <a:off x="395288" y="1268413"/>
            <a:ext cx="8229600" cy="52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solidFill>
                  <a:schemeClr val="hlink"/>
                </a:solidFill>
                <a:latin typeface="Impact" pitchFamily="34" charset="0"/>
              </a:rPr>
              <a:t>Можно ли регистрироваться на сайтах социальных сетей и других веб-сайтах?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solidFill>
                  <a:schemeClr val="hlink"/>
                </a:solidFill>
                <a:latin typeface="Impact" pitchFamily="34" charset="0"/>
              </a:rPr>
              <a:t>Можно ли делать покупки через интернет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solidFill>
                  <a:schemeClr val="hlink"/>
                </a:solidFill>
                <a:latin typeface="Impact" pitchFamily="34" charset="0"/>
              </a:rPr>
              <a:t>Можно ли загружать музыкальные и видеофайлы, а также программы?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solidFill>
                  <a:schemeClr val="hlink"/>
                </a:solidFill>
                <a:latin typeface="Impact" pitchFamily="34" charset="0"/>
              </a:rPr>
              <a:t>Можно ли использовать программы мгновенного обмена сообщениями? Если ответ "да", объясните детям, что они не должны общаться с незнакомыми им пользователями.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solidFill>
                  <a:schemeClr val="hlink"/>
                </a:solidFill>
                <a:latin typeface="Impact" pitchFamily="34" charset="0"/>
              </a:rPr>
              <a:t>Можно ли участвовать в онлайн-чатах</a:t>
            </a:r>
            <a:r>
              <a:rPr lang="ru-RU" sz="28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rgbClr val="CC0000"/>
                </a:solidFill>
                <a:latin typeface="Blackadder ITC" pitchFamily="82" charset="0"/>
              </a:rPr>
              <a:t>Научите ребенка проверять все то, что он видит в Интернет</a:t>
            </a:r>
            <a:r>
              <a:rPr lang="ru-RU" sz="4000" smtClean="0"/>
              <a:t> 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457200" y="1916113"/>
            <a:ext cx="8229600" cy="46815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smtClean="0">
                <a:solidFill>
                  <a:schemeClr val="hlink"/>
                </a:solidFill>
                <a:latin typeface="Bookman Old Style" pitchFamily="18" charset="0"/>
              </a:rPr>
              <a:t>Начните, когда ваш ребенок еще достаточно мал</a:t>
            </a:r>
            <a:r>
              <a:rPr lang="ru-RU" sz="2200" smtClean="0">
                <a:solidFill>
                  <a:schemeClr val="hlink"/>
                </a:solidFill>
                <a:latin typeface="Bookman Old Style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sz="2200" b="1" smtClean="0">
                <a:solidFill>
                  <a:schemeClr val="hlink"/>
                </a:solidFill>
                <a:latin typeface="Bookman Old Style" pitchFamily="18" charset="0"/>
              </a:rPr>
              <a:t>Не забывайте спрашивать ребенка об увиденном в Интернет</a:t>
            </a:r>
            <a:r>
              <a:rPr lang="ru-RU" sz="2200" smtClean="0">
                <a:solidFill>
                  <a:schemeClr val="hlink"/>
                </a:solidFill>
                <a:latin typeface="Bookman Old Style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200" b="1" smtClean="0">
                <a:solidFill>
                  <a:schemeClr val="hlink"/>
                </a:solidFill>
                <a:latin typeface="Bookman Old Style" pitchFamily="18" charset="0"/>
              </a:rPr>
              <a:t>Убедитесь, что ваш ребенок может самостоятельно проверить прочитанную в Интернет информацию по другим источникам</a:t>
            </a:r>
            <a:r>
              <a:rPr lang="ru-RU" sz="2200" smtClean="0">
                <a:solidFill>
                  <a:schemeClr val="hlink"/>
                </a:solidFill>
                <a:latin typeface="Bookman Old Style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200" b="1" smtClean="0">
                <a:solidFill>
                  <a:schemeClr val="hlink"/>
                </a:solidFill>
                <a:latin typeface="Bookman Old Style" pitchFamily="18" charset="0"/>
              </a:rPr>
              <a:t>Поощряйте ваших детей использовать различные источники</a:t>
            </a:r>
            <a:r>
              <a:rPr lang="ru-RU" sz="2200" smtClean="0">
                <a:solidFill>
                  <a:schemeClr val="hlink"/>
                </a:solidFill>
                <a:latin typeface="Bookman Old Style" pitchFamily="18" charset="0"/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ru-RU" sz="2200" b="1" smtClean="0">
                <a:solidFill>
                  <a:schemeClr val="hlink"/>
                </a:solidFill>
                <a:latin typeface="Bookman Old Style" pitchFamily="18" charset="0"/>
              </a:rPr>
              <a:t>Научите ребенка пользоваться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200" b="1" smtClean="0">
                <a:solidFill>
                  <a:schemeClr val="hlink"/>
                </a:solidFill>
                <a:latin typeface="Bookman Old Style" pitchFamily="18" charset="0"/>
              </a:rPr>
              <a:t>    поиском в Интернет</a:t>
            </a:r>
            <a:r>
              <a:rPr lang="ru-RU" sz="2200" smtClean="0">
                <a:solidFill>
                  <a:schemeClr val="hlink"/>
                </a:solidFill>
                <a:latin typeface="Bookman Old Style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200" b="1" smtClean="0">
                <a:solidFill>
                  <a:schemeClr val="hlink"/>
                </a:solidFill>
                <a:latin typeface="Bookman Old Style" pitchFamily="18" charset="0"/>
              </a:rPr>
              <a:t>Объясните вашим детям, что такое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200" b="1" smtClean="0">
                <a:solidFill>
                  <a:schemeClr val="hlink"/>
                </a:solidFill>
                <a:latin typeface="Bookman Old Style" pitchFamily="18" charset="0"/>
              </a:rPr>
              <a:t>    расизм, фашизм, межнациональная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200" b="1" smtClean="0">
                <a:solidFill>
                  <a:schemeClr val="hlink"/>
                </a:solidFill>
                <a:latin typeface="Bookman Old Style" pitchFamily="18" charset="0"/>
              </a:rPr>
              <a:t>    и религиозная вражда</a:t>
            </a:r>
            <a:r>
              <a:rPr lang="ru-RU" sz="1800" smtClean="0"/>
              <a:t> </a:t>
            </a:r>
          </a:p>
        </p:txBody>
      </p:sp>
      <p:pic>
        <p:nvPicPr>
          <p:cNvPr id="21507" name="Picture 3" descr="C:\Documents and Settings\User\Мои документы\Мои рисунки\интернет - угрозы\antivirus_mai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578350"/>
            <a:ext cx="2484437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3200" b="1" i="1" smtClean="0">
                <a:solidFill>
                  <a:srgbClr val="CC0000"/>
                </a:solidFill>
                <a:latin typeface="Blackadder ITC" pitchFamily="82" charset="0"/>
              </a:rPr>
              <a:t>Семейное соглашение о работе в Интернет</a:t>
            </a:r>
            <a:r>
              <a:rPr lang="ru-RU" sz="3200" b="1" smtClean="0">
                <a:solidFill>
                  <a:srgbClr val="CC0000"/>
                </a:solidFill>
                <a:latin typeface="Blackadder ITC" pitchFamily="82" charset="0"/>
              </a:rPr>
              <a:t/>
            </a:r>
            <a:br>
              <a:rPr lang="ru-RU" sz="3200" b="1" smtClean="0">
                <a:solidFill>
                  <a:srgbClr val="CC0000"/>
                </a:solidFill>
                <a:latin typeface="Blackadder ITC" pitchFamily="82" charset="0"/>
              </a:rPr>
            </a:br>
            <a:endParaRPr lang="ru-RU" sz="3200" b="1" smtClean="0">
              <a:solidFill>
                <a:srgbClr val="CC0000"/>
              </a:solidFill>
              <a:latin typeface="Blackadder ITC" pitchFamily="82" charset="0"/>
            </a:endParaRP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i="1" smtClean="0">
                <a:solidFill>
                  <a:schemeClr val="hlink"/>
                </a:solidFill>
                <a:latin typeface="Blackadder ITC" pitchFamily="82" charset="0"/>
              </a:rPr>
              <a:t>Какие сайты могут посещать ваши дети и что они могут там делать;</a:t>
            </a:r>
          </a:p>
          <a:p>
            <a:pPr>
              <a:lnSpc>
                <a:spcPct val="80000"/>
              </a:lnSpc>
            </a:pPr>
            <a:r>
              <a:rPr lang="ru-RU" sz="2800" b="1" i="1" smtClean="0">
                <a:solidFill>
                  <a:schemeClr val="hlink"/>
                </a:solidFill>
                <a:latin typeface="Blackadder ITC" pitchFamily="82" charset="0"/>
              </a:rPr>
              <a:t>Сколько времени дети могут проводить в Интернет;</a:t>
            </a:r>
          </a:p>
          <a:p>
            <a:pPr>
              <a:lnSpc>
                <a:spcPct val="80000"/>
              </a:lnSpc>
            </a:pPr>
            <a:r>
              <a:rPr lang="ru-RU" sz="2800" b="1" i="1" smtClean="0">
                <a:solidFill>
                  <a:schemeClr val="hlink"/>
                </a:solidFill>
                <a:latin typeface="Blackadder ITC" pitchFamily="82" charset="0"/>
              </a:rPr>
              <a:t>Что делать, если ваших детей что-то беспокоит при посещении Интернет;</a:t>
            </a:r>
          </a:p>
          <a:p>
            <a:pPr>
              <a:lnSpc>
                <a:spcPct val="80000"/>
              </a:lnSpc>
            </a:pPr>
            <a:r>
              <a:rPr lang="ru-RU" sz="2800" b="1" i="1" smtClean="0">
                <a:solidFill>
                  <a:schemeClr val="hlink"/>
                </a:solidFill>
                <a:latin typeface="Blackadder ITC" pitchFamily="82" charset="0"/>
              </a:rPr>
              <a:t>Как защитить личные данные;</a:t>
            </a:r>
          </a:p>
          <a:p>
            <a:pPr>
              <a:lnSpc>
                <a:spcPct val="80000"/>
              </a:lnSpc>
            </a:pPr>
            <a:r>
              <a:rPr lang="ru-RU" sz="2800" b="1" i="1" smtClean="0">
                <a:solidFill>
                  <a:schemeClr val="hlink"/>
                </a:solidFill>
                <a:latin typeface="Blackadder ITC" pitchFamily="82" charset="0"/>
              </a:rPr>
              <a:t>Как следить за безопасностью;</a:t>
            </a:r>
          </a:p>
          <a:p>
            <a:pPr>
              <a:lnSpc>
                <a:spcPct val="80000"/>
              </a:lnSpc>
            </a:pPr>
            <a:r>
              <a:rPr lang="ru-RU" sz="2800" b="1" i="1" smtClean="0">
                <a:solidFill>
                  <a:schemeClr val="hlink"/>
                </a:solidFill>
                <a:latin typeface="Blackadder ITC" pitchFamily="82" charset="0"/>
              </a:rPr>
              <a:t>Как вести себя вежливо;</a:t>
            </a:r>
          </a:p>
          <a:p>
            <a:pPr>
              <a:lnSpc>
                <a:spcPct val="80000"/>
              </a:lnSpc>
            </a:pPr>
            <a:r>
              <a:rPr lang="ru-RU" sz="2800" b="1" i="1" smtClean="0">
                <a:solidFill>
                  <a:schemeClr val="hlink"/>
                </a:solidFill>
                <a:latin typeface="Blackadder ITC" pitchFamily="82" charset="0"/>
              </a:rPr>
              <a:t>Как пользоваться чатами, группами новостей и службами мгновенных сообщений.</a:t>
            </a:r>
          </a:p>
        </p:txBody>
      </p:sp>
      <p:sp>
        <p:nvSpPr>
          <p:cNvPr id="22531" name="Rectangle 4"/>
          <p:cNvSpPr>
            <a:spLocks/>
          </p:cNvSpPr>
          <p:nvPr/>
        </p:nvSpPr>
        <p:spPr bwMode="auto">
          <a:xfrm>
            <a:off x="250825" y="5949950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 i="1">
                <a:solidFill>
                  <a:srgbClr val="CC0000"/>
                </a:solidFill>
                <a:latin typeface="Blackadder ITC" pitchFamily="82" charset="0"/>
              </a:rPr>
              <a:t>Вы должны проверять выполнение соглашения вашими детьми.</a:t>
            </a:r>
            <a:r>
              <a:rPr lang="ru-RU" sz="4400">
                <a:latin typeface="Calibri" pitchFamily="34" charset="0"/>
              </a:rPr>
              <a:t> </a:t>
            </a:r>
          </a:p>
        </p:txBody>
      </p:sp>
      <p:pic>
        <p:nvPicPr>
          <p:cNvPr id="22532" name="Picture 2" descr="C:\Documents and Settings\User\Мои документы\Мои рисунки\интернет - угрозы\ha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924175"/>
            <a:ext cx="201612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800</Words>
  <Application>Microsoft Office PowerPoint</Application>
  <PresentationFormat>Экран (4:3)</PresentationFormat>
  <Paragraphs>84</Paragraphs>
  <Slides>18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Times New Roman</vt:lpstr>
      <vt:lpstr>Georgia</vt:lpstr>
      <vt:lpstr>Blackadder ITC</vt:lpstr>
      <vt:lpstr>Impact</vt:lpstr>
      <vt:lpstr>Bookman Old Style</vt:lpstr>
      <vt:lpstr>Тема Office</vt:lpstr>
      <vt:lpstr>Дети в ИНТЕРНЕТЕ</vt:lpstr>
      <vt:lpstr>Слайд 2</vt:lpstr>
      <vt:lpstr>Слайд 3</vt:lpstr>
      <vt:lpstr>Слайд 4</vt:lpstr>
      <vt:lpstr>При использовании интернета детьми возможны следующие ситуации, угрожающие как безопасности вашего компьютера, так и личной безопасности ребенка:</vt:lpstr>
      <vt:lpstr>Как защитить ребенка при пользовании интернетом?</vt:lpstr>
      <vt:lpstr>Сформулируйте правила, указывающие, что вашим детям разрешается делать в интернете, а что нет. </vt:lpstr>
      <vt:lpstr>Научите ребенка проверять все то, что он видит в Интернет </vt:lpstr>
      <vt:lpstr>Семейное соглашение о работе в Интернет </vt:lpstr>
      <vt:lpstr>Может ли ваш ребенок стать интернет-зависимым?</vt:lpstr>
      <vt:lpstr>Общение по Интернету  не проходит даром, ни для взрослых, ни для детей. </vt:lpstr>
      <vt:lpstr>Играя в компьютерные игры, дети  уходят в  свой, виртуальный мир, где они сами выступают в роли творца, где они могут быть кем угодно – принцем, рыцарем, героем и даже нежитью. </vt:lpstr>
      <vt:lpstr>Может ли ваш ребенок стать интернет-зависимым?</vt:lpstr>
      <vt:lpstr>Если ребенок, особенно подросток, очень много времени проводит за компьютером,  это может быть показателем проблем в семье. Дети «уходят» в компьютер, прячась от семейных неурядиц, компенсируя собственное одиночество.  Это одна проблема. </vt:lpstr>
      <vt:lpstr>Как же уберечь ребенка от всего этого кибернетического ужаса? </vt:lpstr>
      <vt:lpstr>Слайд 16</vt:lpstr>
      <vt:lpstr>Посетите данные сайты 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«Интернет – да; Интернет – нет.»</dc:title>
  <dc:creator>Comp</dc:creator>
  <cp:lastModifiedBy>Таня</cp:lastModifiedBy>
  <cp:revision>56</cp:revision>
  <dcterms:created xsi:type="dcterms:W3CDTF">2010-11-23T15:38:03Z</dcterms:created>
  <dcterms:modified xsi:type="dcterms:W3CDTF">2012-10-21T19:48:47Z</dcterms:modified>
</cp:coreProperties>
</file>