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64" r:id="rId12"/>
    <p:sldId id="265" r:id="rId13"/>
    <p:sldId id="267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4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4876800"/>
            <a:ext cx="74689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ИКТ в работе 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одаренными детьми.</a:t>
            </a:r>
            <a:b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4800600" cy="370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п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4478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014-02-27 08.03.33.jpg"/>
          <p:cNvPicPr>
            <a:picLocks noChangeAspect="1"/>
          </p:cNvPicPr>
          <p:nvPr/>
        </p:nvPicPr>
        <p:blipFill>
          <a:blip r:embed="rId2"/>
          <a:srcRect l="29528" t="19562" r="20965" b="16978"/>
          <a:stretch>
            <a:fillRect/>
          </a:stretch>
        </p:blipFill>
        <p:spPr>
          <a:xfrm>
            <a:off x="1524000" y="152400"/>
            <a:ext cx="6172200" cy="632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3. Интернет-ресурсы также включают лекции, занятия по разным направлениям, общеобразовательные и </a:t>
            </a:r>
            <a:r>
              <a:rPr lang="ru-RU" b="1" dirty="0" err="1" smtClean="0">
                <a:solidFill>
                  <a:srgbClr val="FFFF00"/>
                </a:solidFill>
              </a:rPr>
              <a:t>профориентационные</a:t>
            </a:r>
            <a:r>
              <a:rPr lang="ru-RU" b="1" dirty="0" smtClean="0">
                <a:solidFill>
                  <a:srgbClr val="FFFF00"/>
                </a:solidFill>
              </a:rPr>
              <a:t> мастер-классы, обсуждения и форумы при участии специалистов, интерактивные тренажеры.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ас.jpg"/>
          <p:cNvPicPr>
            <a:picLocks noChangeAspect="1"/>
          </p:cNvPicPr>
          <p:nvPr/>
        </p:nvPicPr>
        <p:blipFill>
          <a:blip r:embed="rId2"/>
          <a:srcRect b="23991"/>
          <a:stretch>
            <a:fillRect/>
          </a:stretch>
        </p:blipFill>
        <p:spPr>
          <a:xfrm>
            <a:off x="304800" y="2057400"/>
            <a:ext cx="4286250" cy="260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25624.g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7400"/>
            <a:ext cx="3619500" cy="394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IV. </a:t>
            </a:r>
            <a:r>
              <a:rPr lang="ru-RU" sz="3200" b="1" dirty="0" smtClean="0"/>
              <a:t>Организация и проведение </a:t>
            </a:r>
            <a:r>
              <a:rPr lang="ru-RU" sz="3200" b="1" dirty="0" err="1" smtClean="0"/>
              <a:t>Интернет-олимпиад</a:t>
            </a:r>
            <a:r>
              <a:rPr lang="ru-RU" sz="3200" b="1" dirty="0" smtClean="0"/>
              <a:t>, викторин, интеллектуальных и творческих конкурсов, тестирования.</a:t>
            </a:r>
            <a:endParaRPr lang="ru-RU" sz="3200" b="1" dirty="0"/>
          </a:p>
        </p:txBody>
      </p:sp>
      <p:pic>
        <p:nvPicPr>
          <p:cNvPr id="3" name="Рисунок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3428314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5146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Информационные технологии также предоставляют возможности для развития личностных и коммуникативных навыков одаренного ребенка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" name="Рисунок 2" descr="amf_social_logo_vector_eps_ai_cdr.jpg"/>
          <p:cNvPicPr>
            <a:picLocks noChangeAspect="1"/>
          </p:cNvPicPr>
          <p:nvPr/>
        </p:nvPicPr>
        <p:blipFill>
          <a:blip r:embed="rId2"/>
          <a:srcRect l="7951" t="4995" r="7951" b="4162"/>
          <a:stretch>
            <a:fillRect/>
          </a:stretch>
        </p:blipFill>
        <p:spPr>
          <a:xfrm>
            <a:off x="1600200" y="2743200"/>
            <a:ext cx="5711135" cy="392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457200"/>
            <a:ext cx="8763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Возможности для общения в сети Интернет разнообразны: электронная почта, форумы, социальные сети и так далее. Анализ практического опыта работы с детьми,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обучающимися в МБОУ гимназии,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показывает, что они используют ресурсы сети Интернет для: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удовлетворения базовой потребности в общении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самопрезентации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решения задач обучения (например, оперативной и систематической связи с преподавателями).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ознакомления заинтересованных людей со своими интересами и идеями или поиска единомышленников, установления контакта со специалистами и обмена мнениями по интересующему его вопросу;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общения в процессе работы над учебным заданием или внешкольным проектом в сотрудничестве с другими участниками.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Таким образом, с помощью информационных технологий создаются </a:t>
            </a:r>
            <a:r>
              <a:rPr lang="ru-RU" sz="2800" b="1" dirty="0" smtClean="0">
                <a:solidFill>
                  <a:srgbClr val="FFFF00"/>
                </a:solidFill>
              </a:rPr>
              <a:t>творческие площадки</a:t>
            </a:r>
            <a:r>
              <a:rPr lang="ru-RU" sz="2800" b="1" dirty="0" smtClean="0"/>
              <a:t>, на которых одаренные дети имеют возможность </a:t>
            </a:r>
            <a:r>
              <a:rPr lang="ru-RU" sz="2800" b="1" dirty="0" smtClean="0">
                <a:solidFill>
                  <a:srgbClr val="FFFF00"/>
                </a:solidFill>
              </a:rPr>
              <a:t>реализовать свои способности, освоить сами информационные технологии, поделиться своим творчеством с другими пользователями Интернета</a:t>
            </a:r>
            <a:r>
              <a:rPr lang="ru-RU" sz="2800" b="1" dirty="0" smtClean="0"/>
              <a:t>. Формирование и расширение с помощью ИКТ открытого </a:t>
            </a:r>
            <a:r>
              <a:rPr lang="ru-RU" sz="2800" b="1" dirty="0" err="1" smtClean="0"/>
              <a:t>медиа-пространства</a:t>
            </a:r>
            <a:r>
              <a:rPr lang="ru-RU" sz="2800" b="1" dirty="0" smtClean="0"/>
              <a:t> позволяет установить </a:t>
            </a:r>
            <a:r>
              <a:rPr lang="ru-RU" sz="2800" b="1" dirty="0" smtClean="0">
                <a:solidFill>
                  <a:srgbClr val="FFFF00"/>
                </a:solidFill>
              </a:rPr>
              <a:t>эффективное взаимодействие одаренных детей, родителей и различных специалистов</a:t>
            </a:r>
            <a:r>
              <a:rPr lang="ru-RU" sz="2800" b="1" dirty="0" smtClean="0"/>
              <a:t> (педагогов, социальных работников, психологов) при решении актуальных вопросов воспитания, обучения и развития одаренных детей.</a:t>
            </a:r>
          </a:p>
          <a:p>
            <a:pPr algn="just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438400"/>
            <a:ext cx="7836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3048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I. </a:t>
            </a:r>
            <a:r>
              <a:rPr lang="ru-RU" sz="3200" b="1" dirty="0" smtClean="0"/>
              <a:t>Поиск и выявление одаренных детей (диагностика в режиме </a:t>
            </a:r>
            <a:r>
              <a:rPr lang="ru-RU" sz="3200" b="1" dirty="0" err="1" smtClean="0"/>
              <a:t>онлайн</a:t>
            </a:r>
            <a:r>
              <a:rPr lang="ru-RU" sz="3200" b="1" dirty="0" smtClean="0"/>
              <a:t> и </a:t>
            </a:r>
            <a:r>
              <a:rPr lang="ru-RU" sz="3200" b="1" dirty="0" err="1" smtClean="0"/>
              <a:t>офлайн</a:t>
            </a:r>
            <a:r>
              <a:rPr lang="ru-RU" sz="3200" b="1" dirty="0" smtClean="0"/>
              <a:t>).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шепг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114800" cy="308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п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077200" cy="646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шдг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09625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2286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/>
              <a:t>II. </a:t>
            </a:r>
            <a:r>
              <a:rPr lang="ru-RU" sz="3600" b="1" dirty="0" smtClean="0"/>
              <a:t>Психологическая и методическая консультационная помощь семьям одаренных детей, в том числе тем семьям, в которых одаренные дети получают домашнее обучение.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3" name="Рисунок 2" descr="pic.jpg"/>
          <p:cNvPicPr>
            <a:picLocks noChangeAspect="1"/>
          </p:cNvPicPr>
          <p:nvPr/>
        </p:nvPicPr>
        <p:blipFill>
          <a:blip r:embed="rId2"/>
          <a:srcRect l="69211"/>
          <a:stretch>
            <a:fillRect/>
          </a:stretch>
        </p:blipFill>
        <p:spPr>
          <a:xfrm>
            <a:off x="457200" y="3207915"/>
            <a:ext cx="3505200" cy="3650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omosh-dety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41548"/>
            <a:ext cx="4267200" cy="361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534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III.</a:t>
            </a:r>
            <a:r>
              <a:rPr lang="ru-RU" sz="3200" b="1" dirty="0" smtClean="0"/>
              <a:t>Обучение одаренных детей, включающее различные формы и методы работы 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21336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1.Проведение медиа-уроков, в том числе с использованием электронных образовательных ресурсов для углубленного изучения какой-то одной темы или раздела предмета, повышения познавательной и учебной мотивации.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4-full-14615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66800"/>
            <a:ext cx="4038600" cy="332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eview_24e5b9a5cd29941f6fd3e50edf1fde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57600"/>
            <a:ext cx="3695700" cy="208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791200"/>
            <a:ext cx="239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Интернет – урок. </a:t>
            </a:r>
            <a:r>
              <a:rPr lang="en-US" b="1" dirty="0" err="1" smtClean="0">
                <a:solidFill>
                  <a:srgbClr val="FFFF00"/>
                </a:solidFill>
              </a:rPr>
              <a:t>ru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495800"/>
            <a:ext cx="2858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Видеоуроки из цикла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«Русская литература»,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канал </a:t>
            </a:r>
            <a:r>
              <a:rPr lang="ru-RU" b="1" dirty="0" err="1" smtClean="0">
                <a:solidFill>
                  <a:srgbClr val="FFFF00"/>
                </a:solidFill>
              </a:rPr>
              <a:t>Бибигон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04801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2. Организация дистанционного обучения и индивидуальной поддержки одаренных детей. </a:t>
            </a:r>
            <a:r>
              <a:rPr lang="ru-RU" b="1" dirty="0" err="1" smtClean="0">
                <a:solidFill>
                  <a:srgbClr val="FFFF00"/>
                </a:solidFill>
              </a:rPr>
              <a:t>онлайн</a:t>
            </a:r>
            <a:r>
              <a:rPr lang="ru-RU" b="1" dirty="0" smtClean="0">
                <a:solidFill>
                  <a:srgbClr val="FFFF00"/>
                </a:solidFill>
              </a:rPr>
              <a:t> «клубы по интересам»,  образовательные кластеры – группы учеников, совместно работающих в режиме </a:t>
            </a:r>
            <a:r>
              <a:rPr lang="ru-RU" b="1" dirty="0" err="1" smtClean="0">
                <a:solidFill>
                  <a:srgbClr val="FFFF00"/>
                </a:solidFill>
              </a:rPr>
              <a:t>онлайн</a:t>
            </a:r>
            <a:r>
              <a:rPr lang="ru-RU" b="1" dirty="0" smtClean="0">
                <a:solidFill>
                  <a:srgbClr val="FFFF00"/>
                </a:solidFill>
              </a:rPr>
              <a:t> над общим проектом и использующих конкретный диапазон средств: </a:t>
            </a:r>
            <a:r>
              <a:rPr lang="ru-RU" b="1" dirty="0" err="1" smtClean="0">
                <a:solidFill>
                  <a:srgbClr val="FFFF00"/>
                </a:solidFill>
              </a:rPr>
              <a:t>веб-страницы</a:t>
            </a:r>
            <a:r>
              <a:rPr lang="ru-RU" b="1" dirty="0" smtClean="0">
                <a:solidFill>
                  <a:srgbClr val="FFFF00"/>
                </a:solidFill>
              </a:rPr>
              <a:t> вики, социальные закладки, приложения, </a:t>
            </a:r>
            <a:r>
              <a:rPr lang="ru-RU" b="1" dirty="0" err="1" smtClean="0">
                <a:solidFill>
                  <a:srgbClr val="FFFF00"/>
                </a:solidFill>
              </a:rPr>
              <a:t>аудиофайлы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блоги</a:t>
            </a:r>
            <a:r>
              <a:rPr lang="ru-RU" b="1" dirty="0" smtClean="0">
                <a:solidFill>
                  <a:srgbClr val="FFFF00"/>
                </a:solidFill>
              </a:rPr>
              <a:t> и </a:t>
            </a:r>
            <a:r>
              <a:rPr lang="ru-RU" b="1" dirty="0" err="1" smtClean="0">
                <a:solidFill>
                  <a:srgbClr val="FFFF00"/>
                </a:solidFill>
              </a:rPr>
              <a:t>веб-журналы</a:t>
            </a:r>
            <a:r>
              <a:rPr lang="ru-RU" b="1" dirty="0" smtClean="0">
                <a:solidFill>
                  <a:srgbClr val="FFFF00"/>
                </a:solidFill>
              </a:rPr>
              <a:t>, совместные документы и форумы..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Бимнный.jpg"/>
          <p:cNvPicPr>
            <a:picLocks noChangeAspect="1"/>
          </p:cNvPicPr>
          <p:nvPr/>
        </p:nvPicPr>
        <p:blipFill>
          <a:blip r:embed="rId2"/>
          <a:srcRect t="19193" r="1476" b="3691"/>
          <a:stretch>
            <a:fillRect/>
          </a:stretch>
        </p:blipFill>
        <p:spPr>
          <a:xfrm>
            <a:off x="914400" y="2286000"/>
            <a:ext cx="7054770" cy="441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305800" cy="664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EAEAEA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120</TotalTime>
  <Words>381</Words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2014-02-27T03:08:02Z</dcterms:modified>
</cp:coreProperties>
</file>