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90" r:id="rId6"/>
    <p:sldId id="262" r:id="rId7"/>
    <p:sldId id="283" r:id="rId8"/>
    <p:sldId id="291" r:id="rId9"/>
    <p:sldId id="292" r:id="rId10"/>
    <p:sldId id="294" r:id="rId11"/>
    <p:sldId id="281" r:id="rId12"/>
    <p:sldId id="284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2" y="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46C66-96B7-4D7F-AEEE-4833872EC74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F02F5-B5E5-4AE9-8D4D-F1EC8D418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8E84A-4DE6-4B79-8A05-EBF2005ABCFF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46B59-0305-4FD3-A14E-DFDC08107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bodnia.ru/" TargetMode="External"/><Relationship Id="rId3" Type="http://schemas.openxmlformats.org/officeDocument/2006/relationships/hyperlink" Target="http://www.kazakova-op.ru/russkiy-11-1.html" TargetMode="External"/><Relationship Id="rId7" Type="http://schemas.openxmlformats.org/officeDocument/2006/relationships/hyperlink" Target="http://rafalchuk.ippk.ru/index.php?option=com_content&amp;view=article&amp;id=40:2011-07-06-08-27-40&amp;catid=5:metoda&amp;Itemid=11" TargetMode="External"/><Relationship Id="rId2" Type="http://schemas.openxmlformats.org/officeDocument/2006/relationships/hyperlink" Target="http://yandex.ru/clck/jsredir?from=yandex.ru;yandsearch;web;;&amp;text=&amp;etext=455.lbbhI-9ROrLI3SyiiV-p90QDJhhk8LiZDaiY_05F-ZETpAu72D38eGwlG3RKxAehbI18IQ1LxeNRqTcDkx1eNa1L4FWNTSXL5ZgqNcEMvM3mpGVi2dqTvmv6MF1V7oaWZ1dFRzKfZn3uBOv1UD5AkXBldXCcQK07ix8ieKn9bHh_7QZWt4UjXuvTcYx7AN8gWmW60U19gmoFGyFUX2mo5kujrn-kmab2F6g9hnTlqdS9M4Ubahp243D37MiFjHJgBYRgeRaSoIbEt3q3ClhVmW5_b8jdue_9-Y51lw_JXq9zoFA4r0qXxrECtHzoQp-2LlMWFCJb5pXaodISu8iDct4bj0yvVhZlR8pMoV4IikFSCgUW_UK574FWhdGCmIr42UJNof5nc3VpYgCpLhxbMQ.f7c181e6f948701cbe76af41831202cdae98ee7e&amp;uuid=&amp;state=AiuY0DBWFJ4ePaEse6rgeKdnI0e4oXuRYo0IEhrXr7zk7-LazHAr5Rwrl5F4jVTbAsuqaERRmKNGQlvu75w7f9A37h_tsiLijBIKbFRbWRF3owufVvw-9bjMgjfG0s4B28EWR5xYou5T1VvisHkSlMAXM3SgPuO_bpcfYCw3cIJOd8tEeoNGTLWD4kLy2UI73p_WKVeymauCGQYLMc14vBapIZwnokSXWRMoKtPIFCs&amp;data=UlNrNmk5WktYejR0eWJFYk1LdmtxdVVUellIX0prQUxpQzJaemloOXBlOGRqQ0Z6NDZxWFN3dlFMaUZqa1hyRE5yb0dySFdOZW5jSFcyWFhnYURkV1NXX1lPZUJRNmloTE1mWXoxVnA4RzQ&amp;b64e=2&amp;sign=7c1e034408da02c6fbd8413c9e38ebe1&amp;keyno=0&amp;l10n=ru&amp;cts=1411491206829&amp;mc=2.352745780871869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clck/jsredir?from=yandex.ru;yandsearch;web;;&amp;text=&amp;etext=455.ZK1xarhG1fou53MCTf3AXQErO4H18De2jRwk9B5pWM6l-0nw7H2KZy70xnIHUZ_Dcp0wET1auZQduDZlbom0qiRGAvpMiqOcQb_kFnmpsOaPyiSFhrmm8k4XIIaEontQXtQ9hK91NzQX9ykrv0d1npf4Ahpz5Prh-hqm-sHj0cy4E3lLBN6y7UYiTdAEmVl1USkevDHLK5Tr4RDF9zIRcw72vRek4Yx2Gp4Bfgcu9AIoRpjavRqSoczcE5rRtg2r2kKE-S-ym-oUvLCv8n0v53VkL89dVpa4D4YjL9hNNykNrk214rw0Pm_s4zBXAf0TW5BwepYyi00Shd6WJmQ_8lh0_r4mAErqITXBwJ6kfgonAToHR5HqyyurHus6qipH0C5M-VL6bzTj0DcFjcoA6A.79c28271d0f8310850d2699c0a9f935b4672e4f4&amp;uuid=&amp;state=AiuY0DBWFJ4ePaEse6rgeKdnI0e4oXuRYo0IEhrXr7xFz7azk5YTGReGmg56knCRGMm_6U7wMDuANSinFWAKw9KOoSeN5SVSCiVAxrQLjxawyRN_QLNWdWv48HP9Za1823jwiF2y_zgPsGLRwGYAvrQHP242jagQ-w1XM0DzYXXdaxgF2BvR79488sa9IFTEzpSD6oqFMCn6MDtEkq08fViwZl8-eP4UB9V0-0DNpnw&amp;data=UlNrNmk5WktYejR0eWJFYk1LdmtxZ2R4NDFzOWdfS3JJTmFoM3cxSkZZRzRNazAteTlKRHk5bjZqZXI2YjNMaXF4YXNvdHZ4YXJwZFNGb1JqcXI4WkxmcnJ1ZVZ2OU43ZkxGQjloRkQyU0k&amp;b64e=2&amp;sign=f9176fc9298a338420c8d32fe5f8ce51&amp;keyno=0&amp;l10n=ru&amp;cts=1411491266875&amp;mc=3.9801469444343222" TargetMode="External"/><Relationship Id="rId5" Type="http://schemas.openxmlformats.org/officeDocument/2006/relationships/hyperlink" Target="http://&#1077;&#1075;&#1101;&#1096;&#1072;.&#1088;&#1092;/news/b8/2012-04-28-108" TargetMode="External"/><Relationship Id="rId4" Type="http://schemas.openxmlformats.org/officeDocument/2006/relationships/hyperlink" Target="http://yandex.ru/clck/jsredir?from=yandex.ru;yandsearch;web;;&amp;text=&amp;etext=455.KfINfxQ1YXmAiR0SFmbGqyYd-Mgi03PsNsSHC1OTMRewohtdo61TYwZtQYZFxjSLtYmKZGivvQzmcNGg3xkkY6MNlnmdBINhzhHoviP8vYnkPH3li-E7ulD7msnGoNpDs_4N7V9-jMbqLASvR_omDa3Ql2SFlto5VDTdzTbes4SRW0qOTMULu8o7sbAnF45FUTkD0FLkxpzE6AGsSofjOvPPjJtZQTpZXIcHwe-DO4rlLrINDWPuIGoicsK7HofDeltIzuwjJAwR64eUxfjerMcYCGBm_iB6oxsAard8Vt8btfS98aDzfom4m_vJwY9QyODzccclQbzG_kyNwbwVqB916nMloyNm4YHu4wb6SuimyXUb5fc31CUuoajVQ8_2bxB2g2-rtoZXkWJkkjrIuQ.e782a6c849514ad42f3acdab6ff9660113acc2bb&amp;uuid=&amp;state=AiuY0DBWFJ4ePaEse6rgeKdnI0e4oXuRYo0IEhrXr7xvsdyOxc0wFG76QRAU16jx5FFCoBVstcMLaTiJm6yyaddn4tcY--uMqS4GlNxjcIBxZENPejFSVcsfWXiDNEL9fqEoXqI1Np5RucGig3OVIVBfCwQbp516oXypbTxbKJAxtovGePS4QtYrFSt9r0EGlOPU06hCLUokepBsUZQUwhgddGSgua_-JMVX7RZtGr0&amp;data=UlNrNmk5WktYejR0eWJFYk1LdmtxZ0d0Q2llanBvaWYzTkoxQ1hEQktOM1JJRUxaM3N1d05pejBPSVExbjQ3S09xUTg4TE9TV0VvMlpEaUlRSUJWTEF6bC0yV3JqTGNzMmxUSDFJYURlMzg&amp;b64e=2&amp;sign=6306bb893aca9675d7ba42eb16da2cd1&amp;keyno=0&amp;l10n=ru&amp;cts=1411491245970&amp;mc=3.8967634942442606" TargetMode="External"/><Relationship Id="rId9" Type="http://schemas.openxmlformats.org/officeDocument/2006/relationships/hyperlink" Target="http://bodnia.ru/index.php/pravilo-v-papku-literatura/188-sredstva-vyrazitelnosti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Проект:</a:t>
            </a:r>
            <a:br>
              <a:rPr lang="ru-RU" dirty="0" smtClean="0"/>
            </a:br>
            <a:r>
              <a:rPr lang="ru-RU" dirty="0" smtClean="0"/>
              <a:t>Художественные средства выразительности в поэзии М.Ю.Лермонтова"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sz="1800" b="1" dirty="0" smtClean="0">
                <a:solidFill>
                  <a:srgbClr val="7030A0"/>
                </a:solidFill>
              </a:rPr>
              <a:t>Выполнила:</a:t>
            </a:r>
          </a:p>
          <a:p>
            <a:pPr algn="r"/>
            <a:r>
              <a:rPr lang="ru-RU" sz="1800" b="1" dirty="0" smtClean="0">
                <a:solidFill>
                  <a:srgbClr val="7030A0"/>
                </a:solidFill>
              </a:rPr>
              <a:t>Ученица МБОУ</a:t>
            </a:r>
          </a:p>
          <a:p>
            <a:pPr algn="r"/>
            <a:r>
              <a:rPr lang="ru-RU" sz="1800" b="1" dirty="0" smtClean="0">
                <a:solidFill>
                  <a:srgbClr val="7030A0"/>
                </a:solidFill>
              </a:rPr>
              <a:t> «</a:t>
            </a:r>
            <a:r>
              <a:rPr lang="ru-RU" sz="1800" b="1" dirty="0" err="1" smtClean="0">
                <a:solidFill>
                  <a:srgbClr val="7030A0"/>
                </a:solidFill>
              </a:rPr>
              <a:t>Степуринская</a:t>
            </a:r>
            <a:r>
              <a:rPr lang="ru-RU" sz="1800" b="1" dirty="0" smtClean="0">
                <a:solidFill>
                  <a:srgbClr val="7030A0"/>
                </a:solidFill>
              </a:rPr>
              <a:t> СОШ»</a:t>
            </a:r>
          </a:p>
          <a:p>
            <a:pPr algn="r"/>
            <a:r>
              <a:rPr lang="ru-RU" sz="1800" b="1" dirty="0" smtClean="0">
                <a:solidFill>
                  <a:srgbClr val="7030A0"/>
                </a:solidFill>
              </a:rPr>
              <a:t>Лыса Мария</a:t>
            </a:r>
          </a:p>
          <a:p>
            <a:pPr algn="r"/>
            <a:r>
              <a:rPr lang="ru-RU" sz="1800" b="1" dirty="0" smtClean="0">
                <a:solidFill>
                  <a:srgbClr val="7030A0"/>
                </a:solidFill>
              </a:rPr>
              <a:t>Учитель:</a:t>
            </a:r>
          </a:p>
          <a:p>
            <a:pPr algn="r"/>
            <a:r>
              <a:rPr lang="ru-RU" sz="1800" b="1" dirty="0" smtClean="0">
                <a:solidFill>
                  <a:srgbClr val="7030A0"/>
                </a:solidFill>
              </a:rPr>
              <a:t>Лыса Т.Д.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трелка вправо 14"/>
          <p:cNvSpPr/>
          <p:nvPr/>
        </p:nvSpPr>
        <p:spPr>
          <a:xfrm>
            <a:off x="3786182" y="3714752"/>
            <a:ext cx="242889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857224" y="2928934"/>
            <a:ext cx="550072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</a:t>
            </a:r>
            <a:r>
              <a:rPr lang="ru-RU" sz="1400" b="1" dirty="0" smtClean="0">
                <a:solidFill>
                  <a:srgbClr val="C00000"/>
                </a:solidFill>
              </a:rPr>
              <a:t>      Один </a:t>
            </a:r>
            <a:r>
              <a:rPr lang="ru-RU" sz="1400" b="1" dirty="0" smtClean="0">
                <a:solidFill>
                  <a:srgbClr val="C00000"/>
                </a:solidFill>
              </a:rPr>
              <a:t>и без цели по свету </a:t>
            </a:r>
            <a:r>
              <a:rPr lang="ru-RU" sz="1400" b="1" dirty="0" err="1" smtClean="0">
                <a:solidFill>
                  <a:srgbClr val="C00000"/>
                </a:solidFill>
              </a:rPr>
              <a:t>ношуся</a:t>
            </a:r>
            <a:r>
              <a:rPr lang="ru-RU" sz="1400" b="1" dirty="0" smtClean="0">
                <a:solidFill>
                  <a:srgbClr val="C00000"/>
                </a:solidFill>
              </a:rPr>
              <a:t> давно я, </a:t>
            </a: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 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бессоюзие</a:t>
            </a: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    Засох я без тени, увял я без сна и покоя.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     Прими же пришельца меж листьев своих изумрудных,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      Немало я знаю рассказов мудреных и чудных".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"На что мне тебя? - отвечает младая чинара, -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Ты пылен и желт - </a:t>
            </a:r>
            <a:r>
              <a:rPr lang="ru-RU" sz="1400" b="1" u="sng" dirty="0" smtClean="0">
                <a:solidFill>
                  <a:srgbClr val="C00000"/>
                </a:solidFill>
              </a:rPr>
              <a:t>и сынам моим свежим не пара. </a:t>
            </a:r>
            <a:r>
              <a:rPr lang="ru-RU" sz="1400" b="1" u="sng" dirty="0" smtClean="0">
                <a:solidFill>
                  <a:srgbClr val="C00000"/>
                </a:solidFill>
              </a:rPr>
              <a:t>             </a:t>
            </a:r>
            <a:r>
              <a:rPr lang="ru-RU" sz="1400" b="1" u="sng" dirty="0" smtClean="0">
                <a:solidFill>
                  <a:srgbClr val="C00000"/>
                </a:solidFill>
              </a:rPr>
              <a:t> </a:t>
            </a:r>
            <a:r>
              <a:rPr lang="ru-RU" sz="1400" b="1" u="sng" dirty="0" smtClean="0">
                <a:solidFill>
                  <a:srgbClr val="C00000"/>
                </a:solidFill>
              </a:rPr>
              <a:t>  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</a:rPr>
              <a:t> а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нтитеза</a:t>
            </a: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Ты много видал - да к чему мне твои небылицы? </a:t>
            </a: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  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анафора</a:t>
            </a: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Мой слух утомили давно уж и райские птицы.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Иди себе дальше; о </a:t>
            </a:r>
            <a:r>
              <a:rPr lang="ru-RU" sz="1400" b="1" u="sng" dirty="0" smtClean="0">
                <a:solidFill>
                  <a:srgbClr val="C00000"/>
                </a:solidFill>
              </a:rPr>
              <a:t>странник! тебя я не знаю! </a:t>
            </a:r>
            <a:r>
              <a:rPr lang="ru-RU" sz="1400" b="1" dirty="0" smtClean="0">
                <a:solidFill>
                  <a:srgbClr val="C00000"/>
                </a:solidFill>
              </a:rPr>
              <a:t>     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Риторические восклицания</a:t>
            </a: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                                 </a:t>
            </a:r>
            <a:r>
              <a:rPr lang="ru-RU" sz="1400" b="1" u="sng" dirty="0" smtClean="0">
                <a:solidFill>
                  <a:srgbClr val="C00000"/>
                </a:solidFill>
              </a:rPr>
              <a:t>Я солнцем любима, </a:t>
            </a:r>
            <a:r>
              <a:rPr lang="ru-RU" sz="1400" b="1" dirty="0" smtClean="0">
                <a:solidFill>
                  <a:srgbClr val="C00000"/>
                </a:solidFill>
              </a:rPr>
              <a:t>цвету для него и блистаю; </a:t>
            </a:r>
            <a:r>
              <a:rPr lang="ru-RU" sz="1400" b="1" dirty="0" smtClean="0">
                <a:solidFill>
                  <a:srgbClr val="C00000"/>
                </a:solidFill>
              </a:rPr>
              <a:t>          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метафора</a:t>
            </a: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                                     По небу я ветви раскинула здесь на просторе,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                                   </a:t>
            </a:r>
            <a:r>
              <a:rPr lang="ru-RU" sz="1400" b="1" u="sng" dirty="0" smtClean="0">
                <a:solidFill>
                  <a:srgbClr val="C00000"/>
                </a:solidFill>
              </a:rPr>
              <a:t>  И корни мои умывает холодное море</a:t>
            </a:r>
            <a:r>
              <a:rPr lang="ru-RU" sz="1400" b="1" dirty="0" smtClean="0">
                <a:solidFill>
                  <a:srgbClr val="C00000"/>
                </a:solidFill>
              </a:rPr>
              <a:t>".                        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перифраз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6572264" y="1785926"/>
            <a:ext cx="500066" cy="7143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929454" y="178592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Левая фигурная скобка 7"/>
          <p:cNvSpPr/>
          <p:nvPr/>
        </p:nvSpPr>
        <p:spPr>
          <a:xfrm>
            <a:off x="785786" y="2714620"/>
            <a:ext cx="71438" cy="4286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643438" y="2786058"/>
            <a:ext cx="64294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929322" y="3500438"/>
            <a:ext cx="21431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500694" y="4071942"/>
            <a:ext cx="857256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нашем исследовании рассмотрены    средства  художественной выразительности, использованные автором в стихотворениях, определена   их  функциональная роль. </a:t>
            </a:r>
          </a:p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Ресурсы выразительных средств в языке неисчерпаемы и средства языка, такие как фигуры и тропы, делающие нашу речь красивой и выразительной необычайно разнообразны. И знать их весьма полезно</a:t>
            </a:r>
          </a:p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 , изучающие язык, должны помнить, что родное слово – это основа нашей духовности, нашей культуры.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Использованная литература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</a:t>
            </a:r>
          </a:p>
          <a:p>
            <a:pPr lvl="0"/>
            <a:r>
              <a:rPr lang="en-US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kazakova</a:t>
            </a:r>
            <a:r>
              <a:rPr lang="ru-RU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-</a:t>
            </a:r>
            <a:r>
              <a:rPr lang="en-US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op</a:t>
            </a:r>
            <a:r>
              <a:rPr lang="ru-RU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.</a:t>
            </a:r>
            <a:r>
              <a:rPr lang="en-US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ru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›</a:t>
            </a:r>
            <a:r>
              <a:rPr lang="en-US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/>
              </a:rPr>
              <a:t>russkiy</a:t>
            </a:r>
            <a:r>
              <a:rPr lang="ru-RU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/>
              </a:rPr>
              <a:t>-11-1.</a:t>
            </a:r>
            <a:r>
              <a:rPr lang="en-US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/>
              </a:rPr>
              <a:t>html</a:t>
            </a: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lvl="0"/>
            <a:r>
              <a:rPr lang="ru-RU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4"/>
              </a:rPr>
              <a:t>егэша.рф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›</a:t>
            </a:r>
            <a:r>
              <a:rPr lang="ru-RU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5"/>
              </a:rPr>
              <a:t>news</a:t>
            </a:r>
            <a:r>
              <a:rPr lang="ru-RU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5"/>
              </a:rPr>
              <a:t>/b8/2012-04-28-108</a:t>
            </a: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lvl="0"/>
            <a:r>
              <a:rPr lang="en-US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6"/>
              </a:rPr>
              <a:t>rafalchuk.ippk.ru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›</a:t>
            </a:r>
            <a:r>
              <a:rPr lang="en-US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7"/>
              </a:rPr>
              <a:t>index.php</a:t>
            </a:r>
            <a:r>
              <a:rPr lang="en-US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7"/>
              </a:rPr>
              <a:t>…</a:t>
            </a: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lvl="0"/>
            <a:r>
              <a:rPr lang="en-US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8"/>
              </a:rPr>
              <a:t>bodnia.ru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›</a:t>
            </a:r>
            <a:r>
              <a:rPr lang="en-US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9"/>
              </a:rPr>
              <a:t>…</a:t>
            </a:r>
            <a:r>
              <a:rPr lang="en-US" b="1" u="sng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9"/>
              </a:rPr>
              <a:t>pravilo</a:t>
            </a:r>
            <a:r>
              <a:rPr lang="en-US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9"/>
              </a:rPr>
              <a:t>-v…sredstva-vyrazitelnosti.html</a:t>
            </a: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lvl="0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« Пособие для подготовки к экзаменам . Сочинение, отзыв, эссе» .Автор </a:t>
            </a:r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Е.Ю.Махницкая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 Издательство «Феникс»2005 г</a:t>
            </a:r>
          </a:p>
          <a:p>
            <a:pPr lvl="0"/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Шанский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Н.М. Лингвистический анализ художественного текста.</a:t>
            </a:r>
          </a:p>
          <a:p>
            <a:pPr lvl="0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Ахманова О.С. Словарь лингвистических терминов. - М.: Сов. энциклопедия, 1966. - 608с.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 rot="20411203">
            <a:off x="1071539" y="1928802"/>
            <a:ext cx="6954292" cy="23574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Гипотеза: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472518" cy="455455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Предположим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что изобразительно –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выразительные средства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языка имеют  свои изобразительно-выразительные функции в речи</a:t>
            </a:r>
          </a:p>
          <a:p>
            <a:endParaRPr lang="ru-RU" dirty="0"/>
          </a:p>
        </p:txBody>
      </p:sp>
      <p:pic>
        <p:nvPicPr>
          <p:cNvPr id="6" name="Рисунок 5" descr="Цен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429000"/>
            <a:ext cx="275749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2858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Исследовать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примере стихотворений М.Лермонтова  художественно-выразительные средства  языка, что поможет подготовиться к выполнению задания, связанного с анализом выразительности русской речи</a:t>
            </a:r>
          </a:p>
          <a:p>
            <a:endParaRPr lang="ru-RU" dirty="0"/>
          </a:p>
        </p:txBody>
      </p:sp>
      <p:pic>
        <p:nvPicPr>
          <p:cNvPr id="4" name="Рисунок 3" descr="Цен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071942"/>
            <a:ext cx="204311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Скорректировать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умение находить средства выразительности в  тексте, различать виды тропов, стилистических фигур;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Продолжать развивать умение определять роль средств выразительности в анализируемом тексте.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развитие исследовательских навыков учащихся; развитие речи;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воспитание чувства любви к родному слову, гордости за народ-носитель богатого, яркого, эмоционального языка.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Найти примеры использования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художественно-выразительных средств языка в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лирике Лермонтова. Определить, в чем заключается художественный смысл использования этого приема в каждом примере. 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Сделать вывод о значении художественно-выразительных средств  языка в лирике поэта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2144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Объект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художественно-выразительные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средства  языка в стихотворениях М.Лермонтова</a:t>
            </a:r>
          </a:p>
          <a:p>
            <a:endParaRPr lang="ru-RU" dirty="0"/>
          </a:p>
        </p:txBody>
      </p:sp>
      <p:pic>
        <p:nvPicPr>
          <p:cNvPr id="4" name="Рисунок 3" descr="И опять разгораются страсти вокруг ввода в школах електронных книг - 6 Февраля 2014 - Blog - Novoalt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000372"/>
            <a:ext cx="3970344" cy="3081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Методы, применяемые в исследовании: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сбор материала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Систематизация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выборка материала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анализ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сравнение.</a:t>
            </a: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И опять разгораются страсти вокруг ввода в школах електронных книг - 6 Февраля 2014 - Blog - Novoalt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214686"/>
            <a:ext cx="3113088" cy="28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</a:rPr>
              <a:t>Роль изобразительно-выразительных средств в тексте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0"/>
          <a:ext cx="8229600" cy="662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24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Название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Определение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Возможная роль в тексте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Эпитет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художественное образное определение.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-Усиливают выразительность, образность языка произведения;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-придают художественную, поэтическую яркость речи;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-обогащают содержание высказывания;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-выделяют характерную черту или качество предмета, явления, подчёркивают его индивидуальный признак;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-создают живое представление о предмете;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-оценивают предмет или явление;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-вызывают определённое эмоциональное отношение к ним;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-помогают увидеть авторское отношение к окружающему миру.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«На севере диком…».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голая вершина, сыпучий снег, горючий утёс, прекрасная пальма, дикий север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СМЕРТЬ ПОЭТА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“свободный, смелый дар, звуки грудных песен”,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Родина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sz="2900" b="1" u="sng" dirty="0" smtClean="0">
                <a:solidFill>
                  <a:srgbClr val="FF0000"/>
                </a:solidFill>
              </a:rPr>
              <a:t>Люблю отчизну я, </a:t>
            </a:r>
            <a:r>
              <a:rPr lang="ru-RU" sz="2900" b="1" dirty="0" smtClean="0">
                <a:solidFill>
                  <a:srgbClr val="FF0000"/>
                </a:solidFill>
              </a:rPr>
              <a:t>но странною любовью!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u="sng" dirty="0" smtClean="0">
                <a:solidFill>
                  <a:srgbClr val="FF0000"/>
                </a:solidFill>
              </a:rPr>
              <a:t>Не победит ее рассудок мой</a:t>
            </a:r>
            <a:r>
              <a:rPr lang="ru-RU" sz="2900" b="1" dirty="0" smtClean="0">
                <a:solidFill>
                  <a:srgbClr val="FF0000"/>
                </a:solidFill>
              </a:rPr>
              <a:t>.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Ни слава, </a:t>
            </a:r>
            <a:r>
              <a:rPr lang="ru-RU" sz="2900" b="1" u="sng" dirty="0" smtClean="0">
                <a:solidFill>
                  <a:srgbClr val="FF0000"/>
                </a:solidFill>
              </a:rPr>
              <a:t>купленная кровью</a:t>
            </a:r>
            <a:r>
              <a:rPr lang="ru-RU" sz="2900" b="1" dirty="0" smtClean="0">
                <a:solidFill>
                  <a:srgbClr val="FF0000"/>
                </a:solidFill>
              </a:rPr>
              <a:t>,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Ни полный </a:t>
            </a:r>
            <a:r>
              <a:rPr lang="ru-RU" sz="2900" b="1" u="sng" dirty="0" smtClean="0">
                <a:solidFill>
                  <a:srgbClr val="FF0000"/>
                </a:solidFill>
              </a:rPr>
              <a:t>гордого доверия покой</a:t>
            </a:r>
            <a:r>
              <a:rPr lang="ru-RU" sz="2900" b="1" dirty="0" smtClean="0">
                <a:solidFill>
                  <a:srgbClr val="FF0000"/>
                </a:solidFill>
              </a:rPr>
              <a:t>,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Ни </a:t>
            </a:r>
            <a:r>
              <a:rPr lang="ru-RU" sz="2900" b="1" i="1" dirty="0" smtClean="0">
                <a:solidFill>
                  <a:srgbClr val="FF0000"/>
                </a:solidFill>
              </a:rPr>
              <a:t>темной старины </a:t>
            </a:r>
            <a:r>
              <a:rPr lang="ru-RU" sz="2900" b="1" u="sng" dirty="0" smtClean="0">
                <a:solidFill>
                  <a:srgbClr val="FF0000"/>
                </a:solidFill>
              </a:rPr>
              <a:t>заветные</a:t>
            </a:r>
            <a:r>
              <a:rPr lang="ru-RU" sz="2900" b="1" dirty="0" smtClean="0">
                <a:solidFill>
                  <a:srgbClr val="FF0000"/>
                </a:solidFill>
              </a:rPr>
              <a:t> </a:t>
            </a:r>
            <a:r>
              <a:rPr lang="ru-RU" sz="2900" b="1" u="sng" dirty="0" smtClean="0">
                <a:solidFill>
                  <a:srgbClr val="FF0000"/>
                </a:solidFill>
              </a:rPr>
              <a:t>преданья</a:t>
            </a:r>
            <a:br>
              <a:rPr lang="ru-RU" sz="2900" b="1" u="sng" dirty="0" smtClean="0">
                <a:solidFill>
                  <a:srgbClr val="FF0000"/>
                </a:solidFill>
              </a:rPr>
            </a:br>
            <a:r>
              <a:rPr lang="ru-RU" sz="2900" b="1" u="sng" dirty="0" smtClean="0">
                <a:solidFill>
                  <a:srgbClr val="FF0000"/>
                </a:solidFill>
              </a:rPr>
              <a:t>Не шевелят </a:t>
            </a:r>
            <a:r>
              <a:rPr lang="ru-RU" sz="2900" b="1" dirty="0" smtClean="0">
                <a:solidFill>
                  <a:srgbClr val="FF0000"/>
                </a:solidFill>
              </a:rPr>
              <a:t>во мне отрадного </a:t>
            </a:r>
            <a:r>
              <a:rPr lang="ru-RU" sz="2900" b="1" u="sng" dirty="0" smtClean="0">
                <a:solidFill>
                  <a:srgbClr val="FF0000"/>
                </a:solidFill>
              </a:rPr>
              <a:t>мечтанья.</a:t>
            </a:r>
            <a:r>
              <a:rPr lang="ru-RU" sz="2900" b="1" dirty="0" smtClean="0">
                <a:solidFill>
                  <a:srgbClr val="FF0000"/>
                </a:solidFill>
              </a:rPr>
              <a:t/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/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Но я люблю — за что, не знаю сам —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Ее </a:t>
            </a:r>
            <a:r>
              <a:rPr lang="ru-RU" sz="2900" b="1" u="sng" dirty="0" smtClean="0">
                <a:solidFill>
                  <a:srgbClr val="FF0000"/>
                </a:solidFill>
              </a:rPr>
              <a:t>степей холодное молчанье,</a:t>
            </a:r>
            <a:r>
              <a:rPr lang="ru-RU" sz="2900" b="1" dirty="0" smtClean="0">
                <a:solidFill>
                  <a:srgbClr val="FF0000"/>
                </a:solidFill>
              </a:rPr>
              <a:t/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Ее лесов безбрежных колыханье,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u="sng" dirty="0" smtClean="0">
                <a:solidFill>
                  <a:srgbClr val="FF0000"/>
                </a:solidFill>
              </a:rPr>
              <a:t>Разливы рек ее подобные морям;</a:t>
            </a:r>
            <a:r>
              <a:rPr lang="ru-RU" sz="2900" b="1" dirty="0" smtClean="0">
                <a:solidFill>
                  <a:srgbClr val="FF0000"/>
                </a:solidFill>
              </a:rPr>
              <a:t/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Проселочным путем люблю скакать в телеге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u="sng" dirty="0" smtClean="0">
                <a:solidFill>
                  <a:srgbClr val="FF0000"/>
                </a:solidFill>
              </a:rPr>
              <a:t>И, взором медленным пронзая ночи тень,</a:t>
            </a:r>
            <a:r>
              <a:rPr lang="ru-RU" sz="2900" b="1" dirty="0" smtClean="0">
                <a:solidFill>
                  <a:srgbClr val="FF0000"/>
                </a:solidFill>
              </a:rPr>
              <a:t/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Встречать по сторонам, вздыхая о ночлеге,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>Дрожащие огни печальных деревень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Инверсия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Олицетворение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Метафора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Ассонанс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Эпитет,    олицетворение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Олицетворение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Анафора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сравнение, аллитерация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метафора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214546" y="1643050"/>
            <a:ext cx="292895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право 6"/>
          <p:cNvSpPr/>
          <p:nvPr/>
        </p:nvSpPr>
        <p:spPr>
          <a:xfrm>
            <a:off x="3428992" y="2143116"/>
            <a:ext cx="1643074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428992" y="2357430"/>
            <a:ext cx="150019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929058" y="2571744"/>
            <a:ext cx="107157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071670" y="2714620"/>
            <a:ext cx="300039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 вправо 14"/>
          <p:cNvSpPr/>
          <p:nvPr/>
        </p:nvSpPr>
        <p:spPr>
          <a:xfrm>
            <a:off x="1714480" y="2928934"/>
            <a:ext cx="4071966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 flipH="1" flipV="1">
            <a:off x="4071934" y="2786058"/>
            <a:ext cx="7143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Левая фигурная скобка 17"/>
          <p:cNvSpPr/>
          <p:nvPr/>
        </p:nvSpPr>
        <p:spPr>
          <a:xfrm>
            <a:off x="714348" y="3571876"/>
            <a:ext cx="214314" cy="4286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857224" y="3786190"/>
            <a:ext cx="42148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трелка вправо 23"/>
          <p:cNvSpPr/>
          <p:nvPr/>
        </p:nvSpPr>
        <p:spPr>
          <a:xfrm>
            <a:off x="3214678" y="3500438"/>
            <a:ext cx="192882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3857620" y="4000504"/>
            <a:ext cx="107157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3571868" y="4714884"/>
            <a:ext cx="135732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Листок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86304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Дубовый листок </a:t>
            </a: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оторвался от ветки </a:t>
            </a: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родимой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степь укатился, жестокою бурей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гонимый;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Засох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увял он от холода, зноя и горя 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вот, наконец, докатился до Черного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моря</a:t>
            </a:r>
          </a:p>
          <a:p>
            <a:pPr>
              <a:buNone/>
            </a:pP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Черного моря </a:t>
            </a: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чинар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стоит </a:t>
            </a: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молодая</a:t>
            </a: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ней шепчется </a:t>
            </a: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зеленые ветви 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лаская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ветвях зеленых качаются райские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Поют они песни про славу морской царь-девицы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странник прижался у корня 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чинары высокой;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Приюта на время он молит с тоскою глубокой,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так говорит он: "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бедный листочек дубовый,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срока созрел я и вырос в отчизне суровой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543296" cy="4525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Инверсия, олицетворение</a:t>
            </a:r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анафора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Эпитет,      метафора</a:t>
            </a: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олицетворение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метонимия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Эпитет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метафора</a:t>
            </a:r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       сравнение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   олицетворение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flipV="1">
            <a:off x="2500298" y="1857364"/>
            <a:ext cx="2857520" cy="171451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>
            <a:off x="4572000" y="1857364"/>
            <a:ext cx="214314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flipV="1">
            <a:off x="1714480" y="1785926"/>
            <a:ext cx="4071966" cy="7143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право 17"/>
          <p:cNvSpPr/>
          <p:nvPr/>
        </p:nvSpPr>
        <p:spPr>
          <a:xfrm>
            <a:off x="4000496" y="3286124"/>
            <a:ext cx="150019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2928926" y="3214686"/>
            <a:ext cx="3714776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20"/>
          <p:cNvSpPr/>
          <p:nvPr/>
        </p:nvSpPr>
        <p:spPr>
          <a:xfrm>
            <a:off x="4143372" y="5214950"/>
            <a:ext cx="128588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4643438" y="4857760"/>
            <a:ext cx="928694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5000628" y="4500570"/>
            <a:ext cx="57150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4857752" y="5572140"/>
            <a:ext cx="42862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4857752" y="4071942"/>
            <a:ext cx="64294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4643438" y="3500438"/>
            <a:ext cx="85725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Левая фигурная скобка 26"/>
          <p:cNvSpPr/>
          <p:nvPr/>
        </p:nvSpPr>
        <p:spPr>
          <a:xfrm>
            <a:off x="285720" y="2000240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571472" y="2500306"/>
            <a:ext cx="500066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479</Words>
  <Application>Microsoft Office PowerPoint</Application>
  <PresentationFormat>Экран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Проект: Художественные средства выразительности в поэзии М.Ю.Лермонтова"</vt:lpstr>
      <vt:lpstr>Гипотеза: </vt:lpstr>
      <vt:lpstr>Цель:   </vt:lpstr>
      <vt:lpstr>Задачи исследования: </vt:lpstr>
      <vt:lpstr>Объект исследования </vt:lpstr>
      <vt:lpstr>Методы, применяемые в исследовании:</vt:lpstr>
      <vt:lpstr>Роль изобразительно-выразительных средств в тексте </vt:lpstr>
      <vt:lpstr>Родина</vt:lpstr>
      <vt:lpstr>Листок</vt:lpstr>
      <vt:lpstr>Слайд 10</vt:lpstr>
      <vt:lpstr>Выводы</vt:lpstr>
      <vt:lpstr>Использованная литература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Художественные средства выразительности в поэзии М.Е.Лермонтова"</dc:title>
  <dc:creator>татьяна</dc:creator>
  <cp:lastModifiedBy>татьяна</cp:lastModifiedBy>
  <cp:revision>36</cp:revision>
  <dcterms:created xsi:type="dcterms:W3CDTF">2014-09-17T17:05:00Z</dcterms:created>
  <dcterms:modified xsi:type="dcterms:W3CDTF">2014-10-02T17:49:33Z</dcterms:modified>
</cp:coreProperties>
</file>