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80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D91C9-75A0-4862-AD13-3A2CD33521D7}" type="datetimeFigureOut">
              <a:rPr lang="ru-RU" smtClean="0"/>
              <a:pPr/>
              <a:t>15.02.2010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2095E-EDC6-49AF-80BA-19C9F4DAE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15.02.2010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gif"/><Relationship Id="rId4" Type="http://schemas.openxmlformats.org/officeDocument/2006/relationships/image" Target="../media/image28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38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714357"/>
            <a:ext cx="6429420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8800" b="1" i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Сто </a:t>
            </a:r>
          </a:p>
          <a:p>
            <a:pPr algn="ctr"/>
            <a:r>
              <a:rPr lang="ru-RU" sz="8800" b="1" i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к  </a:t>
            </a:r>
          </a:p>
          <a:p>
            <a:pPr algn="ctr"/>
            <a:r>
              <a:rPr lang="ru-RU" sz="8800" b="1" i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одному</a:t>
            </a:r>
            <a:endParaRPr lang="ru-RU" sz="8800" b="1" i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" name="Рисунок 3" descr="яблоко пишет букву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50" y="571480"/>
            <a:ext cx="2446037" cy="2571768"/>
          </a:xfrm>
          <a:prstGeom prst="rect">
            <a:avLst/>
          </a:prstGeom>
        </p:spPr>
      </p:pic>
      <p:pic>
        <p:nvPicPr>
          <p:cNvPr id="5" name="Рисунок 4" descr="natu00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5140" y="4500570"/>
            <a:ext cx="1928826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428604"/>
            <a:ext cx="9001155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Каким математическим словом характеризуют необщительного, скрытного человека?</a:t>
            </a:r>
          </a:p>
          <a:p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-прямолинейный-15</a:t>
            </a:r>
          </a:p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-замкнутый- 50</a:t>
            </a:r>
          </a:p>
          <a:p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-пунктуальный-10</a:t>
            </a:r>
          </a:p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 вогнутый -25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" name="Рисунок 3" descr="jopigle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7" y="3643314"/>
            <a:ext cx="2037136" cy="242889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0"/>
            <a:ext cx="8501121" cy="58785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4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Какая из этих геометрических фигур дала название болезни и кости руки человека ?</a:t>
            </a:r>
          </a:p>
          <a:p>
            <a:pPr>
              <a:buFontTx/>
              <a:buChar char="-"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Прямая -25</a:t>
            </a:r>
          </a:p>
          <a:p>
            <a:pPr>
              <a:buFontTx/>
              <a:buChar char="-"/>
            </a:pP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Луч -35</a:t>
            </a:r>
          </a:p>
          <a:p>
            <a:pPr>
              <a:buFontTx/>
              <a:buChar char="-"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Отрезок -10</a:t>
            </a:r>
          </a:p>
          <a:p>
            <a:pPr>
              <a:buFontTx/>
              <a:buChar char="-"/>
            </a:pP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Ломаная -30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тигр из виннниПуха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2786058"/>
            <a:ext cx="1857388" cy="3657626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44" y="357166"/>
            <a:ext cx="8786873" cy="40010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Какая бывает молния ?</a:t>
            </a:r>
          </a:p>
          <a:p>
            <a:pPr algn="ctr"/>
            <a:endParaRPr lang="ru-RU" sz="4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-круговая -15</a:t>
            </a:r>
          </a:p>
          <a:p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-шаровая -65</a:t>
            </a:r>
          </a:p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квадратная-15</a:t>
            </a:r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-треугольная -5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" name="Рисунок 3" descr="poohblu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1357298"/>
            <a:ext cx="2071702" cy="3771913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6"/>
            <a:ext cx="8643997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называют третью степень любого числа?</a:t>
            </a:r>
          </a:p>
          <a:p>
            <a:pPr algn="ctr"/>
            <a:endParaRPr lang="ru-RU" sz="4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-квадрат -40</a:t>
            </a:r>
          </a:p>
          <a:p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-куб -50</a:t>
            </a:r>
          </a:p>
          <a:p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-шарик-5</a:t>
            </a:r>
          </a:p>
          <a:p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-кадратик-5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Рисунок 2" descr="54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4786322"/>
            <a:ext cx="3714776" cy="1703190"/>
          </a:xfrm>
          <a:prstGeom prst="rect">
            <a:avLst/>
          </a:prstGeom>
        </p:spPr>
      </p:pic>
      <p:pic>
        <p:nvPicPr>
          <p:cNvPr id="4" name="Рисунок 3" descr="Рисунок3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43570" y="1785926"/>
            <a:ext cx="2928958" cy="2215179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428604"/>
            <a:ext cx="8429683" cy="52014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Как называется переходящий спортивный приз в виде чаши или бокала ?</a:t>
            </a:r>
          </a:p>
          <a:p>
            <a:pPr algn="ctr"/>
            <a:endParaRPr lang="ru-RU" sz="4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-кубок 40</a:t>
            </a:r>
          </a:p>
          <a:p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-тазик-10</a:t>
            </a:r>
          </a:p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-ведерко-10</a:t>
            </a:r>
          </a:p>
          <a:p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 бутылка-20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" name="Рисунок 3" descr="45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7884" y="3286124"/>
            <a:ext cx="3071834" cy="3303627"/>
          </a:xfrm>
          <a:prstGeom prst="rect">
            <a:avLst/>
          </a:prstGeom>
        </p:spPr>
      </p:pic>
      <p:pic>
        <p:nvPicPr>
          <p:cNvPr id="5" name="Рисунок 4" descr="13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3306" y="2428868"/>
            <a:ext cx="1714512" cy="155497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643997" cy="42165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Какие цифры «пишут» летчики в небе?</a:t>
            </a:r>
          </a:p>
          <a:p>
            <a:pPr algn="ctr"/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-восьмерки-45</a:t>
            </a:r>
          </a:p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-семерки-10</a:t>
            </a:r>
          </a:p>
          <a:p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-нули-20</a:t>
            </a:r>
          </a:p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-тройки-25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8_sm_wmо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0496" y="1643050"/>
            <a:ext cx="1928826" cy="1928826"/>
          </a:xfrm>
          <a:prstGeom prst="rect">
            <a:avLst/>
          </a:prstGeom>
        </p:spPr>
      </p:pic>
      <p:pic>
        <p:nvPicPr>
          <p:cNvPr id="5" name="Рисунок 4" descr="7_sm_wmб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72198" y="3357562"/>
            <a:ext cx="1857388" cy="2071702"/>
          </a:xfrm>
          <a:prstGeom prst="rect">
            <a:avLst/>
          </a:prstGeom>
        </p:spPr>
      </p:pic>
      <p:pic>
        <p:nvPicPr>
          <p:cNvPr id="6" name="Рисунок 5" descr="0_sm_wmг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00892" y="1500174"/>
            <a:ext cx="1643074" cy="1357322"/>
          </a:xfrm>
          <a:prstGeom prst="rect">
            <a:avLst/>
          </a:prstGeom>
        </p:spPr>
      </p:pic>
      <p:pic>
        <p:nvPicPr>
          <p:cNvPr id="7" name="Рисунок 6" descr="3_sm_wmг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28926" y="4143380"/>
            <a:ext cx="2214578" cy="2071702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1" y="214290"/>
            <a:ext cx="8643998" cy="49859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Как иначе называют юбилейную дату?</a:t>
            </a:r>
          </a:p>
          <a:p>
            <a:pPr>
              <a:buFontTx/>
              <a:buChar char="-"/>
            </a:pP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Квадратная дата-15</a:t>
            </a:r>
          </a:p>
          <a:p>
            <a:pPr>
              <a:buFontTx/>
              <a:buChar char="-"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Круглая дата-25</a:t>
            </a:r>
          </a:p>
          <a:p>
            <a:pPr>
              <a:buFontTx/>
              <a:buChar char="-"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Зеленая дата-25</a:t>
            </a:r>
          </a:p>
          <a:p>
            <a:pPr>
              <a:buFontTx/>
              <a:buChar char="-"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Красная дата-2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</a:t>
            </a:r>
          </a:p>
          <a:p>
            <a:pPr algn="ctr">
              <a:buFontTx/>
              <a:buChar char="-"/>
            </a:pP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" name="Рисунок 3" descr="75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4857760"/>
            <a:ext cx="3071834" cy="1672220"/>
          </a:xfrm>
          <a:prstGeom prst="rect">
            <a:avLst/>
          </a:prstGeom>
        </p:spPr>
      </p:pic>
      <p:pic>
        <p:nvPicPr>
          <p:cNvPr id="6" name="Рисунок 5" descr="lking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2132" y="2143116"/>
            <a:ext cx="3295078" cy="2714644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92150" y="366623"/>
            <a:ext cx="8214428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ru-RU" sz="4400" b="1" dirty="0">
                <a:solidFill>
                  <a:srgbClr val="00B050"/>
                </a:solidFill>
              </a:rPr>
              <a:t>Чего нельзя делать на уроке, </a:t>
            </a:r>
          </a:p>
          <a:p>
            <a:pPr algn="l"/>
            <a:r>
              <a:rPr lang="ru-RU" sz="4400" b="1" dirty="0">
                <a:solidFill>
                  <a:srgbClr val="00B050"/>
                </a:solidFill>
              </a:rPr>
              <a:t>но очень хочется?</a:t>
            </a:r>
          </a:p>
          <a:p>
            <a:pPr algn="l"/>
            <a:endParaRPr lang="ru-RU" sz="4000" b="1" dirty="0"/>
          </a:p>
          <a:p>
            <a:pPr algn="l"/>
            <a:r>
              <a:rPr lang="ru-RU" sz="4000" b="1" dirty="0"/>
              <a:t>Болтать - 41 </a:t>
            </a:r>
          </a:p>
          <a:p>
            <a:pPr algn="l"/>
            <a:r>
              <a:rPr lang="ru-RU" sz="4000" b="1" dirty="0"/>
              <a:t>Играть - 11 </a:t>
            </a:r>
          </a:p>
          <a:p>
            <a:pPr algn="l"/>
            <a:r>
              <a:rPr lang="ru-RU" sz="4000" b="1" dirty="0"/>
              <a:t>Спать -10 </a:t>
            </a:r>
          </a:p>
          <a:p>
            <a:pPr algn="l"/>
            <a:r>
              <a:rPr lang="ru-RU" sz="4000" b="1" dirty="0"/>
              <a:t>Смеяться -9 </a:t>
            </a:r>
          </a:p>
          <a:p>
            <a:pPr algn="l"/>
            <a:r>
              <a:rPr lang="ru-RU" sz="4000" b="1" dirty="0"/>
              <a:t>Списывать -5 </a:t>
            </a:r>
          </a:p>
          <a:p>
            <a:pPr algn="l"/>
            <a:r>
              <a:rPr lang="ru-RU" sz="4000" b="1" dirty="0"/>
              <a:t>Есть/жевать- 5</a:t>
            </a:r>
            <a:r>
              <a:rPr lang="ru-RU" sz="2400" dirty="0"/>
              <a:t> </a:t>
            </a:r>
          </a:p>
          <a:p>
            <a:pPr algn="l" eaLnBrk="0" hangingPunct="0"/>
            <a:endParaRPr lang="ru-RU" sz="2400" dirty="0"/>
          </a:p>
        </p:txBody>
      </p:sp>
      <p:pic>
        <p:nvPicPr>
          <p:cNvPr id="3" name="Рисунок 2" descr="3ba10b177896a0671941e798761b4d9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928802"/>
            <a:ext cx="3857652" cy="2786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52450" y="766733"/>
            <a:ext cx="8548943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ru-RU" sz="4400" b="1" dirty="0">
                <a:solidFill>
                  <a:srgbClr val="FF0000"/>
                </a:solidFill>
              </a:rPr>
              <a:t>Зачем надо знать математику?</a:t>
            </a:r>
          </a:p>
          <a:p>
            <a:pPr algn="l"/>
            <a:endParaRPr lang="ru-RU" sz="4000" b="1" dirty="0"/>
          </a:p>
          <a:p>
            <a:pPr algn="l"/>
            <a:r>
              <a:rPr lang="ru-RU" sz="3600" b="1" dirty="0"/>
              <a:t>Хорошо считать деньги -25 </a:t>
            </a:r>
          </a:p>
          <a:p>
            <a:pPr algn="l"/>
            <a:r>
              <a:rPr lang="ru-RU" sz="3600" b="1" dirty="0"/>
              <a:t>Поступить в ВУЗ -13 </a:t>
            </a:r>
          </a:p>
          <a:p>
            <a:pPr algn="l"/>
            <a:r>
              <a:rPr lang="ru-RU" sz="3600" b="1" dirty="0"/>
              <a:t>Лучше решать -6 </a:t>
            </a:r>
          </a:p>
          <a:p>
            <a:pPr algn="l"/>
            <a:r>
              <a:rPr lang="ru-RU" sz="3600" b="1" dirty="0"/>
              <a:t>Чтобы быть умным -6 </a:t>
            </a:r>
          </a:p>
          <a:p>
            <a:pPr algn="l"/>
            <a:r>
              <a:rPr lang="ru-RU" sz="3600" b="1" dirty="0"/>
              <a:t>Чтобы знать её -5 </a:t>
            </a:r>
          </a:p>
          <a:p>
            <a:pPr algn="l"/>
            <a:r>
              <a:rPr lang="ru-RU" sz="3600" b="1" dirty="0"/>
              <a:t>Надо так надо -1 </a:t>
            </a:r>
          </a:p>
          <a:p>
            <a:pPr algn="l" eaLnBrk="0" hangingPunct="0"/>
            <a:endParaRPr lang="ru-RU" sz="4000" b="1" dirty="0"/>
          </a:p>
        </p:txBody>
      </p:sp>
      <p:pic>
        <p:nvPicPr>
          <p:cNvPr id="3" name="Рисунок 2" descr="users_1298_gir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3071810"/>
            <a:ext cx="2214578" cy="3000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140831"/>
            <a:ext cx="9032875" cy="69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sz="4000" b="1" dirty="0" smtClean="0"/>
          </a:p>
          <a:p>
            <a:pPr algn="ctr"/>
            <a:r>
              <a:rPr lang="ru-RU" sz="4000" b="1" dirty="0" smtClean="0"/>
              <a:t> </a:t>
            </a:r>
            <a:r>
              <a:rPr lang="ru-RU" sz="4400" b="1" dirty="0" smtClean="0">
                <a:solidFill>
                  <a:srgbClr val="00B0F0"/>
                </a:solidFill>
              </a:rPr>
              <a:t>Ты </a:t>
            </a:r>
            <a:r>
              <a:rPr lang="ru-RU" sz="4400" b="1" dirty="0">
                <a:solidFill>
                  <a:srgbClr val="00B0F0"/>
                </a:solidFill>
              </a:rPr>
              <a:t>не </a:t>
            </a:r>
            <a:r>
              <a:rPr lang="ru-RU" sz="4400" b="1" dirty="0" smtClean="0">
                <a:solidFill>
                  <a:srgbClr val="00B0F0"/>
                </a:solidFill>
              </a:rPr>
              <a:t>выучил определения,</a:t>
            </a:r>
          </a:p>
          <a:p>
            <a:pPr algn="ctr"/>
            <a:r>
              <a:rPr lang="ru-RU" sz="4400" b="1" dirty="0" smtClean="0">
                <a:solidFill>
                  <a:srgbClr val="00B0F0"/>
                </a:solidFill>
              </a:rPr>
              <a:t> </a:t>
            </a:r>
            <a:r>
              <a:rPr lang="ru-RU" sz="4400" b="1" dirty="0">
                <a:solidFill>
                  <a:srgbClr val="00B0F0"/>
                </a:solidFill>
              </a:rPr>
              <a:t>а тебя вызвали к доске. </a:t>
            </a:r>
          </a:p>
          <a:p>
            <a:pPr algn="ctr"/>
            <a:r>
              <a:rPr lang="ru-RU" sz="4400" b="1" dirty="0">
                <a:solidFill>
                  <a:srgbClr val="00B0F0"/>
                </a:solidFill>
              </a:rPr>
              <a:t>Что ты будешь делать?</a:t>
            </a:r>
          </a:p>
          <a:p>
            <a:endParaRPr lang="ru-RU" b="1" dirty="0"/>
          </a:p>
          <a:p>
            <a:pPr algn="l"/>
            <a:r>
              <a:rPr lang="ru-RU" sz="3600" b="1" dirty="0" smtClean="0"/>
              <a:t>Скажу</a:t>
            </a:r>
            <a:r>
              <a:rPr lang="ru-RU" sz="3600" b="1" dirty="0"/>
              <a:t>, что не готов -21 </a:t>
            </a:r>
          </a:p>
          <a:p>
            <a:pPr algn="l"/>
            <a:r>
              <a:rPr lang="ru-RU" sz="3600" b="1" dirty="0"/>
              <a:t>Скажу, что накануне болел- 12 </a:t>
            </a:r>
          </a:p>
          <a:p>
            <a:pPr algn="l"/>
            <a:r>
              <a:rPr lang="ru-RU" sz="3600" b="1" dirty="0"/>
              <a:t>Буду тянуть время- 6 </a:t>
            </a:r>
          </a:p>
          <a:p>
            <a:pPr algn="l"/>
            <a:r>
              <a:rPr lang="ru-RU" sz="3600" b="1" dirty="0"/>
              <a:t>Буду ждать подсказку- 5 </a:t>
            </a:r>
          </a:p>
          <a:p>
            <a:pPr algn="l"/>
            <a:r>
              <a:rPr lang="ru-RU" sz="3600" b="1" dirty="0"/>
              <a:t>Буду думать- 2 </a:t>
            </a:r>
          </a:p>
          <a:p>
            <a:pPr algn="l"/>
            <a:r>
              <a:rPr lang="ru-RU" sz="3600" b="1" dirty="0"/>
              <a:t>Молчать- 1 </a:t>
            </a:r>
          </a:p>
          <a:p>
            <a:pPr eaLnBrk="0" hangingPunct="0"/>
            <a:endParaRPr lang="ru-RU" sz="4000" b="1" dirty="0"/>
          </a:p>
        </p:txBody>
      </p:sp>
      <p:pic>
        <p:nvPicPr>
          <p:cNvPr id="3" name="Рисунок 2" descr="3a5dd21d832022c994e6d174b91fc96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4000504"/>
            <a:ext cx="1714512" cy="23461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84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84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84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84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400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286808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Какие числа употребляются при счете ?</a:t>
            </a:r>
          </a:p>
          <a:p>
            <a:pPr>
              <a:buFontTx/>
              <a:buChar char="-"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Дробные    -25</a:t>
            </a:r>
          </a:p>
          <a:p>
            <a:pPr>
              <a:buFontTx/>
              <a:buChar char="-"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Десятичные</a:t>
            </a:r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- 5</a:t>
            </a:r>
          </a:p>
          <a:p>
            <a:pPr>
              <a:buFontTx/>
              <a:buChar char="-"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Натуральные  - 45</a:t>
            </a:r>
          </a:p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-Смешанные-25</a:t>
            </a:r>
          </a:p>
          <a:p>
            <a:pPr algn="ctr">
              <a:buFontTx/>
              <a:buChar char="-"/>
            </a:pPr>
            <a:endParaRPr lang="ru-RU" sz="4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ru-RU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" name="Рисунок 3" descr="AG00315_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2132" y="3286124"/>
            <a:ext cx="3000396" cy="323162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14283" y="491323"/>
            <a:ext cx="8643998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/>
            <a:r>
              <a:rPr lang="ru-RU" sz="4400" b="1" dirty="0" smtClean="0">
                <a:solidFill>
                  <a:srgbClr val="7030A0"/>
                </a:solidFill>
              </a:rPr>
              <a:t>Почему </a:t>
            </a:r>
            <a:r>
              <a:rPr lang="ru-RU" sz="4400" b="1" dirty="0">
                <a:solidFill>
                  <a:srgbClr val="7030A0"/>
                </a:solidFill>
              </a:rPr>
              <a:t>директор пришел на урок?</a:t>
            </a:r>
          </a:p>
          <a:p>
            <a:pPr algn="l"/>
            <a:r>
              <a:rPr lang="ru-RU" sz="4400" b="1" dirty="0"/>
              <a:t> </a:t>
            </a:r>
          </a:p>
          <a:p>
            <a:pPr algn="l"/>
            <a:r>
              <a:rPr lang="ru-RU" sz="2800" b="1" dirty="0"/>
              <a:t> </a:t>
            </a:r>
            <a:r>
              <a:rPr lang="ru-RU" sz="3600" b="1" dirty="0"/>
              <a:t>Из-за плохого поведения - 28 </a:t>
            </a:r>
          </a:p>
          <a:p>
            <a:pPr algn="l"/>
            <a:r>
              <a:rPr lang="ru-RU" sz="3600" b="1" dirty="0"/>
              <a:t> Проверить успеваемость - 21 </a:t>
            </a:r>
          </a:p>
          <a:p>
            <a:pPr algn="l"/>
            <a:r>
              <a:rPr lang="ru-RU" sz="3600" b="1" dirty="0"/>
              <a:t> Просто так - 8 </a:t>
            </a:r>
          </a:p>
          <a:p>
            <a:pPr algn="l"/>
            <a:r>
              <a:rPr lang="ru-RU" sz="3600" b="1" dirty="0"/>
              <a:t> Сделать объявление - 6 </a:t>
            </a:r>
          </a:p>
          <a:p>
            <a:pPr algn="l"/>
            <a:r>
              <a:rPr lang="ru-RU" sz="3600" b="1" dirty="0"/>
              <a:t> Сорвали урок - 5 </a:t>
            </a:r>
          </a:p>
          <a:p>
            <a:pPr algn="l"/>
            <a:r>
              <a:rPr lang="ru-RU" sz="3600" b="1" dirty="0"/>
              <a:t> Интересно - 3</a:t>
            </a:r>
            <a:r>
              <a:rPr lang="ru-RU" sz="2800" b="1" dirty="0"/>
              <a:t> </a:t>
            </a:r>
          </a:p>
          <a:p>
            <a:pPr algn="l" eaLnBrk="0" hangingPunct="0"/>
            <a:endParaRPr lang="ru-RU" sz="2800" b="1" dirty="0"/>
          </a:p>
        </p:txBody>
      </p:sp>
      <p:pic>
        <p:nvPicPr>
          <p:cNvPr id="3" name="Рисунок 2" descr="79f40aa3f6f59f8bb77a3d6d41e547c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4286257"/>
            <a:ext cx="3143272" cy="2145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28596" y="0"/>
            <a:ext cx="7858180" cy="567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900" b="1" dirty="0" smtClean="0"/>
              <a:t> </a:t>
            </a: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Почему злится ученик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  <a:p>
            <a:endParaRPr lang="ru-RU" sz="2900" b="1" dirty="0"/>
          </a:p>
          <a:p>
            <a:pPr algn="l"/>
            <a:r>
              <a:rPr lang="ru-RU" sz="2800" b="1" dirty="0"/>
              <a:t> </a:t>
            </a:r>
            <a:r>
              <a:rPr lang="ru-RU" sz="3600" b="1" dirty="0"/>
              <a:t>Поставили «2» -47 </a:t>
            </a:r>
          </a:p>
          <a:p>
            <a:pPr algn="l"/>
            <a:r>
              <a:rPr lang="ru-RU" sz="3600" b="1" dirty="0"/>
              <a:t> Много задают -23 </a:t>
            </a:r>
          </a:p>
          <a:p>
            <a:pPr algn="l"/>
            <a:r>
              <a:rPr lang="ru-RU" sz="3600" b="1" dirty="0"/>
              <a:t> Не понял тему -8 </a:t>
            </a:r>
          </a:p>
          <a:p>
            <a:pPr algn="l"/>
            <a:r>
              <a:rPr lang="ru-RU" sz="3600" b="1" dirty="0"/>
              <a:t> Не выспался -6 </a:t>
            </a:r>
          </a:p>
          <a:p>
            <a:pPr algn="l"/>
            <a:r>
              <a:rPr lang="ru-RU" sz="3600" b="1" dirty="0"/>
              <a:t> Не успел списать -3 </a:t>
            </a:r>
          </a:p>
          <a:p>
            <a:pPr algn="l"/>
            <a:r>
              <a:rPr lang="ru-RU" sz="3600" b="1" dirty="0"/>
              <a:t> Не обращают внимания -3 </a:t>
            </a:r>
          </a:p>
          <a:p>
            <a:endParaRPr lang="ru-RU" sz="3200" b="1" dirty="0"/>
          </a:p>
          <a:p>
            <a:pPr eaLnBrk="0" hangingPunct="0">
              <a:spcBef>
                <a:spcPct val="50000"/>
              </a:spcBef>
            </a:pPr>
            <a:endParaRPr lang="ru-RU" sz="2800" b="1" dirty="0"/>
          </a:p>
        </p:txBody>
      </p:sp>
      <p:pic>
        <p:nvPicPr>
          <p:cNvPr id="3" name="Рисунок 2" descr="60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3357562"/>
            <a:ext cx="3000364" cy="3000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6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6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642918"/>
            <a:ext cx="785818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 </a:t>
            </a: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  <a:t>Кто виноват, если на уроке у тебя со стола пропал карандаш?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 </a:t>
            </a:r>
            <a:r>
              <a:rPr lang="ru-RU" sz="3600" b="1" dirty="0" smtClean="0"/>
              <a:t>Сосед - 32 </a:t>
            </a:r>
          </a:p>
          <a:p>
            <a:r>
              <a:rPr lang="ru-RU" sz="3600" b="1" dirty="0" smtClean="0"/>
              <a:t> Тот, кто его взял - 12 </a:t>
            </a:r>
          </a:p>
          <a:p>
            <a:r>
              <a:rPr lang="ru-RU" sz="3600" b="1" dirty="0" smtClean="0"/>
              <a:t> Ученики - 8 </a:t>
            </a:r>
          </a:p>
          <a:p>
            <a:r>
              <a:rPr lang="ru-RU" sz="3600" b="1" dirty="0" smtClean="0"/>
              <a:t> Учитель - 5 </a:t>
            </a:r>
          </a:p>
          <a:p>
            <a:r>
              <a:rPr lang="ru-RU" sz="3600" b="1" dirty="0" smtClean="0"/>
              <a:t> </a:t>
            </a:r>
            <a:r>
              <a:rPr lang="ru-RU" sz="3600" b="1" dirty="0" err="1" smtClean="0"/>
              <a:t>Барабашка</a:t>
            </a:r>
            <a:r>
              <a:rPr lang="ru-RU" sz="3600" b="1" dirty="0" smtClean="0"/>
              <a:t> - 5 </a:t>
            </a:r>
          </a:p>
          <a:p>
            <a:r>
              <a:rPr lang="ru-RU" sz="3600" b="1" dirty="0" smtClean="0"/>
              <a:t> Сам - 4 </a:t>
            </a:r>
            <a:endParaRPr lang="ru-RU" sz="3600" b="1" dirty="0"/>
          </a:p>
        </p:txBody>
      </p:sp>
      <p:pic>
        <p:nvPicPr>
          <p:cNvPr id="3" name="Рисунок 2" descr="Рисунок6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3214686"/>
            <a:ext cx="2214578" cy="2571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04800" y="-8194"/>
            <a:ext cx="8624918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Почему </a:t>
            </a:r>
            <a:r>
              <a:rPr lang="ru-RU" sz="4400" b="1" dirty="0">
                <a:solidFill>
                  <a:srgbClr val="FF0000"/>
                </a:solidFill>
              </a:rPr>
              <a:t>учитель ставит «2</a:t>
            </a:r>
            <a:r>
              <a:rPr lang="ru-RU" sz="4400" b="1" dirty="0" smtClean="0">
                <a:solidFill>
                  <a:srgbClr val="FF0000"/>
                </a:solidFill>
              </a:rPr>
              <a:t>»?</a:t>
            </a:r>
          </a:p>
          <a:p>
            <a:endParaRPr lang="ru-RU" sz="4000" b="1" dirty="0">
              <a:solidFill>
                <a:srgbClr val="FF0000"/>
              </a:solidFill>
            </a:endParaRPr>
          </a:p>
          <a:p>
            <a:pPr algn="l"/>
            <a:r>
              <a:rPr lang="ru-RU" sz="3600" b="1" dirty="0"/>
              <a:t>За неготовность - 36 </a:t>
            </a:r>
          </a:p>
          <a:p>
            <a:pPr algn="l"/>
            <a:r>
              <a:rPr lang="ru-RU" sz="3600" b="1" dirty="0"/>
              <a:t>За поведение -14 </a:t>
            </a:r>
          </a:p>
          <a:p>
            <a:pPr algn="l"/>
            <a:r>
              <a:rPr lang="ru-RU" sz="3600" b="1" dirty="0"/>
              <a:t>Плохое настроение -9 </a:t>
            </a:r>
          </a:p>
          <a:p>
            <a:pPr algn="l"/>
            <a:r>
              <a:rPr lang="ru-RU" sz="3600" b="1" dirty="0"/>
              <a:t>Как наказание - 8 </a:t>
            </a:r>
          </a:p>
          <a:p>
            <a:pPr algn="l"/>
            <a:r>
              <a:rPr lang="ru-RU" sz="3600" b="1" dirty="0"/>
              <a:t>Не любит нас - 6 </a:t>
            </a:r>
          </a:p>
          <a:p>
            <a:pPr algn="l"/>
            <a:r>
              <a:rPr lang="ru-RU" sz="3600" b="1" dirty="0"/>
              <a:t>Нравится - 3</a:t>
            </a:r>
            <a:r>
              <a:rPr lang="ru-RU" sz="3200" b="1" dirty="0"/>
              <a:t> </a:t>
            </a:r>
          </a:p>
          <a:p>
            <a:pPr algn="l"/>
            <a:endParaRPr lang="ru-RU" sz="1400" b="1" dirty="0"/>
          </a:p>
          <a:p>
            <a:pPr algn="l"/>
            <a:endParaRPr lang="ru-RU" sz="2800" b="1" dirty="0"/>
          </a:p>
        </p:txBody>
      </p:sp>
      <p:pic>
        <p:nvPicPr>
          <p:cNvPr id="3" name="Рисунок 2" descr="bird-animation-ow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3714752"/>
            <a:ext cx="2002726" cy="2286016"/>
          </a:xfrm>
          <a:prstGeom prst="rect">
            <a:avLst/>
          </a:prstGeom>
        </p:spPr>
      </p:pic>
      <p:pic>
        <p:nvPicPr>
          <p:cNvPr id="4" name="Рисунок 3" descr="aladdin-00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6578" y="1000108"/>
            <a:ext cx="1785950" cy="2286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1" y="428604"/>
            <a:ext cx="8358245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Какой «дробный» член есть в футбольной</a:t>
            </a:r>
          </a:p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команде ? </a:t>
            </a:r>
          </a:p>
          <a:p>
            <a:pPr algn="ctr"/>
            <a:endParaRPr lang="ru-RU" sz="32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Tx/>
              <a:buChar char="-"/>
            </a:pP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Полувратарь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15</a:t>
            </a:r>
          </a:p>
          <a:p>
            <a:pPr>
              <a:buFontTx/>
              <a:buChar char="-"/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Полузащитник -15</a:t>
            </a:r>
          </a:p>
          <a:p>
            <a:pPr>
              <a:buFontTx/>
              <a:buChar char="-"/>
            </a:pP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Полутренер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- 25</a:t>
            </a:r>
          </a:p>
          <a:p>
            <a:pPr>
              <a:buFontTx/>
              <a:buChar char="-"/>
            </a:pP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Полунападающий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-35</a:t>
            </a:r>
          </a:p>
          <a:p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cart00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446" y="1857364"/>
            <a:ext cx="3052127" cy="2773017"/>
          </a:xfrm>
          <a:prstGeom prst="rect">
            <a:avLst/>
          </a:prstGeom>
        </p:spPr>
      </p:pic>
      <p:pic>
        <p:nvPicPr>
          <p:cNvPr id="5" name="Рисунок 4" descr="jpoohle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29190" y="4357694"/>
            <a:ext cx="1643074" cy="2100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71480"/>
            <a:ext cx="7260064" cy="48320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Какими бывают </a:t>
            </a:r>
          </a:p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       современные </a:t>
            </a:r>
          </a:p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                 фотоаппараты:</a:t>
            </a:r>
          </a:p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-цифровые-45;</a:t>
            </a:r>
          </a:p>
          <a:p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-числовые -30;</a:t>
            </a:r>
          </a:p>
          <a:p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-формульные-5;</a:t>
            </a:r>
          </a:p>
          <a:p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-дробные-20</a:t>
            </a:r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;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" name="Рисунок 3" descr="Camera_spins_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3071810"/>
            <a:ext cx="1000132" cy="857256"/>
          </a:xfrm>
          <a:prstGeom prst="rect">
            <a:avLst/>
          </a:prstGeom>
        </p:spPr>
      </p:pic>
      <p:pic>
        <p:nvPicPr>
          <p:cNvPr id="6" name="Рисунок 5" descr="disn00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29454" y="3786190"/>
            <a:ext cx="1949008" cy="2786082"/>
          </a:xfrm>
          <a:prstGeom prst="rect">
            <a:avLst/>
          </a:prstGeom>
        </p:spPr>
      </p:pic>
      <p:pic>
        <p:nvPicPr>
          <p:cNvPr id="7" name="Рисунок 6" descr="2bear5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3504" y="2571744"/>
            <a:ext cx="1534594" cy="207170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9" y="642918"/>
            <a:ext cx="6223684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выкидывает человек, совершая какой-нибудь предосудительный, странный,  смешной поступок:</a:t>
            </a:r>
          </a:p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-цифру- 25</a:t>
            </a:r>
          </a:p>
          <a:p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-число- 5</a:t>
            </a:r>
          </a:p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-номер-35</a:t>
            </a:r>
          </a:p>
          <a:p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-формулу-25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Рисунок 6" descr="J017811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3286124"/>
            <a:ext cx="3544424" cy="3071834"/>
          </a:xfrm>
          <a:prstGeom prst="rect">
            <a:avLst/>
          </a:prstGeom>
        </p:spPr>
      </p:pic>
      <p:pic>
        <p:nvPicPr>
          <p:cNvPr id="4" name="Рисунок 3" descr="1001pattes_do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58082" y="1285860"/>
            <a:ext cx="962026" cy="11298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5"/>
            <a:ext cx="8715436" cy="55707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Как называется расстояние между двумя отметками на измерительной шкале</a:t>
            </a:r>
          </a:p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?</a:t>
            </a:r>
          </a:p>
          <a:p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-сложение-5</a:t>
            </a:r>
          </a:p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-умножение-25</a:t>
            </a:r>
          </a:p>
          <a:p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-деление -15</a:t>
            </a:r>
          </a:p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-вычитание -65</a:t>
            </a:r>
          </a:p>
          <a:p>
            <a:pPr algn="ctr"/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" name="Рисунок 2" descr="Рисунок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2714620"/>
            <a:ext cx="1285884" cy="3429024"/>
          </a:xfrm>
          <a:prstGeom prst="rect">
            <a:avLst/>
          </a:prstGeom>
        </p:spPr>
      </p:pic>
      <p:pic>
        <p:nvPicPr>
          <p:cNvPr id="5" name="Рисунок 4" descr="aladdin-00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15272" y="1714488"/>
            <a:ext cx="1312127" cy="1714512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5" y="642918"/>
            <a:ext cx="6437998" cy="47705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получается при делении чисел ?</a:t>
            </a:r>
          </a:p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личное -25</a:t>
            </a:r>
          </a:p>
          <a:p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-частное-15</a:t>
            </a:r>
          </a:p>
          <a:p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-общественное-15</a:t>
            </a:r>
          </a:p>
          <a:p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коллективное-45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0d7bfbb42edcbbc148491e5164e3ef6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3929066"/>
            <a:ext cx="2507930" cy="2357454"/>
          </a:xfrm>
          <a:prstGeom prst="rect">
            <a:avLst/>
          </a:prstGeom>
        </p:spPr>
      </p:pic>
      <p:pic>
        <p:nvPicPr>
          <p:cNvPr id="5" name="Рисунок 4" descr="easter-animation-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2066" y="2285992"/>
            <a:ext cx="1794498" cy="1257223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00043"/>
            <a:ext cx="8715403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Как заканчивается эта известная пословица: «ясно, как …»?</a:t>
            </a:r>
          </a:p>
          <a:p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-дважды два -35</a:t>
            </a:r>
          </a:p>
          <a:p>
            <a:pPr>
              <a:buFontTx/>
              <a:buChar char="-"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трижды три-15</a:t>
            </a:r>
          </a:p>
          <a:p>
            <a:pPr>
              <a:buFontTx/>
              <a:buChar char="-"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шестью пять-15</a:t>
            </a:r>
          </a:p>
          <a:p>
            <a:pPr>
              <a:buFontTx/>
              <a:buChar char="-"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семью три -35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" name="Рисунок 2" descr="740a73b396965654d5e45d53b47d4e2b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3143248"/>
            <a:ext cx="3513791" cy="327661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428604"/>
            <a:ext cx="8786873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нужно брать с героев , а также со всех честных, добрых и порядочных людей?</a:t>
            </a:r>
          </a:p>
          <a:p>
            <a:pPr>
              <a:buFontTx/>
              <a:buChar char="-"/>
            </a:pP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задачу 15</a:t>
            </a:r>
          </a:p>
          <a:p>
            <a:pPr>
              <a:buFontTx/>
              <a:buChar char="-"/>
            </a:pPr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пример 35</a:t>
            </a:r>
          </a:p>
          <a:p>
            <a:pPr>
              <a:buFontTx/>
              <a:buChar char="-"/>
            </a:pP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уравнение -15</a:t>
            </a:r>
          </a:p>
          <a:p>
            <a:pPr>
              <a:buFontTx/>
              <a:buChar char="-"/>
            </a:pP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упражнение-25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cart0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41830" y="3071810"/>
            <a:ext cx="2801523" cy="3071834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226</TotalTime>
  <Words>469</Words>
  <Application>Microsoft Office PowerPoint</Application>
  <PresentationFormat>Экран (4:3)</PresentationFormat>
  <Paragraphs>149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27</cp:revision>
  <dcterms:modified xsi:type="dcterms:W3CDTF">2010-02-15T14:05:17Z</dcterms:modified>
</cp:coreProperties>
</file>