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0" r:id="rId4"/>
    <p:sldId id="261" r:id="rId5"/>
    <p:sldId id="262" r:id="rId6"/>
    <p:sldId id="263" r:id="rId7"/>
    <p:sldId id="264" r:id="rId8"/>
    <p:sldId id="265" r:id="rId9"/>
    <p:sldId id="266" r:id="rId10"/>
    <p:sldId id="286" r:id="rId11"/>
    <p:sldId id="287" r:id="rId12"/>
    <p:sldId id="288"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1" r:id="rId26"/>
    <p:sldId id="279" r:id="rId27"/>
    <p:sldId id="283" r:id="rId28"/>
    <p:sldId id="285"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99D774-0E85-4A11-92C9-55FB915536A3}" type="datetimeFigureOut">
              <a:rPr lang="ru-RU" smtClean="0"/>
              <a:t>05.08.2014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9D9A3-B7D5-4DE7-99D2-14E1DD62BCBB}" type="slidenum">
              <a:rPr lang="ru-RU" smtClean="0"/>
              <a:t>‹#›</a:t>
            </a:fld>
            <a:endParaRPr lang="ru-RU"/>
          </a:p>
        </p:txBody>
      </p:sp>
    </p:spTree>
    <p:extLst>
      <p:ext uri="{BB962C8B-B14F-4D97-AF65-F5344CB8AC3E}">
        <p14:creationId xmlns:p14="http://schemas.microsoft.com/office/powerpoint/2010/main" val="4061841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6F9D9A3-B7D5-4DE7-99D2-14E1DD62BCBB}" type="slidenum">
              <a:rPr lang="ru-RU" smtClean="0"/>
              <a:t>2</a:t>
            </a:fld>
            <a:endParaRPr lang="ru-RU"/>
          </a:p>
        </p:txBody>
      </p:sp>
    </p:spTree>
    <p:extLst>
      <p:ext uri="{BB962C8B-B14F-4D97-AF65-F5344CB8AC3E}">
        <p14:creationId xmlns:p14="http://schemas.microsoft.com/office/powerpoint/2010/main" val="1155014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6F9D9A3-B7D5-4DE7-99D2-14E1DD62BCBB}" type="slidenum">
              <a:rPr lang="ru-RU" smtClean="0"/>
              <a:t>4</a:t>
            </a:fld>
            <a:endParaRPr lang="ru-RU"/>
          </a:p>
        </p:txBody>
      </p:sp>
    </p:spTree>
    <p:extLst>
      <p:ext uri="{BB962C8B-B14F-4D97-AF65-F5344CB8AC3E}">
        <p14:creationId xmlns:p14="http://schemas.microsoft.com/office/powerpoint/2010/main" val="219979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6F9D9A3-B7D5-4DE7-99D2-14E1DD62BCBB}" type="slidenum">
              <a:rPr lang="ru-RU" smtClean="0"/>
              <a:t>22</a:t>
            </a:fld>
            <a:endParaRPr lang="ru-RU"/>
          </a:p>
        </p:txBody>
      </p:sp>
    </p:spTree>
    <p:extLst>
      <p:ext uri="{BB962C8B-B14F-4D97-AF65-F5344CB8AC3E}">
        <p14:creationId xmlns:p14="http://schemas.microsoft.com/office/powerpoint/2010/main" val="1259477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0A319A8-8868-4DD1-9120-129473EB57BC}" type="datetimeFigureOut">
              <a:rPr lang="ru-RU" smtClean="0"/>
              <a:t>05.08.2014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125855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A319A8-8868-4DD1-9120-129473EB57BC}" type="datetimeFigureOut">
              <a:rPr lang="ru-RU" smtClean="0"/>
              <a:t>05.08.2014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221395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A319A8-8868-4DD1-9120-129473EB57BC}" type="datetimeFigureOut">
              <a:rPr lang="ru-RU" smtClean="0"/>
              <a:t>05.08.2014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275920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A319A8-8868-4DD1-9120-129473EB57BC}" type="datetimeFigureOut">
              <a:rPr lang="ru-RU" smtClean="0"/>
              <a:t>05.08.2014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106539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A319A8-8868-4DD1-9120-129473EB57BC}" type="datetimeFigureOut">
              <a:rPr lang="ru-RU" smtClean="0"/>
              <a:t>05.08.2014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200309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0A319A8-8868-4DD1-9120-129473EB57BC}" type="datetimeFigureOut">
              <a:rPr lang="ru-RU" smtClean="0"/>
              <a:t>05.08.2014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3962009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0A319A8-8868-4DD1-9120-129473EB57BC}" type="datetimeFigureOut">
              <a:rPr lang="ru-RU" smtClean="0"/>
              <a:t>05.08.2014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631168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0A319A8-8868-4DD1-9120-129473EB57BC}" type="datetimeFigureOut">
              <a:rPr lang="ru-RU" smtClean="0"/>
              <a:t>05.08.2014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176089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A319A8-8868-4DD1-9120-129473EB57BC}" type="datetimeFigureOut">
              <a:rPr lang="ru-RU" smtClean="0"/>
              <a:t>05.08.2014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169523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A319A8-8868-4DD1-9120-129473EB57BC}" type="datetimeFigureOut">
              <a:rPr lang="ru-RU" smtClean="0"/>
              <a:t>05.08.2014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141516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A319A8-8868-4DD1-9120-129473EB57BC}" type="datetimeFigureOut">
              <a:rPr lang="ru-RU" smtClean="0"/>
              <a:t>05.08.2014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6127F5-7925-4DD7-84EC-66A2000BA91E}" type="slidenum">
              <a:rPr lang="ru-RU" smtClean="0"/>
              <a:t>‹#›</a:t>
            </a:fld>
            <a:endParaRPr lang="ru-RU"/>
          </a:p>
        </p:txBody>
      </p:sp>
    </p:spTree>
    <p:extLst>
      <p:ext uri="{BB962C8B-B14F-4D97-AF65-F5344CB8AC3E}">
        <p14:creationId xmlns:p14="http://schemas.microsoft.com/office/powerpoint/2010/main" val="115679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319A8-8868-4DD1-9120-129473EB57BC}" type="datetimeFigureOut">
              <a:rPr lang="ru-RU" smtClean="0"/>
              <a:t>05.08.2014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127F5-7925-4DD7-84EC-66A2000BA91E}" type="slidenum">
              <a:rPr lang="ru-RU" smtClean="0"/>
              <a:t>‹#›</a:t>
            </a:fld>
            <a:endParaRPr lang="ru-RU"/>
          </a:p>
        </p:txBody>
      </p:sp>
    </p:spTree>
    <p:extLst>
      <p:ext uri="{BB962C8B-B14F-4D97-AF65-F5344CB8AC3E}">
        <p14:creationId xmlns:p14="http://schemas.microsoft.com/office/powerpoint/2010/main" val="64006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rgbClr val="7030A0"/>
                </a:solidFill>
              </a:rPr>
              <a:t>ОГЭ - 2015</a:t>
            </a:r>
            <a:endParaRPr lang="ru-RU" dirty="0">
              <a:solidFill>
                <a:srgbClr val="7030A0"/>
              </a:solidFill>
            </a:endParaRPr>
          </a:p>
        </p:txBody>
      </p:sp>
      <p:sp>
        <p:nvSpPr>
          <p:cNvPr id="3" name="Подзаголовок 2"/>
          <p:cNvSpPr>
            <a:spLocks noGrp="1"/>
          </p:cNvSpPr>
          <p:nvPr>
            <p:ph type="subTitle" idx="1"/>
          </p:nvPr>
        </p:nvSpPr>
        <p:spPr/>
        <p:txBody>
          <a:bodyPr/>
          <a:lstStyle/>
          <a:p>
            <a:r>
              <a:rPr lang="ru-RU" dirty="0" smtClean="0">
                <a:solidFill>
                  <a:srgbClr val="7030A0"/>
                </a:solidFill>
              </a:rPr>
              <a:t>Подготовка к написанию </a:t>
            </a:r>
          </a:p>
          <a:p>
            <a:r>
              <a:rPr lang="ru-RU" dirty="0" smtClean="0">
                <a:solidFill>
                  <a:srgbClr val="C00000"/>
                </a:solidFill>
              </a:rPr>
              <a:t>сжатого изложения</a:t>
            </a:r>
            <a:endParaRPr lang="ru-RU" dirty="0">
              <a:solidFill>
                <a:srgbClr val="C00000"/>
              </a:solidFill>
            </a:endParaRPr>
          </a:p>
        </p:txBody>
      </p:sp>
    </p:spTree>
    <p:extLst>
      <p:ext uri="{BB962C8B-B14F-4D97-AF65-F5344CB8AC3E}">
        <p14:creationId xmlns:p14="http://schemas.microsoft.com/office/powerpoint/2010/main" val="35027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smtClean="0"/>
              <a:t> </a:t>
            </a:r>
            <a:r>
              <a:rPr lang="ru-RU" sz="1600" b="1" dirty="0"/>
              <a:t>Используйте указанные приемы компрессии для сжатия текстовой информации</a:t>
            </a:r>
            <a:r>
              <a:rPr lang="ru-RU" sz="1600" dirty="0"/>
              <a:t/>
            </a:r>
            <a:br>
              <a:rPr lang="ru-RU" sz="1600" dirty="0"/>
            </a:br>
            <a:endParaRPr lang="ru-RU" sz="1600" dirty="0"/>
          </a:p>
        </p:txBody>
      </p:sp>
      <p:sp>
        <p:nvSpPr>
          <p:cNvPr id="3" name="Объект 2"/>
          <p:cNvSpPr>
            <a:spLocks noGrp="1"/>
          </p:cNvSpPr>
          <p:nvPr>
            <p:ph sz="half" idx="1"/>
          </p:nvPr>
        </p:nvSpPr>
        <p:spPr>
          <a:xfrm>
            <a:off x="457200" y="1124744"/>
            <a:ext cx="4038600" cy="5001419"/>
          </a:xfrm>
        </p:spPr>
        <p:txBody>
          <a:bodyPr>
            <a:noAutofit/>
          </a:bodyPr>
          <a:lstStyle/>
          <a:p>
            <a:pPr marL="0" indent="0" algn="ctr">
              <a:buNone/>
            </a:pPr>
            <a:r>
              <a:rPr lang="ru-RU" sz="1400" b="1" dirty="0"/>
              <a:t>Исключение</a:t>
            </a:r>
          </a:p>
          <a:p>
            <a:pPr marL="0" indent="0">
              <a:buNone/>
            </a:pPr>
            <a:r>
              <a:rPr lang="ru-RU" sz="1400" dirty="0" smtClean="0"/>
              <a:t>     1</a:t>
            </a:r>
            <a:r>
              <a:rPr lang="ru-RU" sz="1400" dirty="0"/>
              <a:t>. Есть люди, которым всегда все ясно. Это они, по их собственному мнению, лучше всех разбираются в политике, медицине, образовании – короче говоря, в любых областях человеческого знания и деятельности. Такие «знатоки» ничему не удивляются, а потому и не способны совершить открытие, даже самое маленькое. Вообще, люди, которым все ясно, - безнадежные люди.</a:t>
            </a:r>
          </a:p>
          <a:p>
            <a:pPr marL="0" indent="0">
              <a:buNone/>
            </a:pPr>
            <a:endParaRPr lang="ru-RU" sz="1400" dirty="0"/>
          </a:p>
          <a:p>
            <a:pPr marL="0" indent="0">
              <a:buNone/>
            </a:pPr>
            <a:r>
              <a:rPr lang="ru-RU" sz="1400" dirty="0"/>
              <a:t>     2. Попечителем одной из сельских школ был Гиляровский. И фотографии учеников есть: деревенские ребятишки с открытыми, простодушными, ясными лицами.</a:t>
            </a:r>
          </a:p>
          <a:p>
            <a:pPr marL="0" indent="0">
              <a:buNone/>
            </a:pPr>
            <a:endParaRPr lang="ru-RU" sz="1400" dirty="0"/>
          </a:p>
          <a:p>
            <a:pPr marL="0" indent="0">
              <a:buNone/>
            </a:pPr>
            <a:r>
              <a:rPr lang="ru-RU" sz="1400" dirty="0"/>
              <a:t>     3.</a:t>
            </a:r>
            <a:r>
              <a:rPr lang="ru-RU" sz="1400" b="1" dirty="0"/>
              <a:t> </a:t>
            </a:r>
            <a:r>
              <a:rPr lang="ru-RU" sz="1400" dirty="0"/>
              <a:t>Воспитание имеет много аспектов: тренер воспитывает тело – мускулы, силу, энергию, физическую волю, математик воспитывает ум, способности абстрактного мышления. Но есть еще одна фаза воспитания: воспитание души.</a:t>
            </a:r>
          </a:p>
          <a:p>
            <a:endParaRPr lang="ru-RU" sz="1400" dirty="0"/>
          </a:p>
        </p:txBody>
      </p:sp>
      <p:sp>
        <p:nvSpPr>
          <p:cNvPr id="4" name="Объект 3"/>
          <p:cNvSpPr>
            <a:spLocks noGrp="1"/>
          </p:cNvSpPr>
          <p:nvPr>
            <p:ph sz="half" idx="2"/>
          </p:nvPr>
        </p:nvSpPr>
        <p:spPr>
          <a:xfrm>
            <a:off x="4648200" y="1124744"/>
            <a:ext cx="4038600" cy="5001419"/>
          </a:xfrm>
        </p:spPr>
        <p:txBody>
          <a:bodyPr>
            <a:noAutofit/>
          </a:bodyPr>
          <a:lstStyle/>
          <a:p>
            <a:pPr marL="0" indent="0">
              <a:buNone/>
            </a:pPr>
            <a:endParaRPr lang="ru-RU" sz="1600" dirty="0" smtClean="0"/>
          </a:p>
          <a:p>
            <a:pPr marL="0" indent="0">
              <a:buNone/>
            </a:pPr>
            <a:r>
              <a:rPr lang="ru-RU" sz="1400" dirty="0" smtClean="0"/>
              <a:t>Есть </a:t>
            </a:r>
            <a:r>
              <a:rPr lang="ru-RU" sz="1400" dirty="0"/>
              <a:t>люди, которые, по их мнению, лучше всех разбираются в любых областях человеческого знания и деятельности. Но такие «знатоки» не способны совершить открытие, потому что ничему не удивляются.  Это безнадежные люди.</a:t>
            </a:r>
          </a:p>
          <a:p>
            <a:pPr marL="0" indent="0">
              <a:buNone/>
            </a:pPr>
            <a:endParaRPr lang="ru-RU" sz="1400" dirty="0"/>
          </a:p>
          <a:p>
            <a:pPr marL="0" indent="0">
              <a:buNone/>
            </a:pPr>
            <a:endParaRPr lang="ru-RU" sz="1400" dirty="0" smtClean="0"/>
          </a:p>
          <a:p>
            <a:pPr marL="0" indent="0">
              <a:buNone/>
            </a:pPr>
            <a:endParaRPr lang="ru-RU" sz="1400" dirty="0"/>
          </a:p>
          <a:p>
            <a:pPr marL="0" indent="0">
              <a:buNone/>
            </a:pPr>
            <a:endParaRPr lang="ru-RU" sz="1400" dirty="0"/>
          </a:p>
          <a:p>
            <a:pPr marL="0" indent="0">
              <a:buNone/>
            </a:pPr>
            <a:r>
              <a:rPr lang="ru-RU" sz="1400" dirty="0" smtClean="0"/>
              <a:t>  </a:t>
            </a:r>
            <a:r>
              <a:rPr lang="ru-RU" sz="1400" dirty="0"/>
              <a:t>Попечителем одной из сельских школ был Гиляровский.</a:t>
            </a:r>
          </a:p>
          <a:p>
            <a:pPr marL="0" indent="0">
              <a:buNone/>
            </a:pPr>
            <a:endParaRPr lang="ru-RU" sz="1400" dirty="0"/>
          </a:p>
          <a:p>
            <a:pPr marL="0" indent="0">
              <a:buNone/>
            </a:pPr>
            <a:endParaRPr lang="ru-RU" sz="1400" dirty="0" smtClean="0"/>
          </a:p>
          <a:p>
            <a:pPr marL="0" indent="0">
              <a:buNone/>
            </a:pPr>
            <a:endParaRPr lang="ru-RU" sz="1400" dirty="0"/>
          </a:p>
          <a:p>
            <a:pPr marL="0" indent="0">
              <a:buNone/>
            </a:pPr>
            <a:r>
              <a:rPr lang="ru-RU" sz="1400" dirty="0"/>
              <a:t>Воспитание имеет много аспектов: тренер воспитывает тело, математик – ум, абстрактное мышление. Еще одна фаза – воспитание </a:t>
            </a:r>
            <a:r>
              <a:rPr lang="ru-RU" sz="1400" dirty="0" smtClean="0"/>
              <a:t>души.</a:t>
            </a:r>
            <a:endParaRPr lang="ru-RU" sz="1400" dirty="0"/>
          </a:p>
        </p:txBody>
      </p:sp>
    </p:spTree>
    <p:extLst>
      <p:ext uri="{BB962C8B-B14F-4D97-AF65-F5344CB8AC3E}">
        <p14:creationId xmlns:p14="http://schemas.microsoft.com/office/powerpoint/2010/main" val="266082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animEffect transition="in" filter="fade">
                                      <p:cBhvr>
                                        <p:cTn id="1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457200" y="692696"/>
            <a:ext cx="4038600" cy="5433467"/>
          </a:xfrm>
        </p:spPr>
        <p:txBody>
          <a:bodyPr>
            <a:noAutofit/>
          </a:bodyPr>
          <a:lstStyle/>
          <a:p>
            <a:pPr marL="0" indent="0" algn="ctr">
              <a:buNone/>
            </a:pPr>
            <a:r>
              <a:rPr lang="ru-RU" sz="1600" b="1" dirty="0"/>
              <a:t>Обобщение (объединение)</a:t>
            </a:r>
          </a:p>
          <a:p>
            <a:pPr marL="0" indent="0">
              <a:buNone/>
            </a:pPr>
            <a:endParaRPr lang="ru-RU" sz="1600" dirty="0"/>
          </a:p>
          <a:p>
            <a:pPr marL="0" indent="0">
              <a:buNone/>
            </a:pPr>
            <a:r>
              <a:rPr lang="ru-RU" sz="1600" dirty="0"/>
              <a:t>     1. Жизнь семьи Серовых была наполнена художественной работой отца, обсуждением выставок, разговорами на темы искусства. У Серовых часто собирались не только живописцы, но и музыканты, скульпторы, артисты, поэты. Среди них актеры Москвин, Комиссаров, Добронравов, художники Ефимов, Кончаловский, Яковлев, Крымов, музыканты Нейгауз, Рихтер, поэт Пастернак.</a:t>
            </a:r>
          </a:p>
          <a:p>
            <a:pPr marL="0" indent="0">
              <a:buNone/>
            </a:pPr>
            <a:endParaRPr lang="ru-RU" sz="1600" dirty="0"/>
          </a:p>
          <a:p>
            <a:pPr marL="0" indent="0">
              <a:buNone/>
            </a:pPr>
            <a:r>
              <a:rPr lang="ru-RU" sz="1600" dirty="0"/>
              <a:t> 2. Многие утверждают, что слушать музыку дома даже лучше, чем в зале: никто не шепчется, не шуршит конфетными бумажками, не кашляет, не скрипит креслами.</a:t>
            </a:r>
          </a:p>
          <a:p>
            <a:endParaRPr lang="ru-RU" sz="1600" dirty="0"/>
          </a:p>
        </p:txBody>
      </p:sp>
      <p:sp>
        <p:nvSpPr>
          <p:cNvPr id="4" name="Объект 3"/>
          <p:cNvSpPr>
            <a:spLocks noGrp="1"/>
          </p:cNvSpPr>
          <p:nvPr>
            <p:ph sz="half" idx="2"/>
          </p:nvPr>
        </p:nvSpPr>
        <p:spPr>
          <a:xfrm>
            <a:off x="4648200" y="1124744"/>
            <a:ext cx="4038600" cy="5001419"/>
          </a:xfrm>
        </p:spPr>
        <p:txBody>
          <a:bodyPr>
            <a:normAutofit/>
          </a:bodyPr>
          <a:lstStyle/>
          <a:p>
            <a:pPr marL="0" indent="0">
              <a:buNone/>
            </a:pPr>
            <a:endParaRPr lang="ru-RU" sz="1600" dirty="0"/>
          </a:p>
          <a:p>
            <a:pPr marL="0" indent="0">
              <a:buNone/>
            </a:pPr>
            <a:r>
              <a:rPr lang="ru-RU" sz="1600" dirty="0" smtClean="0"/>
              <a:t>Жизнь </a:t>
            </a:r>
            <a:r>
              <a:rPr lang="ru-RU" sz="1600" dirty="0"/>
              <a:t>семьи Серовых была наполнена искусством. У них часто собирались известные деятели культуры и искусства.</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smtClean="0"/>
          </a:p>
          <a:p>
            <a:pPr marL="0" indent="0">
              <a:buNone/>
            </a:pPr>
            <a:endParaRPr lang="ru-RU" sz="1600" dirty="0" smtClean="0"/>
          </a:p>
          <a:p>
            <a:pPr marL="0" indent="0">
              <a:buNone/>
            </a:pPr>
            <a:r>
              <a:rPr lang="ru-RU" sz="1600" dirty="0" smtClean="0"/>
              <a:t>Многие </a:t>
            </a:r>
            <a:r>
              <a:rPr lang="ru-RU" sz="1600" dirty="0"/>
              <a:t>утверждают, что слушать музыку дома даже лучше, чем в зале: никто не мешает.</a:t>
            </a:r>
          </a:p>
          <a:p>
            <a:pPr marL="0" indent="0">
              <a:buNone/>
            </a:pPr>
            <a:endParaRPr lang="ru-RU" dirty="0"/>
          </a:p>
        </p:txBody>
      </p:sp>
    </p:spTree>
    <p:extLst>
      <p:ext uri="{BB962C8B-B14F-4D97-AF65-F5344CB8AC3E}">
        <p14:creationId xmlns:p14="http://schemas.microsoft.com/office/powerpoint/2010/main" val="285889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9" end="9"/>
                                            </p:txEl>
                                          </p:spTgt>
                                        </p:tgtEl>
                                        <p:attrNameLst>
                                          <p:attrName>style.visibility</p:attrName>
                                        </p:attrNameLst>
                                      </p:cBhvr>
                                      <p:to>
                                        <p:strVal val="visible"/>
                                      </p:to>
                                    </p:set>
                                    <p:animEffect transition="in" filter="fade">
                                      <p:cBhvr>
                                        <p:cTn id="1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457200" y="548680"/>
            <a:ext cx="4038600" cy="5577483"/>
          </a:xfrm>
        </p:spPr>
        <p:txBody>
          <a:bodyPr>
            <a:normAutofit/>
          </a:bodyPr>
          <a:lstStyle/>
          <a:p>
            <a:pPr marL="0" indent="0" algn="ctr">
              <a:buNone/>
            </a:pPr>
            <a:r>
              <a:rPr lang="ru-RU" sz="1600" b="1" dirty="0"/>
              <a:t>Упрощение (замена)</a:t>
            </a:r>
          </a:p>
          <a:p>
            <a:pPr marL="0" indent="0">
              <a:buNone/>
            </a:pPr>
            <a:endParaRPr lang="ru-RU" sz="1600" dirty="0"/>
          </a:p>
          <a:p>
            <a:pPr marL="0" indent="0">
              <a:buNone/>
            </a:pPr>
            <a:r>
              <a:rPr lang="ru-RU" sz="1600" dirty="0"/>
              <a:t>     1. Авиамодели, которые снабжены электродвигателями, принимают участие в настоящих спортивных соревнованиях. Конфигурация трассы, на которой происходят соревнования, включает в себя скоростные участки, профилированные повороты, трамплины и горки</a:t>
            </a:r>
            <a:r>
              <a:rPr lang="ru-RU" sz="1600" dirty="0" smtClean="0"/>
              <a:t>.</a:t>
            </a:r>
          </a:p>
          <a:p>
            <a:pPr marL="0" indent="0">
              <a:buNone/>
            </a:pPr>
            <a:endParaRPr lang="ru-RU" sz="1600" dirty="0"/>
          </a:p>
          <a:p>
            <a:pPr marL="0" indent="0">
              <a:buNone/>
            </a:pPr>
            <a:r>
              <a:rPr lang="ru-RU" sz="1600" dirty="0"/>
              <a:t>   2. Когда анализируешь события, относящиеся к прошлому, помни о будущем. Когда говоришь о том, что есть и будет, не забывай о том, что было.</a:t>
            </a:r>
          </a:p>
          <a:p>
            <a:pPr marL="0" indent="0">
              <a:buNone/>
            </a:pPr>
            <a:endParaRPr lang="ru-RU" sz="1500" dirty="0"/>
          </a:p>
          <a:p>
            <a:pPr marL="0" indent="0">
              <a:buNone/>
            </a:pPr>
            <a:r>
              <a:rPr lang="ru-RU" sz="1600" dirty="0"/>
              <a:t>     3. Принято думать, что нравственные потрясения, которые открывают новое содержание в жизни, переживают лишь великие люди и знаменитые литературные герои, однако это далеко не так.</a:t>
            </a:r>
          </a:p>
          <a:p>
            <a:pPr marL="0" indent="0">
              <a:buNone/>
            </a:pPr>
            <a:endParaRPr lang="ru-RU" sz="1600" dirty="0"/>
          </a:p>
          <a:p>
            <a:endParaRPr lang="ru-RU" sz="1600" dirty="0"/>
          </a:p>
        </p:txBody>
      </p:sp>
      <p:sp>
        <p:nvSpPr>
          <p:cNvPr id="4" name="Объект 3"/>
          <p:cNvSpPr>
            <a:spLocks noGrp="1"/>
          </p:cNvSpPr>
          <p:nvPr>
            <p:ph sz="half" idx="2"/>
          </p:nvPr>
        </p:nvSpPr>
        <p:spPr>
          <a:xfrm>
            <a:off x="4648200" y="1196752"/>
            <a:ext cx="4038600" cy="4929411"/>
          </a:xfrm>
        </p:spPr>
        <p:txBody>
          <a:bodyPr>
            <a:normAutofit/>
          </a:bodyPr>
          <a:lstStyle/>
          <a:p>
            <a:pPr marL="0" indent="0">
              <a:buNone/>
            </a:pPr>
            <a:r>
              <a:rPr lang="ru-RU" sz="1600" dirty="0" smtClean="0"/>
              <a:t>     Авиамодели </a:t>
            </a:r>
            <a:r>
              <a:rPr lang="ru-RU" sz="1600" dirty="0"/>
              <a:t>с электродвигателями участвуют в соревнованиях на трассе со скоростными участками, профилированными поворотами, трамплинами и горками.</a:t>
            </a:r>
          </a:p>
          <a:p>
            <a:pPr marL="0" indent="0">
              <a:buNone/>
            </a:pPr>
            <a:endParaRPr lang="ru-RU" sz="1600" dirty="0"/>
          </a:p>
          <a:p>
            <a:pPr marL="0" indent="0">
              <a:buNone/>
            </a:pPr>
            <a:endParaRPr lang="ru-RU" sz="1600" dirty="0"/>
          </a:p>
          <a:p>
            <a:pPr marL="0" indent="0">
              <a:buNone/>
            </a:pPr>
            <a:endParaRPr lang="ru-RU" sz="1600" dirty="0" smtClean="0"/>
          </a:p>
          <a:p>
            <a:pPr marL="0" indent="0">
              <a:buNone/>
            </a:pPr>
            <a:r>
              <a:rPr lang="ru-RU" sz="1600" dirty="0" smtClean="0"/>
              <a:t>     </a:t>
            </a:r>
            <a:r>
              <a:rPr lang="ru-RU" sz="1600" dirty="0"/>
              <a:t>Анализируя события прошлого, помни о будущем.  Говоря о настоящем и будущем, не забывай  о прошлом.</a:t>
            </a:r>
          </a:p>
          <a:p>
            <a:pPr marL="0" indent="0">
              <a:buNone/>
            </a:pPr>
            <a:endParaRPr lang="ru-RU" sz="1400" dirty="0"/>
          </a:p>
          <a:p>
            <a:pPr marL="0" indent="0">
              <a:buNone/>
            </a:pPr>
            <a:endParaRPr lang="ru-RU" sz="1400" dirty="0"/>
          </a:p>
          <a:p>
            <a:pPr marL="0" indent="0">
              <a:buNone/>
            </a:pPr>
            <a:r>
              <a:rPr lang="ru-RU" sz="1600" dirty="0" smtClean="0"/>
              <a:t>     </a:t>
            </a:r>
            <a:r>
              <a:rPr lang="ru-RU" sz="1600" dirty="0"/>
              <a:t>Считается, что нравственные потрясения, меняющие отношение к жизни, переживают лишь люди великие и знаменитые, но это не так.</a:t>
            </a:r>
          </a:p>
          <a:p>
            <a:endParaRPr lang="ru-RU" sz="1600" dirty="0"/>
          </a:p>
        </p:txBody>
      </p:sp>
    </p:spTree>
    <p:extLst>
      <p:ext uri="{BB962C8B-B14F-4D97-AF65-F5344CB8AC3E}">
        <p14:creationId xmlns:p14="http://schemas.microsoft.com/office/powerpoint/2010/main" val="235531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24936" cy="6186309"/>
          </a:xfrm>
          <a:prstGeom prst="rect">
            <a:avLst/>
          </a:prstGeom>
          <a:noFill/>
        </p:spPr>
        <p:txBody>
          <a:bodyPr wrap="square" rtlCol="0">
            <a:spAutoFit/>
          </a:bodyPr>
          <a:lstStyle/>
          <a:p>
            <a:pPr algn="ctr"/>
            <a:r>
              <a:rPr lang="ru-RU" dirty="0"/>
              <a:t>Назовите</a:t>
            </a:r>
            <a:r>
              <a:rPr lang="ru-RU" b="1" dirty="0"/>
              <a:t> средства связи </a:t>
            </a:r>
            <a:r>
              <a:rPr lang="ru-RU" dirty="0"/>
              <a:t>в следующих фрагментах </a:t>
            </a:r>
            <a:r>
              <a:rPr lang="ru-RU" dirty="0" smtClean="0"/>
              <a:t>текстов</a:t>
            </a:r>
          </a:p>
          <a:p>
            <a:pPr algn="ctr"/>
            <a:endParaRPr lang="ru-RU" dirty="0"/>
          </a:p>
          <a:p>
            <a:pPr algn="ctr"/>
            <a:r>
              <a:rPr lang="ru-RU" dirty="0"/>
              <a:t> </a:t>
            </a:r>
          </a:p>
          <a:p>
            <a:r>
              <a:rPr lang="ru-RU" dirty="0"/>
              <a:t>     1. Когда он утром подошел к столу, то увидал огромный букет мимозы. </a:t>
            </a:r>
            <a:r>
              <a:rPr lang="ru-RU" b="1" dirty="0"/>
              <a:t>Они</a:t>
            </a:r>
            <a:r>
              <a:rPr lang="ru-RU" dirty="0"/>
              <a:t> были такие хрупкие, такие желтые и свежие, как первый теплый день! </a:t>
            </a:r>
          </a:p>
          <a:p>
            <a:r>
              <a:rPr lang="ru-RU" dirty="0"/>
              <a:t>     - Это папа подарил мне, - сказала мама. – </a:t>
            </a:r>
            <a:r>
              <a:rPr lang="ru-RU" b="1" dirty="0"/>
              <a:t>Ведь</a:t>
            </a:r>
            <a:r>
              <a:rPr lang="ru-RU" dirty="0"/>
              <a:t> сегодня Восьмое марта.</a:t>
            </a:r>
          </a:p>
          <a:p>
            <a:r>
              <a:rPr lang="ru-RU" dirty="0"/>
              <a:t>     </a:t>
            </a:r>
            <a:r>
              <a:rPr lang="ru-RU" b="1" dirty="0"/>
              <a:t>Действительно, сегодня Восьмое марта,</a:t>
            </a:r>
            <a:r>
              <a:rPr lang="ru-RU" dirty="0"/>
              <a:t> а он совсем забыл об этом. Вчера вечером </a:t>
            </a:r>
            <a:r>
              <a:rPr lang="ru-RU" b="1" dirty="0"/>
              <a:t>помнил</a:t>
            </a:r>
            <a:r>
              <a:rPr lang="ru-RU" dirty="0"/>
              <a:t> и даже ночью помнил, а сейчас вдруг </a:t>
            </a:r>
            <a:r>
              <a:rPr lang="ru-RU" b="1" dirty="0"/>
              <a:t>забыл.</a:t>
            </a:r>
            <a:r>
              <a:rPr lang="ru-RU" dirty="0"/>
              <a:t> </a:t>
            </a:r>
            <a:r>
              <a:rPr lang="ru-RU" b="1" dirty="0"/>
              <a:t>Он</a:t>
            </a:r>
            <a:r>
              <a:rPr lang="ru-RU" dirty="0"/>
              <a:t> побежал к себе в комнату, схватил портфель и вытащил открытку. </a:t>
            </a:r>
            <a:r>
              <a:rPr lang="ru-RU" b="1" dirty="0"/>
              <a:t>Там</a:t>
            </a:r>
            <a:r>
              <a:rPr lang="ru-RU" dirty="0"/>
              <a:t> было написано: «Дорогая мамочка, поздравляю с Восьмым марта! Обещаю всегда </a:t>
            </a:r>
            <a:r>
              <a:rPr lang="ru-RU" b="1" dirty="0"/>
              <a:t>тебя</a:t>
            </a:r>
            <a:r>
              <a:rPr lang="ru-RU" dirty="0"/>
              <a:t> слушаться</a:t>
            </a:r>
            <a:r>
              <a:rPr lang="ru-RU" dirty="0" smtClean="0"/>
              <a:t>».</a:t>
            </a:r>
          </a:p>
          <a:p>
            <a:endParaRPr lang="ru-RU" dirty="0"/>
          </a:p>
          <a:p>
            <a:r>
              <a:rPr lang="ru-RU" dirty="0"/>
              <a:t>     </a:t>
            </a:r>
          </a:p>
          <a:p>
            <a:r>
              <a:rPr lang="ru-RU" dirty="0"/>
              <a:t>     2. …Когда война подходила к концу, мать посеяла на огороде полоску пшеницы. </a:t>
            </a:r>
            <a:r>
              <a:rPr lang="ru-RU" b="1" dirty="0"/>
              <a:t>Вскоре из земли</a:t>
            </a:r>
            <a:r>
              <a:rPr lang="ru-RU" dirty="0"/>
              <a:t> проклюнулись робкие всходы. </a:t>
            </a:r>
            <a:r>
              <a:rPr lang="ru-RU" b="1" dirty="0"/>
              <a:t>Они</a:t>
            </a:r>
            <a:r>
              <a:rPr lang="ru-RU" dirty="0"/>
              <a:t> были похожи на траву. Мальчик пожевал </a:t>
            </a:r>
            <a:r>
              <a:rPr lang="ru-RU" b="1" dirty="0"/>
              <a:t>травинку</a:t>
            </a:r>
            <a:r>
              <a:rPr lang="ru-RU" dirty="0"/>
              <a:t> и не почувствовал хлебного вкуса: трава как трава. </a:t>
            </a:r>
            <a:r>
              <a:rPr lang="ru-RU" b="1" dirty="0"/>
              <a:t>Может быть,</a:t>
            </a:r>
            <a:r>
              <a:rPr lang="ru-RU" dirty="0"/>
              <a:t> никакого </a:t>
            </a:r>
            <a:r>
              <a:rPr lang="ru-RU" b="1" dirty="0"/>
              <a:t>хлеба </a:t>
            </a:r>
            <a:r>
              <a:rPr lang="ru-RU" dirty="0"/>
              <a:t>и не будет. </a:t>
            </a:r>
            <a:r>
              <a:rPr lang="ru-RU" b="1" dirty="0"/>
              <a:t>Но трава</a:t>
            </a:r>
            <a:r>
              <a:rPr lang="ru-RU" dirty="0"/>
              <a:t> начала сворачиваться в трубку.</a:t>
            </a:r>
          </a:p>
          <a:p>
            <a:r>
              <a:rPr lang="ru-RU" dirty="0"/>
              <a:t>     - Скоро наш </a:t>
            </a:r>
            <a:r>
              <a:rPr lang="ru-RU" b="1" dirty="0"/>
              <a:t>хлеб</a:t>
            </a:r>
            <a:r>
              <a:rPr lang="ru-RU" dirty="0"/>
              <a:t> зацветет,- говорила мать.</a:t>
            </a:r>
          </a:p>
          <a:p>
            <a:r>
              <a:rPr lang="ru-RU" dirty="0"/>
              <a:t>     Коля ждал, что </a:t>
            </a:r>
            <a:r>
              <a:rPr lang="ru-RU" b="1" dirty="0"/>
              <a:t>хлеб зацветет</a:t>
            </a:r>
            <a:r>
              <a:rPr lang="ru-RU" dirty="0"/>
              <a:t> голубыми цветами или алым маковым цветом. </a:t>
            </a:r>
            <a:r>
              <a:rPr lang="ru-RU" b="1" dirty="0"/>
              <a:t>А может</a:t>
            </a:r>
            <a:r>
              <a:rPr lang="ru-RU" dirty="0"/>
              <a:t> </a:t>
            </a:r>
            <a:r>
              <a:rPr lang="ru-RU" b="1" dirty="0"/>
              <a:t>быть,</a:t>
            </a:r>
            <a:r>
              <a:rPr lang="ru-RU" dirty="0"/>
              <a:t> как вишня, покроется белой метелицей…</a:t>
            </a:r>
          </a:p>
          <a:p>
            <a:r>
              <a:rPr lang="ru-RU" b="1" dirty="0"/>
              <a:t>     </a:t>
            </a:r>
            <a:endParaRPr lang="ru-RU" dirty="0"/>
          </a:p>
          <a:p>
            <a:r>
              <a:rPr lang="ru-RU" b="1" dirty="0"/>
              <a:t> </a:t>
            </a:r>
            <a:endParaRPr lang="ru-RU" dirty="0"/>
          </a:p>
          <a:p>
            <a:r>
              <a:rPr lang="ru-RU" b="1" dirty="0"/>
              <a:t> </a:t>
            </a:r>
            <a:endParaRPr lang="ru-RU" dirty="0"/>
          </a:p>
        </p:txBody>
      </p:sp>
    </p:spTree>
    <p:extLst>
      <p:ext uri="{BB962C8B-B14F-4D97-AF65-F5344CB8AC3E}">
        <p14:creationId xmlns:p14="http://schemas.microsoft.com/office/powerpoint/2010/main" val="1324310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404664"/>
            <a:ext cx="8352928" cy="4524315"/>
          </a:xfrm>
          <a:prstGeom prst="rect">
            <a:avLst/>
          </a:prstGeom>
          <a:noFill/>
        </p:spPr>
        <p:txBody>
          <a:bodyPr wrap="square" rtlCol="0">
            <a:spAutoFit/>
          </a:bodyPr>
          <a:lstStyle/>
          <a:p>
            <a:r>
              <a:rPr lang="ru-RU" dirty="0" smtClean="0"/>
              <a:t>     </a:t>
            </a:r>
          </a:p>
          <a:p>
            <a:endParaRPr lang="ru-RU" dirty="0"/>
          </a:p>
          <a:p>
            <a:r>
              <a:rPr lang="ru-RU" dirty="0" smtClean="0"/>
              <a:t>      3. Андерсен считал свою жизнь прекрасной и безоблачной, но, конечно, лишь в силу детской своей жизнерадостности. </a:t>
            </a:r>
            <a:r>
              <a:rPr lang="ru-RU" b="1" dirty="0" smtClean="0"/>
              <a:t>Эта незлобивость</a:t>
            </a:r>
            <a:r>
              <a:rPr lang="ru-RU" dirty="0" smtClean="0"/>
              <a:t> по отношению к жизни обычно бывает верным признаком внутреннего богатства. </a:t>
            </a:r>
            <a:r>
              <a:rPr lang="ru-RU" b="1" dirty="0" smtClean="0"/>
              <a:t>Таким</a:t>
            </a:r>
            <a:r>
              <a:rPr lang="ru-RU" dirty="0" smtClean="0"/>
              <a:t> людям, как Андерсен, нет охоты растрачивать время и силы на борьбу с житейскими неудачами, когда вокруг так явственно сверкает поэзия…   Как бы хорошо  никогда не думать о </a:t>
            </a:r>
            <a:r>
              <a:rPr lang="ru-RU" b="1" dirty="0" smtClean="0"/>
              <a:t>житейских невзгодах</a:t>
            </a:r>
            <a:r>
              <a:rPr lang="ru-RU" dirty="0" smtClean="0"/>
              <a:t>! </a:t>
            </a:r>
          </a:p>
          <a:p>
            <a:r>
              <a:rPr lang="ru-RU" b="1" dirty="0"/>
              <a:t> </a:t>
            </a:r>
            <a:r>
              <a:rPr lang="ru-RU" b="1" dirty="0" smtClean="0"/>
              <a:t>    Что </a:t>
            </a:r>
            <a:r>
              <a:rPr lang="ru-RU" b="1" dirty="0"/>
              <a:t>они</a:t>
            </a:r>
            <a:r>
              <a:rPr lang="ru-RU" dirty="0"/>
              <a:t> стоят по сравнению с этой благодатной, душистой весной!</a:t>
            </a:r>
          </a:p>
          <a:p>
            <a:r>
              <a:rPr lang="ru-RU" dirty="0"/>
              <a:t>     Андерсену хотелось </a:t>
            </a:r>
            <a:r>
              <a:rPr lang="ru-RU" b="1" dirty="0"/>
              <a:t>так</a:t>
            </a:r>
            <a:r>
              <a:rPr lang="ru-RU" dirty="0"/>
              <a:t> думать и </a:t>
            </a:r>
            <a:r>
              <a:rPr lang="ru-RU" b="1" dirty="0"/>
              <a:t>так</a:t>
            </a:r>
            <a:r>
              <a:rPr lang="ru-RU" dirty="0"/>
              <a:t> жить, но действительность совсем не была милостива к нему, как он того заслуживал.</a:t>
            </a:r>
          </a:p>
          <a:p>
            <a:r>
              <a:rPr lang="ru-RU" dirty="0"/>
              <a:t>     Слишком часто, даже в старости, </a:t>
            </a:r>
            <a:r>
              <a:rPr lang="ru-RU" b="1" dirty="0"/>
              <a:t>ему</a:t>
            </a:r>
            <a:r>
              <a:rPr lang="ru-RU" dirty="0"/>
              <a:t> давали понять, что он «бедный родственник» в датской литературе и что ему – сыну сапожника и бедняка – следует знать свое место. </a:t>
            </a:r>
            <a:r>
              <a:rPr lang="ru-RU" b="1" dirty="0"/>
              <a:t>Его</a:t>
            </a:r>
            <a:r>
              <a:rPr lang="ru-RU" dirty="0"/>
              <a:t> замалчивали, </a:t>
            </a:r>
            <a:r>
              <a:rPr lang="ru-RU" b="1" dirty="0"/>
              <a:t>на него</a:t>
            </a:r>
            <a:r>
              <a:rPr lang="ru-RU" dirty="0"/>
              <a:t> клеветали, </a:t>
            </a:r>
            <a:r>
              <a:rPr lang="ru-RU" b="1" dirty="0"/>
              <a:t>над ним</a:t>
            </a:r>
            <a:r>
              <a:rPr lang="ru-RU" dirty="0"/>
              <a:t> насмехались.   </a:t>
            </a:r>
          </a:p>
          <a:p>
            <a:endParaRPr lang="ru-RU" dirty="0"/>
          </a:p>
        </p:txBody>
      </p:sp>
    </p:spTree>
    <p:extLst>
      <p:ext uri="{BB962C8B-B14F-4D97-AF65-F5344CB8AC3E}">
        <p14:creationId xmlns:p14="http://schemas.microsoft.com/office/powerpoint/2010/main" val="3554013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600" dirty="0" smtClean="0"/>
              <a:t/>
            </a:r>
            <a:br>
              <a:rPr lang="ru-RU" sz="1600" dirty="0" smtClean="0"/>
            </a:br>
            <a:r>
              <a:rPr lang="ru-RU" sz="1600" dirty="0"/>
              <a:t/>
            </a:r>
            <a:br>
              <a:rPr lang="ru-RU" sz="1600" dirty="0"/>
            </a:br>
            <a:r>
              <a:rPr lang="ru-RU" sz="1600" dirty="0" smtClean="0"/>
              <a:t/>
            </a:r>
            <a:br>
              <a:rPr lang="ru-RU" sz="1600" dirty="0" smtClean="0"/>
            </a:br>
            <a:r>
              <a:rPr lang="ru-RU" sz="1600" dirty="0"/>
              <a:t/>
            </a:r>
            <a:br>
              <a:rPr lang="ru-RU" sz="1600" dirty="0"/>
            </a:br>
            <a:r>
              <a:rPr lang="ru-RU" sz="1600" dirty="0" smtClean="0"/>
              <a:t/>
            </a:r>
            <a:br>
              <a:rPr lang="ru-RU" sz="1600" dirty="0" smtClean="0"/>
            </a:br>
            <a:r>
              <a:rPr lang="ru-RU" sz="1800" dirty="0" smtClean="0"/>
              <a:t>Основные </a:t>
            </a:r>
            <a:r>
              <a:rPr lang="ru-RU" sz="1800" b="1" dirty="0"/>
              <a:t>средства связи</a:t>
            </a:r>
            <a:r>
              <a:rPr lang="ru-RU" sz="1800" dirty="0"/>
              <a:t> между предложениями в тексте  </a:t>
            </a:r>
            <a:r>
              <a:rPr lang="ru-RU" sz="1600" dirty="0"/>
              <a:t/>
            </a:r>
            <a:br>
              <a:rPr lang="ru-RU" sz="1600" dirty="0"/>
            </a:br>
            <a:r>
              <a:rPr lang="ru-RU" sz="1600" dirty="0"/>
              <a:t>   (</a:t>
            </a:r>
            <a:r>
              <a:rPr lang="ru-RU" sz="1600" b="1" dirty="0"/>
              <a:t>средства связи</a:t>
            </a:r>
            <a:r>
              <a:rPr lang="ru-RU" sz="1600" dirty="0"/>
              <a:t> помогут избежать речевых ошибок, когда, выделив главное в тексте и отбросив ненужные подробности и детали, мы будем стараться </a:t>
            </a:r>
            <a:r>
              <a:rPr lang="ru-RU" sz="1600" b="1" dirty="0"/>
              <a:t>объединить</a:t>
            </a:r>
            <a:r>
              <a:rPr lang="ru-RU" sz="1600" dirty="0"/>
              <a:t> полученное)</a:t>
            </a:r>
            <a:br>
              <a:rPr lang="ru-RU" sz="1600" dirty="0"/>
            </a:br>
            <a:r>
              <a:rPr lang="ru-RU" dirty="0"/>
              <a:t> </a:t>
            </a:r>
            <a:br>
              <a:rPr lang="ru-RU" dirty="0"/>
            </a:br>
            <a:endParaRPr lang="ru-RU" dirty="0"/>
          </a:p>
        </p:txBody>
      </p:sp>
      <p:sp>
        <p:nvSpPr>
          <p:cNvPr id="3" name="Объект 2"/>
          <p:cNvSpPr>
            <a:spLocks noGrp="1"/>
          </p:cNvSpPr>
          <p:nvPr>
            <p:ph sz="half" idx="1"/>
          </p:nvPr>
        </p:nvSpPr>
        <p:spPr/>
        <p:txBody>
          <a:bodyPr>
            <a:normAutofit/>
          </a:bodyPr>
          <a:lstStyle/>
          <a:p>
            <a:pPr marL="0" indent="0">
              <a:buNone/>
            </a:pPr>
            <a:r>
              <a:rPr lang="ru-RU" sz="1400" dirty="0"/>
              <a:t>Местоимения (указательные, личные, </a:t>
            </a:r>
            <a:r>
              <a:rPr lang="ru-RU" sz="1400" dirty="0" smtClean="0"/>
              <a:t>притяжательные)</a:t>
            </a:r>
          </a:p>
          <a:p>
            <a:pPr marL="0" indent="0">
              <a:buNone/>
            </a:pPr>
            <a:endParaRPr lang="ru-RU" sz="1400" dirty="0"/>
          </a:p>
          <a:p>
            <a:pPr marL="0" indent="0">
              <a:buNone/>
            </a:pPr>
            <a:endParaRPr lang="ru-RU" sz="1400" dirty="0" smtClean="0"/>
          </a:p>
          <a:p>
            <a:pPr marL="0" indent="0">
              <a:buNone/>
            </a:pPr>
            <a:endParaRPr lang="ru-RU" sz="1400" dirty="0"/>
          </a:p>
          <a:p>
            <a:pPr marL="0" indent="0">
              <a:buNone/>
            </a:pPr>
            <a:r>
              <a:rPr lang="ru-RU" sz="1400" dirty="0" smtClean="0"/>
              <a:t>Союзы</a:t>
            </a:r>
          </a:p>
          <a:p>
            <a:pPr marL="0" indent="0">
              <a:buNone/>
            </a:pPr>
            <a:endParaRPr lang="ru-RU" sz="1400" dirty="0"/>
          </a:p>
          <a:p>
            <a:pPr marL="0" indent="0">
              <a:buNone/>
            </a:pPr>
            <a:endParaRPr lang="ru-RU" sz="1400" dirty="0" smtClean="0"/>
          </a:p>
          <a:p>
            <a:pPr marL="0" indent="0">
              <a:buNone/>
            </a:pPr>
            <a:endParaRPr lang="ru-RU" sz="1400" dirty="0"/>
          </a:p>
          <a:p>
            <a:pPr marL="0" indent="0">
              <a:buNone/>
            </a:pPr>
            <a:r>
              <a:rPr lang="ru-RU" sz="1400" dirty="0"/>
              <a:t>Частицы + местоимения или синонимы, </a:t>
            </a:r>
            <a:r>
              <a:rPr lang="ru-RU" sz="1400" dirty="0" smtClean="0"/>
              <a:t>наречия </a:t>
            </a:r>
          </a:p>
          <a:p>
            <a:pPr marL="0" indent="0">
              <a:buNone/>
            </a:pPr>
            <a:endParaRPr lang="ru-RU" sz="1400" dirty="0"/>
          </a:p>
          <a:p>
            <a:pPr marL="0" indent="0">
              <a:buNone/>
            </a:pPr>
            <a:endParaRPr lang="ru-RU" sz="1400" dirty="0" smtClean="0"/>
          </a:p>
          <a:p>
            <a:pPr marL="0" indent="0">
              <a:buNone/>
            </a:pPr>
            <a:endParaRPr lang="ru-RU" sz="1400" dirty="0" smtClean="0"/>
          </a:p>
          <a:p>
            <a:pPr marL="0" indent="0">
              <a:buNone/>
            </a:pPr>
            <a:endParaRPr lang="ru-RU" sz="1400" dirty="0"/>
          </a:p>
          <a:p>
            <a:pPr marL="0" indent="0">
              <a:buNone/>
            </a:pPr>
            <a:r>
              <a:rPr lang="ru-RU" sz="1400" dirty="0"/>
              <a:t>Лексические повторы</a:t>
            </a:r>
          </a:p>
        </p:txBody>
      </p:sp>
      <p:sp>
        <p:nvSpPr>
          <p:cNvPr id="4" name="Объект 3"/>
          <p:cNvSpPr>
            <a:spLocks noGrp="1"/>
          </p:cNvSpPr>
          <p:nvPr>
            <p:ph sz="half" idx="2"/>
          </p:nvPr>
        </p:nvSpPr>
        <p:spPr/>
        <p:txBody>
          <a:bodyPr>
            <a:normAutofit/>
          </a:bodyPr>
          <a:lstStyle/>
          <a:p>
            <a:pPr marL="0" indent="0">
              <a:buNone/>
            </a:pPr>
            <a:r>
              <a:rPr lang="ru-RU" sz="1400" dirty="0"/>
              <a:t>Честь… Что </a:t>
            </a:r>
            <a:r>
              <a:rPr lang="ru-RU" sz="1400" b="1" dirty="0"/>
              <a:t>мы</a:t>
            </a:r>
            <a:r>
              <a:rPr lang="ru-RU" sz="1400" dirty="0"/>
              <a:t> вкладываем в это слово? </a:t>
            </a:r>
            <a:r>
              <a:rPr lang="ru-RU" sz="1400" b="1" dirty="0"/>
              <a:t>Это </a:t>
            </a:r>
            <a:r>
              <a:rPr lang="ru-RU" sz="1400" dirty="0"/>
              <a:t>понятие существует с давних времен. </a:t>
            </a:r>
            <a:r>
              <a:rPr lang="ru-RU" sz="1400" b="1" dirty="0"/>
              <a:t>Оно </a:t>
            </a:r>
            <a:r>
              <a:rPr lang="ru-RU" sz="1400" dirty="0"/>
              <a:t>относится к таким «вечностям», как счастье, любовь, свобода. </a:t>
            </a:r>
            <a:r>
              <a:rPr lang="ru-RU" sz="1400" b="1" dirty="0"/>
              <a:t>Его </a:t>
            </a:r>
            <a:r>
              <a:rPr lang="ru-RU" sz="1400" dirty="0"/>
              <a:t>значение каждый человек </a:t>
            </a:r>
            <a:r>
              <a:rPr lang="ru-RU" sz="1400" dirty="0" smtClean="0"/>
              <a:t>понимает </a:t>
            </a:r>
            <a:r>
              <a:rPr lang="ru-RU" sz="1400" dirty="0"/>
              <a:t>по-своему</a:t>
            </a:r>
            <a:r>
              <a:rPr lang="ru-RU" sz="1400" dirty="0" smtClean="0"/>
              <a:t>. </a:t>
            </a:r>
          </a:p>
          <a:p>
            <a:pPr marL="0" indent="0">
              <a:buNone/>
            </a:pPr>
            <a:endParaRPr lang="ru-RU" sz="1400" dirty="0" smtClean="0"/>
          </a:p>
          <a:p>
            <a:pPr marL="0" indent="0">
              <a:buNone/>
            </a:pPr>
            <a:r>
              <a:rPr lang="ru-RU" sz="1400" dirty="0" smtClean="0"/>
              <a:t>В </a:t>
            </a:r>
            <a:r>
              <a:rPr lang="ru-RU" sz="1400" dirty="0"/>
              <a:t>19 веке считалось, что честь дороже жизни. </a:t>
            </a:r>
            <a:r>
              <a:rPr lang="ru-RU" sz="1400" b="1" dirty="0"/>
              <a:t>И</a:t>
            </a:r>
            <a:r>
              <a:rPr lang="ru-RU" sz="1400" dirty="0"/>
              <a:t> этого принципа придерживались многие. </a:t>
            </a:r>
            <a:r>
              <a:rPr lang="ru-RU" sz="1400" b="1" dirty="0"/>
              <a:t>Но</a:t>
            </a:r>
            <a:r>
              <a:rPr lang="ru-RU" sz="1400" dirty="0"/>
              <a:t> он</a:t>
            </a:r>
            <a:r>
              <a:rPr lang="ru-RU" sz="1400" b="1" dirty="0"/>
              <a:t> </a:t>
            </a:r>
            <a:r>
              <a:rPr lang="ru-RU" sz="1400" dirty="0" smtClean="0"/>
              <a:t>противоречил </a:t>
            </a:r>
            <a:r>
              <a:rPr lang="ru-RU" sz="1400" dirty="0"/>
              <a:t>принципу гуманности</a:t>
            </a:r>
            <a:r>
              <a:rPr lang="ru-RU" sz="1400" dirty="0" smtClean="0"/>
              <a:t>.</a:t>
            </a:r>
          </a:p>
          <a:p>
            <a:pPr marL="0" indent="0">
              <a:buNone/>
            </a:pPr>
            <a:endParaRPr lang="ru-RU" sz="1400" dirty="0"/>
          </a:p>
          <a:p>
            <a:pPr marL="0" indent="0">
              <a:buNone/>
            </a:pPr>
            <a:r>
              <a:rPr lang="ru-RU" sz="1400" dirty="0"/>
              <a:t>Честь появилась во время становления человеческой культуры и стала очередным признаком, отличающим </a:t>
            </a:r>
            <a:r>
              <a:rPr lang="ru-RU" sz="1400" b="1" dirty="0"/>
              <a:t>человека</a:t>
            </a:r>
            <a:r>
              <a:rPr lang="ru-RU" sz="1400" dirty="0"/>
              <a:t> от других </a:t>
            </a:r>
            <a:r>
              <a:rPr lang="ru-RU" sz="1400" dirty="0" smtClean="0"/>
              <a:t>существ</a:t>
            </a:r>
            <a:r>
              <a:rPr lang="ru-RU" sz="1400" dirty="0"/>
              <a:t>. </a:t>
            </a:r>
            <a:r>
              <a:rPr lang="ru-RU" sz="1400" b="1" dirty="0"/>
              <a:t>Ведь только люди</a:t>
            </a:r>
            <a:r>
              <a:rPr lang="ru-RU" sz="1400" dirty="0"/>
              <a:t> обременили себя ею</a:t>
            </a:r>
            <a:r>
              <a:rPr lang="ru-RU" sz="1400" dirty="0" smtClean="0"/>
              <a:t>.</a:t>
            </a:r>
          </a:p>
          <a:p>
            <a:pPr marL="0" indent="0">
              <a:buNone/>
            </a:pPr>
            <a:endParaRPr lang="ru-RU" sz="1400" dirty="0"/>
          </a:p>
          <a:p>
            <a:pPr marL="0" indent="0">
              <a:buNone/>
            </a:pPr>
            <a:r>
              <a:rPr lang="ru-RU" sz="1400" dirty="0"/>
              <a:t>А вот читаем у Лермонтова: «Погиб поэт – невольник </a:t>
            </a:r>
            <a:r>
              <a:rPr lang="ru-RU" sz="1400" b="1" dirty="0"/>
              <a:t>чести</a:t>
            </a:r>
            <a:r>
              <a:rPr lang="ru-RU" sz="1400" dirty="0"/>
              <a:t>!» Как же </a:t>
            </a:r>
            <a:r>
              <a:rPr lang="ru-RU" sz="1400" b="1" dirty="0"/>
              <a:t>честь </a:t>
            </a:r>
            <a:r>
              <a:rPr lang="ru-RU" sz="1400" dirty="0"/>
              <a:t>может неволить </a:t>
            </a:r>
            <a:r>
              <a:rPr lang="ru-RU" sz="1400" b="1" dirty="0"/>
              <a:t>людей</a:t>
            </a:r>
            <a:r>
              <a:rPr lang="ru-RU" sz="1400" dirty="0"/>
              <a:t>? Неужели </a:t>
            </a:r>
            <a:r>
              <a:rPr lang="ru-RU" sz="1400" b="1" dirty="0"/>
              <a:t>люди</a:t>
            </a:r>
            <a:r>
              <a:rPr lang="ru-RU" sz="1400" dirty="0"/>
              <a:t> создали это понятие на горе себе.</a:t>
            </a:r>
          </a:p>
        </p:txBody>
      </p:sp>
    </p:spTree>
    <p:extLst>
      <p:ext uri="{BB962C8B-B14F-4D97-AF65-F5344CB8AC3E}">
        <p14:creationId xmlns:p14="http://schemas.microsoft.com/office/powerpoint/2010/main" val="4094723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half" idx="1"/>
          </p:nvPr>
        </p:nvSpPr>
        <p:spPr>
          <a:xfrm>
            <a:off x="457200" y="836712"/>
            <a:ext cx="4038600" cy="5289451"/>
          </a:xfrm>
        </p:spPr>
        <p:txBody>
          <a:bodyPr>
            <a:normAutofit lnSpcReduction="10000"/>
          </a:bodyPr>
          <a:lstStyle/>
          <a:p>
            <a:pPr marL="0" indent="0">
              <a:buNone/>
            </a:pPr>
            <a:r>
              <a:rPr lang="ru-RU" sz="1600" dirty="0" smtClean="0"/>
              <a:t>Наречия</a:t>
            </a:r>
          </a:p>
          <a:p>
            <a:pPr marL="0" indent="0">
              <a:buNone/>
            </a:pPr>
            <a:endParaRPr lang="ru-RU" sz="1600" dirty="0"/>
          </a:p>
          <a:p>
            <a:pPr marL="0" indent="0">
              <a:buNone/>
            </a:pPr>
            <a:endParaRPr lang="ru-RU" sz="1600" dirty="0" smtClean="0"/>
          </a:p>
          <a:p>
            <a:pPr marL="0" indent="0">
              <a:buNone/>
            </a:pPr>
            <a:r>
              <a:rPr lang="ru-RU" sz="1600" dirty="0" smtClean="0"/>
              <a:t>Анафора</a:t>
            </a:r>
          </a:p>
          <a:p>
            <a:pPr marL="0" indent="0">
              <a:buNone/>
            </a:pPr>
            <a:endParaRPr lang="ru-RU" sz="1600" dirty="0" smtClean="0"/>
          </a:p>
          <a:p>
            <a:pPr marL="0" indent="0">
              <a:buNone/>
            </a:pPr>
            <a:endParaRPr lang="ru-RU" sz="1600" dirty="0"/>
          </a:p>
          <a:p>
            <a:pPr marL="0" indent="0">
              <a:buNone/>
            </a:pPr>
            <a:r>
              <a:rPr lang="ru-RU" sz="1600" dirty="0" smtClean="0"/>
              <a:t>Предлог</a:t>
            </a:r>
          </a:p>
          <a:p>
            <a:pPr marL="0" indent="0">
              <a:buNone/>
            </a:pPr>
            <a:endParaRPr lang="ru-RU" sz="1600" dirty="0"/>
          </a:p>
          <a:p>
            <a:pPr marL="0" indent="0">
              <a:buNone/>
            </a:pPr>
            <a:endParaRPr lang="ru-RU" sz="1600" dirty="0" smtClean="0"/>
          </a:p>
          <a:p>
            <a:pPr marL="0" indent="0">
              <a:buNone/>
            </a:pPr>
            <a:r>
              <a:rPr lang="ru-RU" sz="1600" dirty="0"/>
              <a:t>Вопросительные </a:t>
            </a:r>
            <a:r>
              <a:rPr lang="ru-RU" sz="1600" dirty="0" smtClean="0"/>
              <a:t>предложения</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r>
              <a:rPr lang="ru-RU" sz="1600" dirty="0"/>
              <a:t>Вводные слова</a:t>
            </a:r>
          </a:p>
        </p:txBody>
      </p:sp>
      <p:sp>
        <p:nvSpPr>
          <p:cNvPr id="4" name="Объект 3"/>
          <p:cNvSpPr>
            <a:spLocks noGrp="1"/>
          </p:cNvSpPr>
          <p:nvPr>
            <p:ph sz="half" idx="2"/>
          </p:nvPr>
        </p:nvSpPr>
        <p:spPr>
          <a:xfrm>
            <a:off x="4716016" y="836712"/>
            <a:ext cx="4038600" cy="5289451"/>
          </a:xfrm>
        </p:spPr>
        <p:txBody>
          <a:bodyPr>
            <a:normAutofit lnSpcReduction="10000"/>
          </a:bodyPr>
          <a:lstStyle/>
          <a:p>
            <a:pPr marL="0" indent="0">
              <a:buNone/>
            </a:pPr>
            <a:r>
              <a:rPr lang="ru-RU" sz="1400" dirty="0"/>
              <a:t>Во все времена были люди, которыми двигали не честь, но жажда власти и богатства. </a:t>
            </a:r>
            <a:r>
              <a:rPr lang="ru-RU" sz="1400" b="1" dirty="0"/>
              <a:t>Сейчас</a:t>
            </a:r>
            <a:r>
              <a:rPr lang="ru-RU" sz="1400" dirty="0"/>
              <a:t> честь отдается тому, кто имеет деньги и власть</a:t>
            </a:r>
            <a:r>
              <a:rPr lang="ru-RU" sz="1400" dirty="0" smtClean="0"/>
              <a:t>.</a:t>
            </a:r>
          </a:p>
          <a:p>
            <a:pPr marL="0" indent="0">
              <a:buNone/>
            </a:pPr>
            <a:endParaRPr lang="ru-RU" sz="1400" dirty="0" smtClean="0"/>
          </a:p>
          <a:p>
            <a:pPr marL="0" indent="0">
              <a:buNone/>
            </a:pPr>
            <a:r>
              <a:rPr lang="ru-RU" sz="1400" dirty="0" smtClean="0"/>
              <a:t>Но </a:t>
            </a:r>
            <a:r>
              <a:rPr lang="ru-RU" sz="1400" dirty="0"/>
              <a:t>есть и другая честь. </a:t>
            </a:r>
            <a:r>
              <a:rPr lang="ru-RU" sz="1400" b="1" dirty="0"/>
              <a:t>Она </a:t>
            </a:r>
            <a:r>
              <a:rPr lang="ru-RU" sz="1400" dirty="0"/>
              <a:t>внутри людей. </a:t>
            </a:r>
            <a:r>
              <a:rPr lang="ru-RU" sz="1400" b="1" dirty="0"/>
              <a:t>Она</a:t>
            </a:r>
            <a:r>
              <a:rPr lang="ru-RU" sz="1400" dirty="0"/>
              <a:t> </a:t>
            </a:r>
            <a:r>
              <a:rPr lang="ru-RU" sz="1400" dirty="0" smtClean="0"/>
              <a:t>бы</a:t>
            </a:r>
          </a:p>
          <a:p>
            <a:pPr marL="0" indent="0">
              <a:buNone/>
            </a:pPr>
            <a:r>
              <a:rPr lang="ru-RU" sz="1400" dirty="0" smtClean="0"/>
              <a:t>ла </a:t>
            </a:r>
            <a:r>
              <a:rPr lang="ru-RU" sz="1400" dirty="0"/>
              <a:t>и будет. </a:t>
            </a:r>
            <a:r>
              <a:rPr lang="ru-RU" sz="1400" b="1" dirty="0"/>
              <a:t>Она</a:t>
            </a:r>
            <a:r>
              <a:rPr lang="ru-RU" sz="1400" dirty="0"/>
              <a:t> стоит ближе к совести. </a:t>
            </a:r>
            <a:endParaRPr lang="ru-RU" sz="1400" dirty="0" smtClean="0"/>
          </a:p>
          <a:p>
            <a:pPr marL="0" indent="0">
              <a:buNone/>
            </a:pPr>
            <a:endParaRPr lang="ru-RU" sz="1400" dirty="0"/>
          </a:p>
          <a:p>
            <a:pPr marL="0" indent="0">
              <a:buNone/>
            </a:pPr>
            <a:r>
              <a:rPr lang="ru-RU" sz="1400" dirty="0"/>
              <a:t>Честь – опасная штука. </a:t>
            </a:r>
            <a:r>
              <a:rPr lang="ru-RU" sz="1400" b="1" dirty="0"/>
              <a:t>В силу</a:t>
            </a:r>
            <a:r>
              <a:rPr lang="ru-RU" sz="1400" dirty="0"/>
              <a:t> жизненных обстоятельств  для некоторых она даже важнее </a:t>
            </a:r>
            <a:r>
              <a:rPr lang="ru-RU" sz="1400" dirty="0" smtClean="0"/>
              <a:t>греха </a:t>
            </a:r>
            <a:r>
              <a:rPr lang="ru-RU" sz="1400" dirty="0"/>
              <a:t>перед Богом – самоубийства</a:t>
            </a:r>
            <a:r>
              <a:rPr lang="ru-RU" sz="1400" dirty="0" smtClean="0"/>
              <a:t>.</a:t>
            </a:r>
          </a:p>
          <a:p>
            <a:pPr marL="0" indent="0">
              <a:buNone/>
            </a:pPr>
            <a:endParaRPr lang="ru-RU" sz="1400" dirty="0"/>
          </a:p>
          <a:p>
            <a:pPr marL="0" indent="0">
              <a:buNone/>
            </a:pPr>
            <a:r>
              <a:rPr lang="ru-RU" sz="1400" dirty="0"/>
              <a:t>Вспомним историю… Здесь мы найдем такое негласное правило:  для господина прикоснуться к рабу или заговорить с ним – означает потерять свою честь в глазах общества. </a:t>
            </a:r>
            <a:r>
              <a:rPr lang="ru-RU" sz="1400" b="1" dirty="0"/>
              <a:t>Почему? Разве раб не человек?</a:t>
            </a:r>
            <a:r>
              <a:rPr lang="ru-RU" sz="1400" dirty="0"/>
              <a:t> В то время для рабов не было правил </a:t>
            </a:r>
            <a:r>
              <a:rPr lang="ru-RU" sz="1400" dirty="0" smtClean="0"/>
              <a:t>чести.</a:t>
            </a:r>
          </a:p>
          <a:p>
            <a:pPr marL="0" indent="0">
              <a:buNone/>
            </a:pPr>
            <a:endParaRPr lang="ru-RU" sz="1400" dirty="0" smtClean="0"/>
          </a:p>
          <a:p>
            <a:pPr marL="0" indent="0">
              <a:buNone/>
            </a:pPr>
            <a:r>
              <a:rPr lang="ru-RU" sz="1400" b="1" dirty="0"/>
              <a:t>Во-первых,</a:t>
            </a:r>
            <a:r>
              <a:rPr lang="ru-RU" sz="1400" dirty="0"/>
              <a:t> честь не даст бросить в беде слабого. </a:t>
            </a:r>
            <a:r>
              <a:rPr lang="ru-RU" sz="1400" b="1" dirty="0"/>
              <a:t>Во-вторых,</a:t>
            </a:r>
            <a:r>
              <a:rPr lang="ru-RU" sz="1400" dirty="0"/>
              <a:t> она заставит человека вести себя благородно и гуманно. </a:t>
            </a:r>
            <a:r>
              <a:rPr lang="ru-RU" sz="1400" b="1" dirty="0"/>
              <a:t>Следовательно,</a:t>
            </a:r>
            <a:r>
              <a:rPr lang="ru-RU" sz="1400" dirty="0"/>
              <a:t> именно эту честь надо беречь смолоду, всеми силами стараться не потерять ее и не оставить только внешнюю оболочку.</a:t>
            </a:r>
          </a:p>
        </p:txBody>
      </p:sp>
    </p:spTree>
    <p:extLst>
      <p:ext uri="{BB962C8B-B14F-4D97-AF65-F5344CB8AC3E}">
        <p14:creationId xmlns:p14="http://schemas.microsoft.com/office/powerpoint/2010/main" val="120710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endParaRPr lang="ru-RU" dirty="0"/>
          </a:p>
        </p:txBody>
      </p:sp>
      <p:sp>
        <p:nvSpPr>
          <p:cNvPr id="3" name="Объект 2"/>
          <p:cNvSpPr>
            <a:spLocks noGrp="1"/>
          </p:cNvSpPr>
          <p:nvPr>
            <p:ph sz="half" idx="1"/>
          </p:nvPr>
        </p:nvSpPr>
        <p:spPr>
          <a:xfrm>
            <a:off x="395536" y="548680"/>
            <a:ext cx="4032448" cy="5577483"/>
          </a:xfrm>
        </p:spPr>
        <p:txBody>
          <a:bodyPr>
            <a:normAutofit/>
          </a:bodyPr>
          <a:lstStyle/>
          <a:p>
            <a:pPr marL="0" indent="0">
              <a:buNone/>
            </a:pPr>
            <a:endParaRPr lang="ru-RU" sz="1400" dirty="0" smtClean="0"/>
          </a:p>
          <a:p>
            <a:pPr marL="0" indent="0">
              <a:buNone/>
            </a:pPr>
            <a:endParaRPr lang="ru-RU" sz="1400" dirty="0"/>
          </a:p>
          <a:p>
            <a:pPr marL="0" indent="0">
              <a:buNone/>
            </a:pPr>
            <a:r>
              <a:rPr lang="ru-RU" sz="1400" dirty="0" smtClean="0"/>
              <a:t>Синтаксический параллелизм</a:t>
            </a:r>
          </a:p>
          <a:p>
            <a:pPr marL="0" indent="0">
              <a:buNone/>
            </a:pPr>
            <a:endParaRPr lang="ru-RU" sz="1400" dirty="0"/>
          </a:p>
          <a:p>
            <a:pPr marL="0" indent="0">
              <a:buNone/>
            </a:pPr>
            <a:endParaRPr lang="ru-RU" sz="1400" dirty="0" smtClean="0"/>
          </a:p>
          <a:p>
            <a:pPr marL="0" indent="0">
              <a:buNone/>
            </a:pPr>
            <a:endParaRPr lang="ru-RU" sz="1400" dirty="0"/>
          </a:p>
          <a:p>
            <a:pPr marL="0" indent="0">
              <a:buNone/>
            </a:pPr>
            <a:r>
              <a:rPr lang="ru-RU" sz="1400" dirty="0"/>
              <a:t>Однокоренные </a:t>
            </a:r>
            <a:r>
              <a:rPr lang="ru-RU" sz="1400" dirty="0" smtClean="0"/>
              <a:t>слова</a:t>
            </a:r>
          </a:p>
          <a:p>
            <a:pPr marL="0" indent="0">
              <a:buNone/>
            </a:pPr>
            <a:endParaRPr lang="ru-RU" sz="1400" dirty="0"/>
          </a:p>
          <a:p>
            <a:pPr marL="0" indent="0">
              <a:buNone/>
            </a:pPr>
            <a:endParaRPr lang="ru-RU" sz="1400" dirty="0" smtClean="0"/>
          </a:p>
          <a:p>
            <a:pPr marL="0" indent="0">
              <a:buNone/>
            </a:pPr>
            <a:endParaRPr lang="ru-RU" sz="1400" dirty="0"/>
          </a:p>
          <a:p>
            <a:pPr marL="0" indent="0">
              <a:buNone/>
            </a:pPr>
            <a:r>
              <a:rPr lang="ru-RU" sz="1400" dirty="0"/>
              <a:t>Антонимы</a:t>
            </a:r>
          </a:p>
        </p:txBody>
      </p:sp>
      <p:sp>
        <p:nvSpPr>
          <p:cNvPr id="4" name="Объект 3"/>
          <p:cNvSpPr>
            <a:spLocks noGrp="1"/>
          </p:cNvSpPr>
          <p:nvPr>
            <p:ph sz="half" idx="2"/>
          </p:nvPr>
        </p:nvSpPr>
        <p:spPr>
          <a:xfrm>
            <a:off x="4648200" y="404664"/>
            <a:ext cx="4038600" cy="5721499"/>
          </a:xfrm>
        </p:spPr>
        <p:txBody>
          <a:bodyPr>
            <a:normAutofit/>
          </a:bodyPr>
          <a:lstStyle/>
          <a:p>
            <a:pPr marL="0" indent="0">
              <a:buNone/>
            </a:pPr>
            <a:endParaRPr lang="ru-RU" sz="1400" dirty="0" smtClean="0"/>
          </a:p>
          <a:p>
            <a:pPr marL="0" indent="0">
              <a:buNone/>
            </a:pPr>
            <a:endParaRPr lang="ru-RU" sz="1400" dirty="0"/>
          </a:p>
          <a:p>
            <a:pPr marL="0" indent="0">
              <a:buNone/>
            </a:pPr>
            <a:r>
              <a:rPr lang="ru-RU" sz="1400" dirty="0" smtClean="0"/>
              <a:t>А </a:t>
            </a:r>
            <a:r>
              <a:rPr lang="ru-RU" sz="1400" dirty="0"/>
              <a:t>как высоко ценилась честь королевы Анны! </a:t>
            </a:r>
            <a:r>
              <a:rPr lang="ru-RU" sz="1400" b="1" dirty="0"/>
              <a:t>Мушкетеры готовы идти на смерть. Мушкетеры </a:t>
            </a:r>
            <a:r>
              <a:rPr lang="ru-RU" sz="1400" b="1" dirty="0" smtClean="0"/>
              <a:t>готовы </a:t>
            </a:r>
            <a:r>
              <a:rPr lang="ru-RU" sz="1400" b="1" dirty="0"/>
              <a:t>уничтожить любого за честь госпожи</a:t>
            </a:r>
            <a:r>
              <a:rPr lang="ru-RU" sz="1400" b="1" dirty="0" smtClean="0"/>
              <a:t>.</a:t>
            </a:r>
          </a:p>
          <a:p>
            <a:pPr marL="0" indent="0">
              <a:buNone/>
            </a:pPr>
            <a:endParaRPr lang="ru-RU" sz="1400" b="1" dirty="0"/>
          </a:p>
          <a:p>
            <a:pPr marL="0" indent="0">
              <a:buNone/>
            </a:pPr>
            <a:endParaRPr lang="ru-RU" sz="1400" b="1" dirty="0" smtClean="0"/>
          </a:p>
          <a:p>
            <a:pPr marL="0" indent="0">
              <a:buNone/>
            </a:pPr>
            <a:r>
              <a:rPr lang="ru-RU" sz="1400" b="1" dirty="0"/>
              <a:t>Честный </a:t>
            </a:r>
            <a:r>
              <a:rPr lang="ru-RU" sz="1400" dirty="0"/>
              <a:t>человек не всегда удобен для окружающих. И все-таки </a:t>
            </a:r>
            <a:r>
              <a:rPr lang="ru-RU" sz="1400" b="1" dirty="0"/>
              <a:t>честь </a:t>
            </a:r>
            <a:r>
              <a:rPr lang="ru-RU" sz="1400" dirty="0"/>
              <a:t>всегда будет </a:t>
            </a:r>
            <a:r>
              <a:rPr lang="ru-RU" sz="1400" dirty="0" smtClean="0"/>
              <a:t>высоко </a:t>
            </a:r>
            <a:r>
              <a:rPr lang="ru-RU" sz="1400" dirty="0"/>
              <a:t>цениться</a:t>
            </a:r>
            <a:r>
              <a:rPr lang="ru-RU" sz="1400" dirty="0" smtClean="0"/>
              <a:t>.</a:t>
            </a:r>
          </a:p>
          <a:p>
            <a:pPr marL="0" indent="0">
              <a:buNone/>
            </a:pPr>
            <a:endParaRPr lang="ru-RU" sz="1400" dirty="0"/>
          </a:p>
          <a:p>
            <a:pPr marL="0" indent="0">
              <a:buNone/>
            </a:pPr>
            <a:r>
              <a:rPr lang="ru-RU" sz="1400" b="1" dirty="0"/>
              <a:t>Можно </a:t>
            </a:r>
            <a:r>
              <a:rPr lang="ru-RU" sz="1400" dirty="0"/>
              <a:t>допускать ошибки в своей жизни.</a:t>
            </a:r>
            <a:r>
              <a:rPr lang="ru-RU" sz="1400" b="1" dirty="0"/>
              <a:t> Нельзя </a:t>
            </a:r>
            <a:r>
              <a:rPr lang="ru-RU" sz="1400" dirty="0"/>
              <a:t>допускать бесчестных поступков.</a:t>
            </a:r>
          </a:p>
        </p:txBody>
      </p:sp>
    </p:spTree>
    <p:extLst>
      <p:ext uri="{BB962C8B-B14F-4D97-AF65-F5344CB8AC3E}">
        <p14:creationId xmlns:p14="http://schemas.microsoft.com/office/powerpoint/2010/main" val="2377806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a:t>Отрабатываем навыки сжатия текста</a:t>
            </a:r>
            <a:r>
              <a:rPr lang="ru-RU" sz="1600" dirty="0"/>
              <a:t/>
            </a:r>
            <a:br>
              <a:rPr lang="ru-RU" sz="1600" dirty="0"/>
            </a:br>
            <a:r>
              <a:rPr lang="ru-RU" sz="1600" dirty="0"/>
              <a:t>(упражнения помогут выработать навыки сжатия второстепенной информации </a:t>
            </a:r>
            <a:r>
              <a:rPr lang="ru-RU" sz="1600" dirty="0" smtClean="0"/>
              <a:t/>
            </a:r>
            <a:br>
              <a:rPr lang="ru-RU" sz="1600" dirty="0" smtClean="0"/>
            </a:br>
            <a:r>
              <a:rPr lang="ru-RU" sz="1600" dirty="0" smtClean="0"/>
              <a:t>и </a:t>
            </a:r>
            <a:r>
              <a:rPr lang="ru-RU" sz="1600" dirty="0"/>
              <a:t>выделения главной)</a:t>
            </a:r>
            <a:br>
              <a:rPr lang="ru-RU" sz="1600" dirty="0"/>
            </a:br>
            <a:endParaRPr lang="ru-RU" sz="1600" dirty="0"/>
          </a:p>
        </p:txBody>
      </p:sp>
      <p:sp>
        <p:nvSpPr>
          <p:cNvPr id="3" name="Объект 2"/>
          <p:cNvSpPr>
            <a:spLocks noGrp="1"/>
          </p:cNvSpPr>
          <p:nvPr>
            <p:ph sz="half" idx="1"/>
          </p:nvPr>
        </p:nvSpPr>
        <p:spPr>
          <a:xfrm>
            <a:off x="457200" y="1196752"/>
            <a:ext cx="4038600" cy="4929411"/>
          </a:xfrm>
        </p:spPr>
        <p:txBody>
          <a:bodyPr>
            <a:normAutofit/>
          </a:bodyPr>
          <a:lstStyle/>
          <a:p>
            <a:pPr>
              <a:buAutoNum type="arabicPeriod"/>
            </a:pPr>
            <a:r>
              <a:rPr lang="ru-RU" sz="1400" b="1" dirty="0" smtClean="0"/>
              <a:t>Перестройте </a:t>
            </a:r>
            <a:r>
              <a:rPr lang="ru-RU" sz="1400" b="1" dirty="0"/>
              <a:t>сложные предложения в  простые, сохраняя их </a:t>
            </a:r>
            <a:r>
              <a:rPr lang="ru-RU" sz="1400" b="1" dirty="0" smtClean="0"/>
              <a:t>суть</a:t>
            </a:r>
          </a:p>
          <a:p>
            <a:pPr marL="0" indent="0">
              <a:buNone/>
            </a:pPr>
            <a:endParaRPr lang="ru-RU" sz="1400" dirty="0"/>
          </a:p>
          <a:p>
            <a:pPr marL="0" indent="0">
              <a:buNone/>
            </a:pPr>
            <a:r>
              <a:rPr lang="ru-RU" sz="1500" dirty="0" smtClean="0"/>
              <a:t>     1. Древние </a:t>
            </a:r>
            <a:r>
              <a:rPr lang="ru-RU" sz="1500" dirty="0"/>
              <a:t>философы первыми поняли ценность времени – они еще до Сенеки пробовали как-то обуздать время, приручить, понять его природу, ибо и тогда оно доставляло людям огорчение своей быстротечностью</a:t>
            </a:r>
            <a:r>
              <a:rPr lang="ru-RU" sz="1500" dirty="0" smtClean="0"/>
              <a:t>.</a:t>
            </a:r>
          </a:p>
          <a:p>
            <a:pPr>
              <a:buAutoNum type="arabicPeriod"/>
            </a:pPr>
            <a:endParaRPr lang="ru-RU" sz="1500" dirty="0"/>
          </a:p>
          <a:p>
            <a:pPr marL="0" indent="0">
              <a:buNone/>
            </a:pPr>
            <a:r>
              <a:rPr lang="ru-RU" sz="1600" dirty="0"/>
              <a:t> </a:t>
            </a:r>
            <a:r>
              <a:rPr lang="ru-RU" sz="1600" dirty="0" smtClean="0"/>
              <a:t>     2</a:t>
            </a:r>
            <a:r>
              <a:rPr lang="ru-RU" sz="1600" dirty="0"/>
              <a:t>. Деловой человек наращивает скорости, внедряет ЭВМ, переделывает универмаги в универсамы, печатает газеты фотоспособом, он и говорить старается лаконичнее, уже не пишет, а диктует в диктофон, а дефицит времени увеличивается.</a:t>
            </a:r>
            <a:endParaRPr lang="ru-RU" sz="1500" dirty="0"/>
          </a:p>
        </p:txBody>
      </p:sp>
      <p:sp>
        <p:nvSpPr>
          <p:cNvPr id="4" name="Объект 3"/>
          <p:cNvSpPr>
            <a:spLocks noGrp="1"/>
          </p:cNvSpPr>
          <p:nvPr>
            <p:ph sz="half" idx="2"/>
          </p:nvPr>
        </p:nvSpPr>
        <p:spPr>
          <a:xfrm>
            <a:off x="4648200" y="1196752"/>
            <a:ext cx="4038600" cy="4929411"/>
          </a:xfrm>
        </p:spPr>
        <p:txBody>
          <a:bodyPr>
            <a:normAutofit/>
          </a:bodyPr>
          <a:lstStyle/>
          <a:p>
            <a:pPr marL="0" indent="0">
              <a:buNone/>
            </a:pPr>
            <a:endParaRPr lang="ru-RU" sz="1400" dirty="0" smtClean="0"/>
          </a:p>
          <a:p>
            <a:pPr marL="0" indent="0">
              <a:buNone/>
            </a:pPr>
            <a:endParaRPr lang="ru-RU" sz="1400" dirty="0" smtClean="0"/>
          </a:p>
          <a:p>
            <a:pPr marL="0" indent="0">
              <a:buNone/>
            </a:pPr>
            <a:endParaRPr lang="ru-RU" sz="1400" dirty="0"/>
          </a:p>
          <a:p>
            <a:pPr marL="0" indent="0">
              <a:buNone/>
            </a:pPr>
            <a:r>
              <a:rPr lang="ru-RU" sz="1600" dirty="0" smtClean="0"/>
              <a:t>Ценность времени – в его быстротечности.</a:t>
            </a:r>
          </a:p>
          <a:p>
            <a:pPr marL="0" indent="0">
              <a:buNone/>
            </a:pPr>
            <a:endParaRPr lang="ru-RU" sz="14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r>
              <a:rPr lang="ru-RU" sz="1600" dirty="0" smtClean="0"/>
              <a:t>У делового человека дефицит времени увеличивается.</a:t>
            </a:r>
          </a:p>
          <a:p>
            <a:pPr marL="0" indent="0">
              <a:buNone/>
            </a:pPr>
            <a:endParaRPr lang="ru-RU" sz="1400" dirty="0"/>
          </a:p>
          <a:p>
            <a:pPr marL="0" indent="0">
              <a:buNone/>
            </a:pPr>
            <a:endParaRPr lang="ru-RU" sz="1400" dirty="0"/>
          </a:p>
        </p:txBody>
      </p:sp>
    </p:spTree>
    <p:extLst>
      <p:ext uri="{BB962C8B-B14F-4D97-AF65-F5344CB8AC3E}">
        <p14:creationId xmlns:p14="http://schemas.microsoft.com/office/powerpoint/2010/main" val="69033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0" end="10"/>
                                            </p:txEl>
                                          </p:spTgt>
                                        </p:tgtEl>
                                        <p:attrNameLst>
                                          <p:attrName>style.visibility</p:attrName>
                                        </p:attrNameLst>
                                      </p:cBhvr>
                                      <p:to>
                                        <p:strVal val="visible"/>
                                      </p:to>
                                    </p:set>
                                    <p:animEffect transition="in" filter="fade">
                                      <p:cBhvr>
                                        <p:cTn id="1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sz="half" idx="1"/>
          </p:nvPr>
        </p:nvSpPr>
        <p:spPr>
          <a:xfrm>
            <a:off x="457200" y="692696"/>
            <a:ext cx="4038600" cy="5760640"/>
          </a:xfrm>
        </p:spPr>
        <p:txBody>
          <a:bodyPr>
            <a:normAutofit/>
          </a:bodyPr>
          <a:lstStyle/>
          <a:p>
            <a:pPr marL="0" indent="0">
              <a:buNone/>
            </a:pPr>
            <a:r>
              <a:rPr lang="ru-RU" sz="1400" dirty="0" smtClean="0"/>
              <a:t>     3</a:t>
            </a:r>
            <a:r>
              <a:rPr lang="ru-RU" sz="1400" dirty="0"/>
              <a:t>. </a:t>
            </a:r>
            <a:r>
              <a:rPr lang="ru-RU" sz="1400" dirty="0" smtClean="0"/>
              <a:t>Не только у него цейтнот </a:t>
            </a:r>
            <a:r>
              <a:rPr lang="ru-RU" sz="1400" dirty="0"/>
              <a:t>становится всеобщим: недостает времени на друзей, на письма, на детей, нет времени на то, чтобы думать, чтобы не думая постоять в осеннем лесу, слушая черенковый хруст облетающих листьев, нет времени ни на стихи, ни на могилы родителей</a:t>
            </a:r>
            <a:r>
              <a:rPr lang="ru-RU" sz="1400" dirty="0" smtClean="0"/>
              <a:t>.</a:t>
            </a:r>
          </a:p>
          <a:p>
            <a:pPr marL="0" indent="0">
              <a:buNone/>
            </a:pPr>
            <a:endParaRPr lang="ru-RU" sz="1400" dirty="0"/>
          </a:p>
          <a:p>
            <a:pPr marL="0" indent="0">
              <a:buNone/>
            </a:pPr>
            <a:r>
              <a:rPr lang="ru-RU" sz="1400" dirty="0"/>
              <a:t> </a:t>
            </a:r>
            <a:r>
              <a:rPr lang="ru-RU" sz="1400" dirty="0" smtClean="0"/>
              <a:t>     4</a:t>
            </a:r>
            <a:r>
              <a:rPr lang="ru-RU" sz="1400" dirty="0"/>
              <a:t>. Самое дорогое, что есть у человека, это жизнь, но если всмотреться в эту самую жизнь поподробнее, то можно сказать, что самое дорогое – это Время, потому что жизнь состоит из времени, </a:t>
            </a:r>
            <a:r>
              <a:rPr lang="ru-RU" sz="1400" dirty="0" smtClean="0"/>
              <a:t>складывается </a:t>
            </a:r>
            <a:r>
              <a:rPr lang="ru-RU" sz="1400" dirty="0"/>
              <a:t>из часов и минут</a:t>
            </a:r>
            <a:r>
              <a:rPr lang="ru-RU" sz="1400" dirty="0" smtClean="0"/>
              <a:t>.</a:t>
            </a:r>
          </a:p>
          <a:p>
            <a:pPr marL="0" indent="0">
              <a:buNone/>
            </a:pPr>
            <a:endParaRPr lang="ru-RU" sz="1400" dirty="0"/>
          </a:p>
          <a:p>
            <a:pPr marL="0" indent="0">
              <a:buNone/>
            </a:pPr>
            <a:r>
              <a:rPr lang="ru-RU" sz="1400" dirty="0" smtClean="0"/>
              <a:t>     5. Обиды</a:t>
            </a:r>
            <a:r>
              <a:rPr lang="ru-RU" sz="1400" dirty="0"/>
              <a:t>, которые в наших взаимоотношениях мы наносим друг другу, не объясняются непосредственно нашей злой волей. Люди не причиняют друг другу зла в силу какой-то особой жестокости, зверства. Непосредственной причиной нанесения ближним обид часто бывает отсутствие необходимого опыта общения, неумение пойти навстречу окружающим, чрезмерное увлечение собой.</a:t>
            </a:r>
          </a:p>
        </p:txBody>
      </p:sp>
      <p:sp>
        <p:nvSpPr>
          <p:cNvPr id="4" name="Объект 3"/>
          <p:cNvSpPr>
            <a:spLocks noGrp="1"/>
          </p:cNvSpPr>
          <p:nvPr>
            <p:ph sz="half" idx="2"/>
          </p:nvPr>
        </p:nvSpPr>
        <p:spPr>
          <a:xfrm>
            <a:off x="4648200" y="692696"/>
            <a:ext cx="4038600" cy="5433467"/>
          </a:xfrm>
        </p:spPr>
        <p:txBody>
          <a:bodyPr>
            <a:normAutofit/>
          </a:bodyPr>
          <a:lstStyle/>
          <a:p>
            <a:pPr marL="0" indent="0">
              <a:buNone/>
            </a:pPr>
            <a:r>
              <a:rPr lang="ru-RU" sz="1600" dirty="0" smtClean="0"/>
              <a:t>Цейтнот становится всеобщим.</a:t>
            </a:r>
          </a:p>
          <a:p>
            <a:pPr marL="0" indent="0">
              <a:buNone/>
            </a:pPr>
            <a:endParaRPr lang="ru-RU" sz="14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endParaRPr lang="ru-RU" sz="1400" dirty="0"/>
          </a:p>
          <a:p>
            <a:pPr marL="0" indent="0">
              <a:buNone/>
            </a:pPr>
            <a:endParaRPr lang="ru-RU" sz="1600" dirty="0" smtClean="0"/>
          </a:p>
          <a:p>
            <a:pPr marL="0" indent="0">
              <a:buNone/>
            </a:pPr>
            <a:r>
              <a:rPr lang="ru-RU" sz="1600" dirty="0" smtClean="0"/>
              <a:t>Самое дорогое – это Время, составляющее нашу жизнь.</a:t>
            </a:r>
          </a:p>
          <a:p>
            <a:pPr marL="0" indent="0">
              <a:buNone/>
            </a:pPr>
            <a:endParaRPr lang="ru-RU" sz="1400" dirty="0"/>
          </a:p>
          <a:p>
            <a:pPr marL="0" indent="0">
              <a:buNone/>
            </a:pPr>
            <a:endParaRPr lang="ru-RU" sz="1400" dirty="0" smtClean="0"/>
          </a:p>
          <a:p>
            <a:pPr marL="0" indent="0">
              <a:buNone/>
            </a:pPr>
            <a:endParaRPr lang="ru-RU" sz="1400" dirty="0"/>
          </a:p>
          <a:p>
            <a:pPr marL="0" indent="0">
              <a:buNone/>
            </a:pPr>
            <a:r>
              <a:rPr lang="ru-RU" sz="1600" dirty="0" smtClean="0"/>
              <a:t>Причины нанесения обид ближним – отсутствие опыта общения, эгоизм.</a:t>
            </a:r>
          </a:p>
        </p:txBody>
      </p:sp>
    </p:spTree>
    <p:extLst>
      <p:ext uri="{BB962C8B-B14F-4D97-AF65-F5344CB8AC3E}">
        <p14:creationId xmlns:p14="http://schemas.microsoft.com/office/powerpoint/2010/main" val="265784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500"/>
                                        <p:tgtEl>
                                          <p:spTgt spid="4">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animEffect transition="in" filter="fade">
                                      <p:cBhvr>
                                        <p:cTn id="1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136904" cy="5432256"/>
          </a:xfrm>
          <a:prstGeom prst="rect">
            <a:avLst/>
          </a:prstGeom>
          <a:noFill/>
        </p:spPr>
        <p:txBody>
          <a:bodyPr wrap="square" rtlCol="0">
            <a:spAutoFit/>
          </a:bodyPr>
          <a:lstStyle/>
          <a:p>
            <a:pPr marL="274320" indent="-274320" fontAlgn="auto">
              <a:spcBef>
                <a:spcPts val="580"/>
              </a:spcBef>
              <a:spcAft>
                <a:spcPts val="0"/>
              </a:spcAft>
              <a:buFont typeface="Wingdings 2"/>
              <a:buNone/>
              <a:defRPr/>
            </a:pPr>
            <a:r>
              <a:rPr lang="ru-RU" sz="1600" b="1" dirty="0" smtClean="0"/>
              <a:t>Сжатое </a:t>
            </a:r>
            <a:r>
              <a:rPr lang="ru-RU" sz="1600" b="1" dirty="0"/>
              <a:t>изложение </a:t>
            </a:r>
            <a:r>
              <a:rPr lang="ru-RU" sz="1600" b="1" dirty="0" smtClean="0"/>
              <a:t>проверяет:</a:t>
            </a:r>
            <a:endParaRPr lang="ru-RU" sz="1600" dirty="0"/>
          </a:p>
          <a:p>
            <a:pPr marL="274320" indent="-274320" algn="just" fontAlgn="auto">
              <a:spcBef>
                <a:spcPts val="580"/>
              </a:spcBef>
              <a:spcAft>
                <a:spcPts val="0"/>
              </a:spcAft>
              <a:buFont typeface="Wingdings 2"/>
              <a:buChar char=""/>
              <a:defRPr/>
            </a:pPr>
            <a:r>
              <a:rPr lang="ru-RU" sz="1600" dirty="0"/>
              <a:t>умение </a:t>
            </a:r>
            <a:r>
              <a:rPr lang="ru-RU" sz="1600" b="1" dirty="0"/>
              <a:t>слушать</a:t>
            </a:r>
            <a:r>
              <a:rPr lang="ru-RU" sz="1600" dirty="0"/>
              <a:t>, то есть адекватно </a:t>
            </a:r>
            <a:r>
              <a:rPr lang="ru-RU" sz="1600" b="1" dirty="0"/>
              <a:t>воспринимать </a:t>
            </a:r>
            <a:r>
              <a:rPr lang="ru-RU" sz="1600" dirty="0"/>
              <a:t>информацию, содержащуюся в </a:t>
            </a:r>
            <a:r>
              <a:rPr lang="ru-RU" sz="1600" dirty="0" smtClean="0"/>
              <a:t>тексте, </a:t>
            </a:r>
            <a:r>
              <a:rPr lang="ru-RU" sz="1600" b="1" dirty="0" smtClean="0"/>
              <a:t>выделять </a:t>
            </a:r>
            <a:r>
              <a:rPr lang="ru-RU" sz="1600" dirty="0" smtClean="0"/>
              <a:t>в тексте </a:t>
            </a:r>
            <a:r>
              <a:rPr lang="ru-RU" sz="1600" b="1" dirty="0" err="1" smtClean="0"/>
              <a:t>микротемы</a:t>
            </a:r>
            <a:r>
              <a:rPr lang="ru-RU" sz="1600" dirty="0" smtClean="0"/>
              <a:t>;</a:t>
            </a:r>
          </a:p>
          <a:p>
            <a:pPr marL="274320" indent="-274320" algn="just" fontAlgn="auto">
              <a:spcBef>
                <a:spcPts val="580"/>
              </a:spcBef>
              <a:spcAft>
                <a:spcPts val="0"/>
              </a:spcAft>
              <a:buFont typeface="Wingdings 2"/>
              <a:buChar char=""/>
              <a:defRPr/>
            </a:pPr>
            <a:r>
              <a:rPr lang="ru-RU" sz="1600" dirty="0" smtClean="0"/>
              <a:t>умение в каждой </a:t>
            </a:r>
            <a:r>
              <a:rPr lang="ru-RU" sz="1600" dirty="0" err="1" smtClean="0"/>
              <a:t>микротеме</a:t>
            </a:r>
            <a:r>
              <a:rPr lang="ru-RU" sz="1600" dirty="0" smtClean="0"/>
              <a:t> </a:t>
            </a:r>
            <a:r>
              <a:rPr lang="ru-RU" sz="1600" b="1" dirty="0" smtClean="0"/>
              <a:t>разделять </a:t>
            </a:r>
            <a:r>
              <a:rPr lang="ru-RU" sz="1600" dirty="0" smtClean="0"/>
              <a:t>информацию на </a:t>
            </a:r>
            <a:r>
              <a:rPr lang="ru-RU" sz="1600" b="1" dirty="0" smtClean="0"/>
              <a:t>главную</a:t>
            </a:r>
            <a:r>
              <a:rPr lang="ru-RU" sz="1600" dirty="0" smtClean="0"/>
              <a:t> и второстепенную;</a:t>
            </a:r>
          </a:p>
          <a:p>
            <a:pPr marL="274320" indent="-274320" algn="just" fontAlgn="auto">
              <a:spcBef>
                <a:spcPts val="580"/>
              </a:spcBef>
              <a:spcAft>
                <a:spcPts val="0"/>
              </a:spcAft>
              <a:buFont typeface="Wingdings 2"/>
              <a:buChar char=""/>
              <a:defRPr/>
            </a:pPr>
            <a:r>
              <a:rPr lang="ru-RU" sz="1600" dirty="0"/>
              <a:t>у</a:t>
            </a:r>
            <a:r>
              <a:rPr lang="ru-RU" sz="1600" dirty="0" smtClean="0"/>
              <a:t>мение </a:t>
            </a:r>
            <a:r>
              <a:rPr lang="ru-RU" sz="1600" b="1" dirty="0" smtClean="0"/>
              <a:t>сжимать второстепенную </a:t>
            </a:r>
            <a:r>
              <a:rPr lang="ru-RU" sz="1600" dirty="0" smtClean="0"/>
              <a:t>информацию, то есть </a:t>
            </a:r>
            <a:r>
              <a:rPr lang="ru-RU" sz="1600" b="1" dirty="0" smtClean="0"/>
              <a:t>удалять</a:t>
            </a:r>
            <a:r>
              <a:rPr lang="ru-RU" sz="1600" dirty="0" smtClean="0"/>
              <a:t> ее из текста;</a:t>
            </a:r>
          </a:p>
          <a:p>
            <a:pPr marL="274320" indent="-274320" algn="just" fontAlgn="auto">
              <a:spcBef>
                <a:spcPts val="580"/>
              </a:spcBef>
              <a:spcAft>
                <a:spcPts val="0"/>
              </a:spcAft>
              <a:buFont typeface="Wingdings 2"/>
              <a:buChar char=""/>
              <a:defRPr/>
            </a:pPr>
            <a:r>
              <a:rPr lang="ru-RU" sz="1600" dirty="0"/>
              <a:t>у</a:t>
            </a:r>
            <a:r>
              <a:rPr lang="ru-RU" sz="1600" dirty="0" smtClean="0"/>
              <a:t>мение </a:t>
            </a:r>
            <a:r>
              <a:rPr lang="ru-RU" sz="1600" b="1" dirty="0" smtClean="0"/>
              <a:t>письменно передавать</a:t>
            </a:r>
            <a:r>
              <a:rPr lang="ru-RU" sz="1600" dirty="0" smtClean="0"/>
              <a:t> извлеченную </a:t>
            </a:r>
            <a:r>
              <a:rPr lang="ru-RU" sz="1600" b="1" dirty="0" smtClean="0"/>
              <a:t>главную</a:t>
            </a:r>
            <a:r>
              <a:rPr lang="ru-RU" sz="1600" dirty="0" smtClean="0"/>
              <a:t> информацию связно, логично и последовательно.</a:t>
            </a:r>
          </a:p>
          <a:p>
            <a:pPr algn="just" fontAlgn="auto">
              <a:spcBef>
                <a:spcPts val="580"/>
              </a:spcBef>
              <a:spcAft>
                <a:spcPts val="0"/>
              </a:spcAft>
              <a:defRPr/>
            </a:pPr>
            <a:endParaRPr lang="ru-RU" sz="1600" dirty="0" smtClean="0"/>
          </a:p>
          <a:p>
            <a:pPr marL="274320" indent="-274320" algn="just" fontAlgn="auto">
              <a:spcBef>
                <a:spcPts val="580"/>
              </a:spcBef>
              <a:spcAft>
                <a:spcPts val="0"/>
              </a:spcAft>
              <a:buFont typeface="Wingdings 2"/>
              <a:buNone/>
              <a:defRPr/>
            </a:pPr>
            <a:r>
              <a:rPr lang="ru-RU" sz="1400" b="1" dirty="0" smtClean="0"/>
              <a:t>ВНИМАНИЕ!</a:t>
            </a:r>
            <a:endParaRPr lang="ru-RU" sz="1400" dirty="0"/>
          </a:p>
          <a:p>
            <a:pPr marL="274320" indent="-274320" algn="just" fontAlgn="auto">
              <a:spcBef>
                <a:spcPts val="580"/>
              </a:spcBef>
              <a:spcAft>
                <a:spcPts val="0"/>
              </a:spcAft>
              <a:buFont typeface="Wingdings 2"/>
              <a:buChar char=""/>
              <a:defRPr/>
            </a:pPr>
            <a:r>
              <a:rPr lang="ru-RU" sz="1600" dirty="0"/>
              <a:t>При написании сжатого изложения может быть использована </a:t>
            </a:r>
            <a:r>
              <a:rPr lang="ru-RU" sz="1600" b="1" dirty="0"/>
              <a:t>лексика, отличающаяся</a:t>
            </a:r>
            <a:r>
              <a:rPr lang="ru-RU" sz="1600" dirty="0"/>
              <a:t> от той, которая представлена в исходном </a:t>
            </a:r>
            <a:r>
              <a:rPr lang="ru-RU" sz="1600" dirty="0" smtClean="0"/>
              <a:t>тексте.</a:t>
            </a:r>
            <a:endParaRPr lang="ru-RU" sz="1400" dirty="0"/>
          </a:p>
          <a:p>
            <a:pPr marL="274320" indent="-274320" algn="just" fontAlgn="auto">
              <a:spcBef>
                <a:spcPts val="580"/>
              </a:spcBef>
              <a:spcAft>
                <a:spcPts val="0"/>
              </a:spcAft>
              <a:buFont typeface="Wingdings 2"/>
              <a:buChar char=""/>
              <a:defRPr/>
            </a:pPr>
            <a:r>
              <a:rPr lang="ru-RU" sz="1600" dirty="0"/>
              <a:t>Количество </a:t>
            </a:r>
            <a:r>
              <a:rPr lang="ru-RU" sz="1600" b="1" dirty="0"/>
              <a:t>абзацев </a:t>
            </a:r>
            <a:r>
              <a:rPr lang="ru-RU" sz="1600" dirty="0"/>
              <a:t>в сжатом изложении должно </a:t>
            </a:r>
            <a:r>
              <a:rPr lang="ru-RU" sz="1600" b="1" dirty="0"/>
              <a:t>соответствовать</a:t>
            </a:r>
            <a:r>
              <a:rPr lang="ru-RU" sz="1600" dirty="0"/>
              <a:t> количеству </a:t>
            </a:r>
            <a:r>
              <a:rPr lang="ru-RU" sz="1600" dirty="0" err="1"/>
              <a:t>микротем</a:t>
            </a:r>
            <a:r>
              <a:rPr lang="ru-RU" sz="1600" dirty="0"/>
              <a:t> </a:t>
            </a:r>
            <a:r>
              <a:rPr lang="ru-RU" sz="1600" b="1" dirty="0"/>
              <a:t>исходного текста</a:t>
            </a:r>
            <a:r>
              <a:rPr lang="ru-RU" sz="1600" dirty="0"/>
              <a:t>. </a:t>
            </a:r>
            <a:r>
              <a:rPr lang="ru-RU" sz="1600" b="1" dirty="0"/>
              <a:t>Последовательность</a:t>
            </a:r>
            <a:r>
              <a:rPr lang="ru-RU" sz="1600" dirty="0"/>
              <a:t> их должна </a:t>
            </a:r>
            <a:r>
              <a:rPr lang="ru-RU" sz="1600" b="1" dirty="0"/>
              <a:t>соответствовать оригиналу.</a:t>
            </a:r>
            <a:endParaRPr lang="ru-RU" sz="1400" b="1" dirty="0"/>
          </a:p>
          <a:p>
            <a:pPr marL="274320" indent="-274320" algn="just" fontAlgn="auto">
              <a:spcBef>
                <a:spcPts val="580"/>
              </a:spcBef>
              <a:spcAft>
                <a:spcPts val="0"/>
              </a:spcAft>
              <a:buFont typeface="Wingdings 2"/>
              <a:buNone/>
              <a:defRPr/>
            </a:pPr>
            <a:r>
              <a:rPr lang="ru-RU" sz="1600" b="1" dirty="0"/>
              <a:t> </a:t>
            </a:r>
            <a:endParaRPr lang="ru-RU" sz="1400" dirty="0"/>
          </a:p>
          <a:p>
            <a:r>
              <a:rPr lang="ru-RU" sz="1600" b="1" u="sng" dirty="0" smtClean="0"/>
              <a:t>Нельзя</a:t>
            </a:r>
            <a:r>
              <a:rPr lang="ru-RU" sz="1600" b="1" dirty="0" smtClean="0"/>
              <a:t>  </a:t>
            </a:r>
            <a:r>
              <a:rPr lang="ru-RU" sz="1600" dirty="0" smtClean="0"/>
              <a:t>удалять </a:t>
            </a:r>
            <a:r>
              <a:rPr lang="ru-RU" sz="1600" dirty="0"/>
              <a:t>из текста:</a:t>
            </a:r>
          </a:p>
          <a:p>
            <a:r>
              <a:rPr lang="ru-RU" sz="1600" dirty="0"/>
              <a:t>     - авторский тезис;</a:t>
            </a:r>
          </a:p>
          <a:p>
            <a:r>
              <a:rPr lang="ru-RU" sz="1600" dirty="0"/>
              <a:t>     - аргументы автора, используемые им для доказательства основной мысли;</a:t>
            </a:r>
          </a:p>
          <a:p>
            <a:r>
              <a:rPr lang="ru-RU" sz="1600" dirty="0"/>
              <a:t>     - вывод автора.</a:t>
            </a:r>
          </a:p>
        </p:txBody>
      </p:sp>
    </p:spTree>
    <p:extLst>
      <p:ext uri="{BB962C8B-B14F-4D97-AF65-F5344CB8AC3E}">
        <p14:creationId xmlns:p14="http://schemas.microsoft.com/office/powerpoint/2010/main" val="2940215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lstStyle/>
          <a:p>
            <a:endParaRPr lang="ru-RU" dirty="0"/>
          </a:p>
        </p:txBody>
      </p:sp>
      <p:sp>
        <p:nvSpPr>
          <p:cNvPr id="3" name="Объект 2"/>
          <p:cNvSpPr>
            <a:spLocks noGrp="1"/>
          </p:cNvSpPr>
          <p:nvPr>
            <p:ph sz="half" idx="1"/>
          </p:nvPr>
        </p:nvSpPr>
        <p:spPr>
          <a:xfrm>
            <a:off x="457200" y="980728"/>
            <a:ext cx="4038600" cy="5145435"/>
          </a:xfrm>
        </p:spPr>
        <p:txBody>
          <a:bodyPr>
            <a:normAutofit/>
          </a:bodyPr>
          <a:lstStyle/>
          <a:p>
            <a:pPr marL="0" indent="0">
              <a:buNone/>
            </a:pPr>
            <a:r>
              <a:rPr lang="ru-RU" sz="1600" dirty="0" smtClean="0"/>
              <a:t>     6. После </a:t>
            </a:r>
            <a:r>
              <a:rPr lang="ru-RU" sz="1600" dirty="0"/>
              <a:t>того как человек нанес обиду, он может опомниться, но чаще всего это происходит с большим опозданием. Ранящие слова уже произнесены. Боль, которую человек пытается насильно переложить на ближнего, рано или поздно возвращается к обидчику, причем зачастую с двойной силой</a:t>
            </a:r>
            <a:r>
              <a:rPr lang="ru-RU" sz="1600" dirty="0" smtClean="0"/>
              <a:t>.</a:t>
            </a:r>
          </a:p>
          <a:p>
            <a:pPr marL="0" indent="0">
              <a:buNone/>
            </a:pPr>
            <a:endParaRPr lang="ru-RU" sz="1400" dirty="0" smtClean="0"/>
          </a:p>
          <a:p>
            <a:pPr marL="0" indent="0">
              <a:buNone/>
            </a:pPr>
            <a:endParaRPr lang="ru-RU" sz="1400" dirty="0"/>
          </a:p>
          <a:p>
            <a:pPr marL="0" indent="0">
              <a:buNone/>
            </a:pPr>
            <a:r>
              <a:rPr lang="ru-RU" sz="1400" dirty="0" smtClean="0"/>
              <a:t>     </a:t>
            </a:r>
            <a:r>
              <a:rPr lang="ru-RU" sz="1600" dirty="0" smtClean="0"/>
              <a:t>7. </a:t>
            </a:r>
            <a:r>
              <a:rPr lang="ru-RU" sz="1600" dirty="0"/>
              <a:t>Человек порой действительно не ведает, что творит, когда причиняет зло тем, кого больше всего любит (унижение окружающих, применение насилия к ним является выражением чувства собственной слабости).  Однако это не означает, что он может чувствовать себя свободным от ответственности за собственные слова и поступки, которыми он нанес своим близким столько обиды и зла.</a:t>
            </a:r>
          </a:p>
        </p:txBody>
      </p:sp>
      <p:sp>
        <p:nvSpPr>
          <p:cNvPr id="4" name="Объект 3"/>
          <p:cNvSpPr>
            <a:spLocks noGrp="1"/>
          </p:cNvSpPr>
          <p:nvPr>
            <p:ph sz="half" idx="2"/>
          </p:nvPr>
        </p:nvSpPr>
        <p:spPr>
          <a:xfrm>
            <a:off x="4648200" y="1052736"/>
            <a:ext cx="4038600" cy="5073427"/>
          </a:xfrm>
        </p:spPr>
        <p:txBody>
          <a:bodyPr>
            <a:normAutofit/>
          </a:bodyPr>
          <a:lstStyle/>
          <a:p>
            <a:pPr marL="0" indent="0">
              <a:buNone/>
            </a:pPr>
            <a:r>
              <a:rPr lang="ru-RU" sz="1600" dirty="0" smtClean="0"/>
              <a:t>Боль обиды возвращается к обидчику удвоенной.</a:t>
            </a:r>
          </a:p>
          <a:p>
            <a:pPr marL="0" indent="0">
              <a:buNone/>
            </a:pPr>
            <a:endParaRPr lang="ru-RU" sz="16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endParaRPr lang="ru-RU" sz="1400" dirty="0" smtClean="0"/>
          </a:p>
          <a:p>
            <a:pPr marL="0" indent="0">
              <a:buNone/>
            </a:pPr>
            <a:r>
              <a:rPr lang="ru-RU" sz="1600" dirty="0" smtClean="0"/>
              <a:t>Обидчик должен нести ответственность за унижение окружающих, даже если это является выражением чувства его собственной слабости.</a:t>
            </a:r>
            <a:endParaRPr lang="ru-RU" sz="1600" dirty="0"/>
          </a:p>
        </p:txBody>
      </p:sp>
    </p:spTree>
    <p:extLst>
      <p:ext uri="{BB962C8B-B14F-4D97-AF65-F5344CB8AC3E}">
        <p14:creationId xmlns:p14="http://schemas.microsoft.com/office/powerpoint/2010/main" val="407087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fade">
                                      <p:cBhvr>
                                        <p:cTn id="1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Объект 2"/>
          <p:cNvSpPr>
            <a:spLocks noGrp="1"/>
          </p:cNvSpPr>
          <p:nvPr>
            <p:ph sz="half" idx="1"/>
          </p:nvPr>
        </p:nvSpPr>
        <p:spPr>
          <a:xfrm>
            <a:off x="395536" y="548680"/>
            <a:ext cx="4038600" cy="5433467"/>
          </a:xfrm>
        </p:spPr>
        <p:txBody>
          <a:bodyPr>
            <a:normAutofit fontScale="92500" lnSpcReduction="20000"/>
          </a:bodyPr>
          <a:lstStyle/>
          <a:p>
            <a:pPr marL="0" indent="0">
              <a:buNone/>
            </a:pPr>
            <a:endParaRPr lang="ru-RU" sz="1500" b="1" dirty="0" smtClean="0"/>
          </a:p>
          <a:p>
            <a:pPr marL="0" indent="0">
              <a:buNone/>
            </a:pPr>
            <a:r>
              <a:rPr lang="ru-RU" sz="1500" b="1" dirty="0" smtClean="0"/>
              <a:t>2.  </a:t>
            </a:r>
            <a:r>
              <a:rPr lang="ru-RU" sz="1500" b="1" dirty="0"/>
              <a:t>Сократите сложное предложение за счет менее существенной части</a:t>
            </a:r>
            <a:endParaRPr lang="ru-RU" sz="1500" dirty="0"/>
          </a:p>
          <a:p>
            <a:pPr marL="0" indent="0">
              <a:buNone/>
            </a:pPr>
            <a:r>
              <a:rPr lang="ru-RU" sz="1500" dirty="0" smtClean="0"/>
              <a:t>     В </a:t>
            </a:r>
            <a:r>
              <a:rPr lang="ru-RU" sz="1500" dirty="0"/>
              <a:t>детстве меня восхищала суровая и гордая романтика Древней Спарты, мне нравилось все в этой удивительной стране: и то, что слабых детей сбрасывали со скалы, и что мать-спартанка провожала сына на войну не слезами, а прекрасной афористичной фразой: «Со щитом или на щите»,  и что маленький спартанец, пронесший в школу под рубахой живого лисенка, не плакал и не кричал, когда зверек вгрызался в его тело</a:t>
            </a:r>
            <a:r>
              <a:rPr lang="ru-RU" sz="1500" dirty="0" smtClean="0"/>
              <a:t>.</a:t>
            </a:r>
          </a:p>
          <a:p>
            <a:pPr marL="0" indent="0">
              <a:buNone/>
            </a:pPr>
            <a:endParaRPr lang="ru-RU" sz="1400" dirty="0"/>
          </a:p>
          <a:p>
            <a:pPr marL="0" indent="0">
              <a:buNone/>
            </a:pPr>
            <a:r>
              <a:rPr lang="ru-RU" sz="1500" b="1" dirty="0" smtClean="0"/>
              <a:t>3. </a:t>
            </a:r>
            <a:r>
              <a:rPr lang="ru-RU" sz="1500" b="1" dirty="0"/>
              <a:t>Исключите однородные члены предложения</a:t>
            </a:r>
            <a:endParaRPr lang="ru-RU" sz="1500" dirty="0"/>
          </a:p>
          <a:p>
            <a:pPr marL="0" indent="0">
              <a:buNone/>
            </a:pPr>
            <a:r>
              <a:rPr lang="ru-RU" sz="1500" dirty="0"/>
              <a:t> </a:t>
            </a:r>
            <a:r>
              <a:rPr lang="ru-RU" sz="1500" dirty="0" smtClean="0"/>
              <a:t>     1</a:t>
            </a:r>
            <a:r>
              <a:rPr lang="ru-RU" sz="1500" dirty="0"/>
              <a:t>. Среди птиц, насекомых, в сухой траве – словом, всюду, даже в воздухе, чувствовалось приближение осени</a:t>
            </a:r>
            <a:r>
              <a:rPr lang="ru-RU" sz="1500" dirty="0" smtClean="0"/>
              <a:t>.</a:t>
            </a:r>
          </a:p>
          <a:p>
            <a:pPr marL="0" indent="0">
              <a:buNone/>
            </a:pPr>
            <a:endParaRPr lang="ru-RU" sz="1500" dirty="0"/>
          </a:p>
          <a:p>
            <a:pPr marL="0" indent="0">
              <a:buNone/>
            </a:pPr>
            <a:r>
              <a:rPr lang="ru-RU" sz="1500" dirty="0" smtClean="0"/>
              <a:t>     2</a:t>
            </a:r>
            <a:r>
              <a:rPr lang="ru-RU" sz="1500" dirty="0"/>
              <a:t>. С большой и сердечной любовью относились к Чехову и все люди попроще, с которыми он сталкивался: слуги, разносчики, носильщики, почтальоны, - и не только с любовью, но и с тонкой</a:t>
            </a:r>
            <a:r>
              <a:rPr lang="ru-RU" sz="1500" b="1" dirty="0"/>
              <a:t> </a:t>
            </a:r>
            <a:r>
              <a:rPr lang="ru-RU" sz="1500" dirty="0"/>
              <a:t>чуткостью, с бережностью и с пониманием</a:t>
            </a:r>
            <a:r>
              <a:rPr lang="ru-RU" sz="1500" dirty="0" smtClean="0"/>
              <a:t>.</a:t>
            </a:r>
          </a:p>
          <a:p>
            <a:pPr marL="0" indent="0">
              <a:buNone/>
            </a:pPr>
            <a:endParaRPr lang="ru-RU" sz="1400" dirty="0"/>
          </a:p>
          <a:p>
            <a:pPr marL="0" indent="0">
              <a:buNone/>
            </a:pPr>
            <a:r>
              <a:rPr lang="ru-RU" sz="1500" dirty="0"/>
              <a:t> </a:t>
            </a:r>
            <a:r>
              <a:rPr lang="ru-RU" sz="1500" dirty="0" smtClean="0"/>
              <a:t>     3. </a:t>
            </a:r>
            <a:r>
              <a:rPr lang="ru-RU" sz="1500" dirty="0"/>
              <a:t>Герасим ничего не слыхал: ни быстрого визга падающей Муму, ни тяжкого всплеска воды.</a:t>
            </a:r>
          </a:p>
        </p:txBody>
      </p:sp>
      <p:sp>
        <p:nvSpPr>
          <p:cNvPr id="4" name="Объект 3"/>
          <p:cNvSpPr>
            <a:spLocks noGrp="1"/>
          </p:cNvSpPr>
          <p:nvPr>
            <p:ph sz="half" idx="2"/>
          </p:nvPr>
        </p:nvSpPr>
        <p:spPr>
          <a:xfrm>
            <a:off x="4648200" y="620688"/>
            <a:ext cx="4038600" cy="5505475"/>
          </a:xfrm>
        </p:spPr>
        <p:txBody>
          <a:bodyPr>
            <a:normAutofit fontScale="92500" lnSpcReduction="20000"/>
          </a:bodyPr>
          <a:lstStyle/>
          <a:p>
            <a:pPr marL="0" indent="0">
              <a:buNone/>
            </a:pPr>
            <a:endParaRPr lang="ru-RU" sz="1400" dirty="0" smtClean="0"/>
          </a:p>
          <a:p>
            <a:pPr marL="0" indent="0">
              <a:buNone/>
            </a:pPr>
            <a:endParaRPr lang="ru-RU" sz="1400" dirty="0" smtClean="0"/>
          </a:p>
          <a:p>
            <a:pPr marL="0" indent="0">
              <a:buNone/>
            </a:pPr>
            <a:endParaRPr lang="ru-RU" sz="1400" dirty="0"/>
          </a:p>
          <a:p>
            <a:pPr marL="0" indent="0">
              <a:buNone/>
            </a:pPr>
            <a:r>
              <a:rPr lang="ru-RU" sz="1700" dirty="0" smtClean="0"/>
              <a:t>Помню, как восхищала меня в детстве суровая и гордая романтика Древней Спарты. Мне нравилось все в этой удивительной стране.</a:t>
            </a:r>
          </a:p>
          <a:p>
            <a:pPr marL="0" indent="0">
              <a:buNone/>
            </a:pPr>
            <a:endParaRPr lang="ru-RU" sz="1700" dirty="0"/>
          </a:p>
          <a:p>
            <a:pPr marL="0" indent="0">
              <a:buNone/>
            </a:pPr>
            <a:endParaRPr lang="ru-RU" sz="1700" dirty="0" smtClean="0"/>
          </a:p>
          <a:p>
            <a:pPr marL="0" indent="0">
              <a:buNone/>
            </a:pPr>
            <a:endParaRPr lang="ru-RU" sz="1400" dirty="0"/>
          </a:p>
          <a:p>
            <a:pPr marL="0" indent="0">
              <a:buNone/>
            </a:pPr>
            <a:endParaRPr lang="ru-RU" sz="1400" dirty="0" smtClean="0"/>
          </a:p>
          <a:p>
            <a:pPr marL="0" indent="0">
              <a:buNone/>
            </a:pPr>
            <a:endParaRPr lang="ru-RU" sz="1400" dirty="0" smtClean="0"/>
          </a:p>
          <a:p>
            <a:pPr marL="0" indent="0">
              <a:buNone/>
            </a:pPr>
            <a:endParaRPr lang="ru-RU" sz="1400" dirty="0"/>
          </a:p>
          <a:p>
            <a:pPr marL="0" indent="0">
              <a:buNone/>
            </a:pPr>
            <a:r>
              <a:rPr lang="ru-RU" sz="1700" dirty="0" smtClean="0"/>
              <a:t>Всюду чувствовалось приближение осени.</a:t>
            </a:r>
          </a:p>
          <a:p>
            <a:pPr marL="0" indent="0">
              <a:buNone/>
            </a:pPr>
            <a:endParaRPr lang="ru-RU" sz="1700" dirty="0"/>
          </a:p>
          <a:p>
            <a:pPr marL="0" indent="0">
              <a:buNone/>
            </a:pPr>
            <a:endParaRPr lang="ru-RU" sz="1400" dirty="0" smtClean="0"/>
          </a:p>
          <a:p>
            <a:pPr marL="0" indent="0">
              <a:buNone/>
            </a:pPr>
            <a:r>
              <a:rPr lang="ru-RU" sz="1700" dirty="0" smtClean="0"/>
              <a:t>С большой и сердечной любовью относились к Чехову  и все люди попроще.</a:t>
            </a:r>
          </a:p>
          <a:p>
            <a:pPr marL="0" indent="0">
              <a:buNone/>
            </a:pPr>
            <a:endParaRPr lang="ru-RU" sz="1400" dirty="0"/>
          </a:p>
          <a:p>
            <a:pPr marL="0" indent="0">
              <a:buNone/>
            </a:pPr>
            <a:endParaRPr lang="ru-RU" sz="1400" dirty="0" smtClean="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r>
              <a:rPr lang="ru-RU" sz="1700" dirty="0" smtClean="0"/>
              <a:t>Герасим ничего не слыхал.</a:t>
            </a:r>
            <a:endParaRPr lang="ru-RU" sz="1700" dirty="0"/>
          </a:p>
        </p:txBody>
      </p:sp>
    </p:spTree>
    <p:extLst>
      <p:ext uri="{BB962C8B-B14F-4D97-AF65-F5344CB8AC3E}">
        <p14:creationId xmlns:p14="http://schemas.microsoft.com/office/powerpoint/2010/main" val="92872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0" end="10"/>
                                            </p:txEl>
                                          </p:spTgt>
                                        </p:tgtEl>
                                        <p:attrNameLst>
                                          <p:attrName>style.visibility</p:attrName>
                                        </p:attrNameLst>
                                      </p:cBhvr>
                                      <p:to>
                                        <p:strVal val="visible"/>
                                      </p:to>
                                    </p:set>
                                    <p:animEffect transition="in" filter="fade">
                                      <p:cBhvr>
                                        <p:cTn id="12" dur="500"/>
                                        <p:tgtEl>
                                          <p:spTgt spid="4">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3" end="13"/>
                                            </p:txEl>
                                          </p:spTgt>
                                        </p:tgtEl>
                                        <p:attrNameLst>
                                          <p:attrName>style.visibility</p:attrName>
                                        </p:attrNameLst>
                                      </p:cBhvr>
                                      <p:to>
                                        <p:strVal val="visible"/>
                                      </p:to>
                                    </p:set>
                                    <p:animEffect transition="in" filter="fade">
                                      <p:cBhvr>
                                        <p:cTn id="17" dur="500"/>
                                        <p:tgtEl>
                                          <p:spTgt spid="4">
                                            <p:txEl>
                                              <p:pRg st="13" end="1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9" end="19"/>
                                            </p:txEl>
                                          </p:spTgt>
                                        </p:tgtEl>
                                        <p:attrNameLst>
                                          <p:attrName>style.visibility</p:attrName>
                                        </p:attrNameLst>
                                      </p:cBhvr>
                                      <p:to>
                                        <p:strVal val="visible"/>
                                      </p:to>
                                    </p:set>
                                    <p:animEffect transition="in" filter="fade">
                                      <p:cBhvr>
                                        <p:cTn id="22" dur="5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xfrm>
            <a:off x="467544" y="548680"/>
            <a:ext cx="4038600" cy="5678091"/>
          </a:xfrm>
        </p:spPr>
        <p:txBody>
          <a:bodyPr>
            <a:normAutofit lnSpcReduction="10000"/>
          </a:bodyPr>
          <a:lstStyle/>
          <a:p>
            <a:pPr marL="0" indent="0">
              <a:buNone/>
            </a:pPr>
            <a:r>
              <a:rPr lang="ru-RU" sz="1400" dirty="0" smtClean="0"/>
              <a:t>     </a:t>
            </a:r>
            <a:r>
              <a:rPr lang="ru-RU" sz="1400" dirty="0"/>
              <a:t>4</a:t>
            </a:r>
            <a:r>
              <a:rPr lang="ru-RU" sz="1400" dirty="0" smtClean="0"/>
              <a:t>.  </a:t>
            </a:r>
            <a:r>
              <a:rPr lang="ru-RU" sz="1400" dirty="0"/>
              <a:t>Добрые люди понимали жизнь не иначе, как идеалом покоя и бездействия, нарушаемого по временам разными неприятными случайностями, как-то: болезнями, убытками, ссорами и между прочим трудом</a:t>
            </a:r>
            <a:r>
              <a:rPr lang="ru-RU" sz="1400" dirty="0" smtClean="0"/>
              <a:t>.</a:t>
            </a:r>
          </a:p>
          <a:p>
            <a:pPr marL="0" indent="0">
              <a:buNone/>
            </a:pPr>
            <a:endParaRPr lang="ru-RU" sz="1400" dirty="0"/>
          </a:p>
          <a:p>
            <a:pPr marL="0" indent="0">
              <a:buNone/>
            </a:pPr>
            <a:r>
              <a:rPr lang="ru-RU" sz="1400" b="1" dirty="0" smtClean="0"/>
              <a:t>     4. </a:t>
            </a:r>
            <a:r>
              <a:rPr lang="ru-RU" sz="1400" b="1" dirty="0"/>
              <a:t>Замените фрагменты предложений (однородные члены) обобщающими </a:t>
            </a:r>
            <a:r>
              <a:rPr lang="ru-RU" sz="1400" b="1" dirty="0" smtClean="0"/>
              <a:t>понятиями</a:t>
            </a:r>
          </a:p>
          <a:p>
            <a:pPr marL="0" indent="0">
              <a:buNone/>
            </a:pPr>
            <a:endParaRPr lang="ru-RU" sz="1400" dirty="0"/>
          </a:p>
          <a:p>
            <a:pPr marL="0" indent="0">
              <a:buNone/>
            </a:pPr>
            <a:r>
              <a:rPr lang="ru-RU" sz="1400" dirty="0" smtClean="0"/>
              <a:t>     1. Мордочка </a:t>
            </a:r>
            <a:r>
              <a:rPr lang="ru-RU" sz="1400" dirty="0"/>
              <a:t>Микки-Мауса изображена на куртках,  футболках, носках, свитерах, на портфелях, пеналах, карандашах,   обоях,  часах,  баночках, коробках,  на бумаге, пластмассе, дереве,  жести</a:t>
            </a:r>
            <a:r>
              <a:rPr lang="ru-RU" sz="1400" dirty="0" smtClean="0"/>
              <a:t>.</a:t>
            </a:r>
          </a:p>
          <a:p>
            <a:pPr marL="0" indent="0">
              <a:buNone/>
            </a:pPr>
            <a:endParaRPr lang="ru-RU" sz="1400" dirty="0" smtClean="0"/>
          </a:p>
          <a:p>
            <a:pPr marL="0" indent="0">
              <a:buNone/>
            </a:pPr>
            <a:r>
              <a:rPr lang="ru-RU" sz="1400" dirty="0"/>
              <a:t> </a:t>
            </a:r>
            <a:r>
              <a:rPr lang="ru-RU" sz="1400" dirty="0" smtClean="0"/>
              <a:t>    2. Бульвар </a:t>
            </a:r>
            <a:r>
              <a:rPr lang="ru-RU" sz="1400" dirty="0"/>
              <a:t>тонул в опавшей листве, желтой, красной, мраморной, листве берез, осин, кленов, лип.</a:t>
            </a:r>
          </a:p>
          <a:p>
            <a:pPr marL="0" indent="0">
              <a:buNone/>
            </a:pPr>
            <a:endParaRPr lang="ru-RU" sz="1400" dirty="0" smtClean="0"/>
          </a:p>
          <a:p>
            <a:pPr marL="0" indent="0">
              <a:buNone/>
            </a:pPr>
            <a:r>
              <a:rPr lang="ru-RU" sz="1400" dirty="0"/>
              <a:t> </a:t>
            </a:r>
            <a:r>
              <a:rPr lang="ru-RU" sz="1400" dirty="0" smtClean="0"/>
              <a:t>    </a:t>
            </a:r>
            <a:r>
              <a:rPr lang="ru-RU" sz="1400" dirty="0"/>
              <a:t>3. Я родился и большую часть жизни прожил в Ленинграде. В своем внешнем облике город связан с именами Растрелли, Росси, Кваренги, Захарова, Воронихина</a:t>
            </a:r>
            <a:r>
              <a:rPr lang="ru-RU" sz="1400" dirty="0" smtClean="0"/>
              <a:t>.</a:t>
            </a:r>
          </a:p>
          <a:p>
            <a:pPr marL="0" indent="0">
              <a:buNone/>
            </a:pPr>
            <a:endParaRPr lang="ru-RU" sz="1400" dirty="0"/>
          </a:p>
          <a:p>
            <a:pPr marL="0" indent="0">
              <a:buNone/>
            </a:pPr>
            <a:r>
              <a:rPr lang="ru-RU" sz="1400" dirty="0" smtClean="0"/>
              <a:t>     </a:t>
            </a:r>
            <a:r>
              <a:rPr lang="ru-RU" sz="1400" dirty="0"/>
              <a:t>4. Целый день бродил я из комнаты в комнату, с кровли на кровлю, с лестницы на лестницу.</a:t>
            </a:r>
          </a:p>
          <a:p>
            <a:pPr marL="0" indent="0">
              <a:buNone/>
            </a:pPr>
            <a:endParaRPr lang="ru-RU" sz="1400" dirty="0"/>
          </a:p>
        </p:txBody>
      </p:sp>
      <p:sp>
        <p:nvSpPr>
          <p:cNvPr id="4" name="Объект 3"/>
          <p:cNvSpPr>
            <a:spLocks noGrp="1"/>
          </p:cNvSpPr>
          <p:nvPr>
            <p:ph sz="half" idx="2"/>
          </p:nvPr>
        </p:nvSpPr>
        <p:spPr>
          <a:xfrm>
            <a:off x="4648200" y="620688"/>
            <a:ext cx="4038600" cy="5505475"/>
          </a:xfrm>
        </p:spPr>
        <p:txBody>
          <a:bodyPr>
            <a:normAutofit lnSpcReduction="10000"/>
          </a:bodyPr>
          <a:lstStyle/>
          <a:p>
            <a:pPr marL="0" indent="0">
              <a:buNone/>
            </a:pPr>
            <a:r>
              <a:rPr lang="ru-RU" sz="1600" dirty="0" smtClean="0"/>
              <a:t>Добрые люди понимали жизнь не иначе, как идеалом покоя и бездействия, нарушаемого по временам разными неприятными случайностями.</a:t>
            </a:r>
          </a:p>
          <a:p>
            <a:pPr marL="0" indent="0">
              <a:buNone/>
            </a:pPr>
            <a:endParaRPr lang="ru-RU" sz="1600" dirty="0" smtClean="0"/>
          </a:p>
          <a:p>
            <a:pPr marL="0" indent="0">
              <a:buNone/>
            </a:pPr>
            <a:endParaRPr lang="ru-RU" sz="1600" dirty="0"/>
          </a:p>
          <a:p>
            <a:pPr marL="0" indent="0">
              <a:buNone/>
            </a:pPr>
            <a:endParaRPr lang="ru-RU" sz="1400" dirty="0" smtClean="0"/>
          </a:p>
          <a:p>
            <a:pPr marL="0" indent="0">
              <a:buNone/>
            </a:pPr>
            <a:endParaRPr lang="ru-RU" sz="1400" dirty="0"/>
          </a:p>
          <a:p>
            <a:pPr marL="0" indent="0">
              <a:buNone/>
            </a:pPr>
            <a:r>
              <a:rPr lang="ru-RU" sz="1600" dirty="0" smtClean="0"/>
              <a:t>Мордочка Микки-Мауса изображена на многих вещах, предметах, материалах.</a:t>
            </a:r>
          </a:p>
          <a:p>
            <a:pPr marL="0" indent="0">
              <a:buNone/>
            </a:pPr>
            <a:endParaRPr lang="ru-RU" sz="1600" dirty="0"/>
          </a:p>
          <a:p>
            <a:pPr marL="0" indent="0">
              <a:buNone/>
            </a:pPr>
            <a:endParaRPr lang="ru-RU" sz="1600" dirty="0"/>
          </a:p>
          <a:p>
            <a:pPr marL="0" indent="0">
              <a:buNone/>
            </a:pPr>
            <a:endParaRPr lang="ru-RU" sz="1600" dirty="0" smtClean="0"/>
          </a:p>
          <a:p>
            <a:pPr marL="0" indent="0">
              <a:buNone/>
            </a:pPr>
            <a:r>
              <a:rPr lang="ru-RU" sz="1600" dirty="0" smtClean="0"/>
              <a:t>Бульвар тонул в опавшей разноцветной листве разных деревьев.</a:t>
            </a:r>
          </a:p>
          <a:p>
            <a:pPr marL="0" indent="0">
              <a:buNone/>
            </a:pPr>
            <a:endParaRPr lang="ru-RU" sz="1400" dirty="0"/>
          </a:p>
          <a:p>
            <a:pPr marL="0" indent="0">
              <a:buNone/>
            </a:pPr>
            <a:r>
              <a:rPr lang="ru-RU" sz="1600" dirty="0" smtClean="0"/>
              <a:t>В своем внешнем облике город связан с именами знаменитых архитекторов.</a:t>
            </a:r>
          </a:p>
          <a:p>
            <a:pPr marL="0" indent="0">
              <a:buNone/>
            </a:pPr>
            <a:endParaRPr lang="ru-RU" sz="1600" dirty="0"/>
          </a:p>
          <a:p>
            <a:pPr marL="0" indent="0">
              <a:buNone/>
            </a:pPr>
            <a:endParaRPr lang="ru-RU" sz="1400" dirty="0" smtClean="0"/>
          </a:p>
          <a:p>
            <a:pPr marL="0" indent="0">
              <a:buNone/>
            </a:pPr>
            <a:r>
              <a:rPr lang="ru-RU" sz="1600" dirty="0" smtClean="0"/>
              <a:t>Целый день бродил я повсюду.</a:t>
            </a:r>
          </a:p>
        </p:txBody>
      </p:sp>
    </p:spTree>
    <p:extLst>
      <p:ext uri="{BB962C8B-B14F-4D97-AF65-F5344CB8AC3E}">
        <p14:creationId xmlns:p14="http://schemas.microsoft.com/office/powerpoint/2010/main" val="290286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fade">
                                      <p:cBhvr>
                                        <p:cTn id="17" dur="500"/>
                                        <p:tgtEl>
                                          <p:spTgt spid="4">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fade">
                                      <p:cBhvr>
                                        <p:cTn id="22" dur="500"/>
                                        <p:tgtEl>
                                          <p:spTgt spid="4">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14" end="14"/>
                                            </p:txEl>
                                          </p:spTgt>
                                        </p:tgtEl>
                                        <p:attrNameLst>
                                          <p:attrName>style.visibility</p:attrName>
                                        </p:attrNameLst>
                                      </p:cBhvr>
                                      <p:to>
                                        <p:strVal val="visible"/>
                                      </p:to>
                                    </p:set>
                                    <p:animEffect transition="in" filter="fade">
                                      <p:cBhvr>
                                        <p:cTn id="2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half" idx="1"/>
          </p:nvPr>
        </p:nvSpPr>
        <p:spPr>
          <a:xfrm>
            <a:off x="457200" y="476672"/>
            <a:ext cx="4038600" cy="5832647"/>
          </a:xfrm>
        </p:spPr>
        <p:txBody>
          <a:bodyPr>
            <a:normAutofit fontScale="85000" lnSpcReduction="20000"/>
          </a:bodyPr>
          <a:lstStyle/>
          <a:p>
            <a:pPr marL="0" indent="0">
              <a:buNone/>
            </a:pPr>
            <a:r>
              <a:rPr lang="ru-RU" sz="1600" b="1" dirty="0" smtClean="0"/>
              <a:t>      </a:t>
            </a:r>
            <a:r>
              <a:rPr lang="ru-RU" sz="1600" dirty="0"/>
              <a:t>5. Возы были нагружены сеном, соломой, </a:t>
            </a:r>
            <a:r>
              <a:rPr lang="ru-RU" sz="1600" dirty="0" smtClean="0"/>
              <a:t>мешками </a:t>
            </a:r>
            <a:r>
              <a:rPr lang="ru-RU" sz="1600" dirty="0"/>
              <a:t>с мукой, горшками, </a:t>
            </a:r>
            <a:r>
              <a:rPr lang="ru-RU" sz="1600" dirty="0" smtClean="0"/>
              <a:t>кирпичом.</a:t>
            </a:r>
          </a:p>
          <a:p>
            <a:pPr marL="0" indent="0">
              <a:buNone/>
            </a:pPr>
            <a:r>
              <a:rPr lang="ru-RU" sz="1600" dirty="0"/>
              <a:t> </a:t>
            </a:r>
            <a:r>
              <a:rPr lang="ru-RU" sz="1600" dirty="0" smtClean="0"/>
              <a:t>    </a:t>
            </a:r>
          </a:p>
          <a:p>
            <a:pPr marL="0" indent="0">
              <a:buNone/>
            </a:pPr>
            <a:r>
              <a:rPr lang="ru-RU" sz="1500" dirty="0"/>
              <a:t> </a:t>
            </a:r>
            <a:r>
              <a:rPr lang="ru-RU" sz="1500" dirty="0" smtClean="0"/>
              <a:t>    </a:t>
            </a:r>
            <a:r>
              <a:rPr lang="ru-RU" sz="1600" b="1" dirty="0" smtClean="0"/>
              <a:t>5. </a:t>
            </a:r>
            <a:r>
              <a:rPr lang="ru-RU" sz="1600" b="1" dirty="0"/>
              <a:t>Устраните повторы и объедините предложения. При сжатии текста используйте прием замены и средства связи предложений в тексте.</a:t>
            </a:r>
            <a:endParaRPr lang="ru-RU" sz="1600" dirty="0"/>
          </a:p>
          <a:p>
            <a:pPr marL="0" indent="0">
              <a:buNone/>
            </a:pPr>
            <a:r>
              <a:rPr lang="ru-RU" sz="1600" dirty="0" smtClean="0"/>
              <a:t>     В </a:t>
            </a:r>
            <a:r>
              <a:rPr lang="ru-RU" sz="1600" dirty="0"/>
              <a:t>Спарте сразу после рождения в пропасть швыряли слабосильных и нестандартных, то есть тех, кто в дальнейшем просто вынужден был бы противопоставить безукоризненной мужественности окружающих мощь разума и силу духа. Тех, кого непосильная тяжесть меча поневоле отталкивала бы к резцу, линейке и перу. Тех, для кого «выжить» означало бы – «изобрести</a:t>
            </a:r>
            <a:r>
              <a:rPr lang="ru-RU" sz="1600" dirty="0" smtClean="0"/>
              <a:t>».</a:t>
            </a:r>
          </a:p>
          <a:p>
            <a:pPr marL="0" indent="0">
              <a:buNone/>
            </a:pPr>
            <a:endParaRPr lang="ru-RU" sz="1400" dirty="0"/>
          </a:p>
          <a:p>
            <a:pPr marL="0" indent="0">
              <a:buNone/>
            </a:pPr>
            <a:r>
              <a:rPr lang="ru-RU" sz="1400" b="1" dirty="0" smtClean="0"/>
              <a:t>     </a:t>
            </a:r>
            <a:r>
              <a:rPr lang="ru-RU" sz="1600" b="1" dirty="0" smtClean="0"/>
              <a:t>6. </a:t>
            </a:r>
            <a:r>
              <a:rPr lang="ru-RU" sz="1600" b="1" dirty="0"/>
              <a:t>Сжато изложите содержание абзаца.</a:t>
            </a:r>
            <a:endParaRPr lang="ru-RU" sz="1600" dirty="0"/>
          </a:p>
          <a:p>
            <a:pPr marL="0" indent="0">
              <a:buNone/>
            </a:pPr>
            <a:r>
              <a:rPr lang="ru-RU" sz="1600" dirty="0"/>
              <a:t>     Что надо лесному зверю для зимнего выживания? То же, что и человеку: надежная крыша над головой, удобная, теплая одежка да приличный запас калорийного корма, которого до спасительницы-весны должно хватить. Бобры не исключение. Но в отличие от всяких разных любителей чужими руками сотворенных убежищ, от охочих до соседских кладовых воришек, а также от некоторых «хитрецов», погружающихся зимой в крепкий сон, лесные дровосеки все от начала до конца делают сами. И жилища сооружают, надежнее не придумаешь, и корм припасают, как усердные домохозяйки, и образ жизни ведут – любой спортсмен позавидует. </a:t>
            </a:r>
          </a:p>
          <a:p>
            <a:pPr marL="0" indent="0">
              <a:buNone/>
            </a:pPr>
            <a:endParaRPr lang="ru-RU" sz="1600" dirty="0"/>
          </a:p>
        </p:txBody>
      </p:sp>
      <p:sp>
        <p:nvSpPr>
          <p:cNvPr id="4" name="Объект 3"/>
          <p:cNvSpPr>
            <a:spLocks noGrp="1"/>
          </p:cNvSpPr>
          <p:nvPr>
            <p:ph sz="half" idx="2"/>
          </p:nvPr>
        </p:nvSpPr>
        <p:spPr>
          <a:xfrm>
            <a:off x="4648200" y="548680"/>
            <a:ext cx="4038600" cy="5577483"/>
          </a:xfrm>
        </p:spPr>
        <p:txBody>
          <a:bodyPr>
            <a:normAutofit fontScale="85000" lnSpcReduction="20000"/>
          </a:bodyPr>
          <a:lstStyle/>
          <a:p>
            <a:pPr marL="0" indent="0">
              <a:buNone/>
            </a:pPr>
            <a:r>
              <a:rPr lang="ru-RU" sz="1900" dirty="0" smtClean="0"/>
              <a:t>Возы были нагружены всякой всячиной.</a:t>
            </a:r>
          </a:p>
          <a:p>
            <a:pPr marL="0" indent="0">
              <a:buNone/>
            </a:pPr>
            <a:endParaRPr lang="ru-RU" sz="19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endParaRPr lang="ru-RU" sz="1400" dirty="0" smtClean="0"/>
          </a:p>
          <a:p>
            <a:pPr marL="0" indent="0">
              <a:buNone/>
            </a:pPr>
            <a:endParaRPr lang="ru-RU" sz="1400" dirty="0"/>
          </a:p>
          <a:p>
            <a:pPr marL="0" indent="0">
              <a:buNone/>
            </a:pPr>
            <a:r>
              <a:rPr lang="ru-RU" sz="1900" dirty="0" smtClean="0"/>
              <a:t>В Спарте убивали физически слабых детей, хотя среди них могли быть гении.</a:t>
            </a:r>
          </a:p>
          <a:p>
            <a:pPr marL="0" indent="0">
              <a:buNone/>
            </a:pPr>
            <a:endParaRPr lang="ru-RU" sz="1900" dirty="0"/>
          </a:p>
          <a:p>
            <a:pPr marL="0" indent="0">
              <a:buNone/>
            </a:pPr>
            <a:endParaRPr lang="ru-RU" sz="1900" dirty="0" smtClean="0"/>
          </a:p>
          <a:p>
            <a:pPr marL="0" indent="0">
              <a:buNone/>
            </a:pPr>
            <a:endParaRPr lang="ru-RU" sz="19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r>
              <a:rPr lang="ru-RU" sz="1900" dirty="0" smtClean="0"/>
              <a:t>Что надо лесному жителю для зимнего выживания? То же, что и человеку: дом, одежда, пища. Бобры не исключение. Но они в отличие от других зверей все от начала до конца делают сами: и жилища сооружают, и корм припасают.</a:t>
            </a:r>
            <a:endParaRPr lang="ru-RU" sz="1900" dirty="0"/>
          </a:p>
        </p:txBody>
      </p:sp>
    </p:spTree>
    <p:extLst>
      <p:ext uri="{BB962C8B-B14F-4D97-AF65-F5344CB8AC3E}">
        <p14:creationId xmlns:p14="http://schemas.microsoft.com/office/powerpoint/2010/main" val="91865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500"/>
                                        <p:tgtEl>
                                          <p:spTgt spid="4">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4" end="14"/>
                                            </p:txEl>
                                          </p:spTgt>
                                        </p:tgtEl>
                                        <p:attrNameLst>
                                          <p:attrName>style.visibility</p:attrName>
                                        </p:attrNameLst>
                                      </p:cBhvr>
                                      <p:to>
                                        <p:strVal val="visible"/>
                                      </p:to>
                                    </p:set>
                                    <p:animEffect transition="in" filter="fade">
                                      <p:cBhvr>
                                        <p:cTn id="1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Объект 2"/>
          <p:cNvSpPr>
            <a:spLocks noGrp="1"/>
          </p:cNvSpPr>
          <p:nvPr>
            <p:ph sz="half" idx="1"/>
          </p:nvPr>
        </p:nvSpPr>
        <p:spPr>
          <a:xfrm>
            <a:off x="457200" y="476672"/>
            <a:ext cx="4038600" cy="5649491"/>
          </a:xfrm>
        </p:spPr>
        <p:txBody>
          <a:bodyPr>
            <a:normAutofit/>
          </a:bodyPr>
          <a:lstStyle/>
          <a:p>
            <a:pPr marL="0" indent="0">
              <a:buNone/>
            </a:pPr>
            <a:r>
              <a:rPr lang="ru-RU" sz="1400" b="1" dirty="0" smtClean="0"/>
              <a:t>     7. </a:t>
            </a:r>
            <a:r>
              <a:rPr lang="ru-RU" sz="1400" b="1" dirty="0"/>
              <a:t>Замените прямую речь косвенной, сохранив смысл высказывания.   </a:t>
            </a:r>
            <a:endParaRPr lang="ru-RU" sz="1400" b="1" dirty="0" smtClean="0"/>
          </a:p>
          <a:p>
            <a:pPr marL="0" indent="0">
              <a:buNone/>
            </a:pPr>
            <a:endParaRPr lang="ru-RU" sz="1400" dirty="0"/>
          </a:p>
          <a:p>
            <a:pPr marL="0" indent="0">
              <a:buNone/>
            </a:pPr>
            <a:r>
              <a:rPr lang="ru-RU" sz="1400" dirty="0"/>
              <a:t>     Знаменитый художник В. В. Стасов так говорил об И. И. Шишкине: «Шишкин – художник народный. Всю жизнь он изучал русский, преимущественно северный лес, русское дерево, русскую чащу, русскую глушь. Это его царство, и тут он не имеет соперников, он единственный.</a:t>
            </a:r>
          </a:p>
          <a:p>
            <a:endParaRPr lang="ru-RU" sz="1400" dirty="0" smtClean="0"/>
          </a:p>
          <a:p>
            <a:pPr marL="0" indent="0">
              <a:buNone/>
            </a:pPr>
            <a:r>
              <a:rPr lang="ru-RU" sz="1400" b="1" dirty="0" smtClean="0"/>
              <a:t>     8. </a:t>
            </a:r>
            <a:r>
              <a:rPr lang="ru-RU" sz="1400" b="1" dirty="0"/>
              <a:t>Изложите текст одним предложением</a:t>
            </a:r>
            <a:r>
              <a:rPr lang="ru-RU" sz="1400" b="1" dirty="0" smtClean="0"/>
              <a:t>.</a:t>
            </a:r>
          </a:p>
          <a:p>
            <a:pPr marL="0" indent="0">
              <a:buNone/>
            </a:pPr>
            <a:endParaRPr lang="ru-RU" sz="1400" dirty="0"/>
          </a:p>
          <a:p>
            <a:pPr marL="0" indent="0">
              <a:buNone/>
            </a:pPr>
            <a:r>
              <a:rPr lang="ru-RU" sz="1400" b="1" dirty="0"/>
              <a:t>     </a:t>
            </a:r>
            <a:r>
              <a:rPr lang="ru-RU" sz="1400" dirty="0"/>
              <a:t>Едва ли кто-нибудь может сказать, что, однажды увидев море, он забыл его.</a:t>
            </a:r>
          </a:p>
          <a:p>
            <a:pPr marL="0" indent="0">
              <a:buNone/>
            </a:pPr>
            <a:r>
              <a:rPr lang="ru-RU" sz="1400" dirty="0"/>
              <a:t>     Более того, море продолжает звать к себе, оно является в сновидениях, в мечтах и думах. И сколько бы ни прошло лет, каждый из нас, вновь увидев море, потрясен его жизненной силой, игрой волн, неукротимым ритмом движения. Море – вот поистине колдовской калейдоскоп самых невероятных сочетаний цветов, бликов и пятен.</a:t>
            </a:r>
          </a:p>
          <a:p>
            <a:pPr marL="0" indent="0">
              <a:buNone/>
            </a:pPr>
            <a:r>
              <a:rPr lang="ru-RU" sz="1400" dirty="0"/>
              <a:t> </a:t>
            </a:r>
          </a:p>
          <a:p>
            <a:endParaRPr lang="ru-RU" sz="1400" dirty="0"/>
          </a:p>
        </p:txBody>
      </p:sp>
      <p:sp>
        <p:nvSpPr>
          <p:cNvPr id="4" name="Объект 3"/>
          <p:cNvSpPr>
            <a:spLocks noGrp="1"/>
          </p:cNvSpPr>
          <p:nvPr>
            <p:ph sz="half" idx="2"/>
          </p:nvPr>
        </p:nvSpPr>
        <p:spPr>
          <a:xfrm>
            <a:off x="4572000" y="1268760"/>
            <a:ext cx="4038600" cy="4713387"/>
          </a:xfrm>
        </p:spPr>
        <p:txBody>
          <a:bodyPr>
            <a:normAutofit/>
          </a:bodyPr>
          <a:lstStyle/>
          <a:p>
            <a:pPr marL="0" indent="0">
              <a:buNone/>
            </a:pPr>
            <a:r>
              <a:rPr lang="ru-RU" sz="1600" dirty="0" smtClean="0"/>
              <a:t>Знаменитый художник В. В. Стасов утверждал, что Шишкин – художник народный, изучивший досконально русский лес, так что ему нет равных в этой области.</a:t>
            </a:r>
          </a:p>
          <a:p>
            <a:pPr marL="0" indent="0">
              <a:buNone/>
            </a:pPr>
            <a:endParaRPr lang="ru-RU" sz="1400" dirty="0"/>
          </a:p>
          <a:p>
            <a:pPr marL="0" indent="0">
              <a:buNone/>
            </a:pPr>
            <a:endParaRPr lang="ru-RU" sz="1400" dirty="0" smtClean="0"/>
          </a:p>
          <a:p>
            <a:pPr marL="0" indent="0">
              <a:buNone/>
            </a:pPr>
            <a:endParaRPr lang="ru-RU" sz="1400" dirty="0"/>
          </a:p>
          <a:p>
            <a:pPr marL="0" indent="0">
              <a:buNone/>
            </a:pPr>
            <a:endParaRPr lang="ru-RU" sz="1400" dirty="0" smtClean="0"/>
          </a:p>
          <a:p>
            <a:pPr marL="0" indent="0">
              <a:buNone/>
            </a:pPr>
            <a:r>
              <a:rPr lang="ru-RU" sz="1600" dirty="0" smtClean="0"/>
              <a:t>Однажды увидев море, вовек невозможно забыть его невероятную красоту и неукротимую мощь.</a:t>
            </a:r>
            <a:endParaRPr lang="ru-RU" sz="1600" dirty="0"/>
          </a:p>
        </p:txBody>
      </p:sp>
    </p:spTree>
    <p:extLst>
      <p:ext uri="{BB962C8B-B14F-4D97-AF65-F5344CB8AC3E}">
        <p14:creationId xmlns:p14="http://schemas.microsoft.com/office/powerpoint/2010/main" val="300108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b="1" dirty="0"/>
              <a:t>9</a:t>
            </a:r>
            <a:r>
              <a:rPr lang="ru-RU" sz="1600" b="1" dirty="0" smtClean="0"/>
              <a:t>. </a:t>
            </a:r>
            <a:r>
              <a:rPr lang="ru-RU" sz="1600" b="1" dirty="0"/>
              <a:t>Сократите текст за счет замены прямой речи косвенной</a:t>
            </a:r>
            <a:endParaRPr lang="ru-RU" sz="1600" dirty="0"/>
          </a:p>
        </p:txBody>
      </p:sp>
      <p:sp>
        <p:nvSpPr>
          <p:cNvPr id="3" name="Объект 2"/>
          <p:cNvSpPr>
            <a:spLocks noGrp="1"/>
          </p:cNvSpPr>
          <p:nvPr>
            <p:ph sz="half" idx="1"/>
          </p:nvPr>
        </p:nvSpPr>
        <p:spPr>
          <a:xfrm>
            <a:off x="457200" y="1196752"/>
            <a:ext cx="4038600" cy="4929411"/>
          </a:xfrm>
        </p:spPr>
        <p:txBody>
          <a:bodyPr>
            <a:normAutofit fontScale="55000" lnSpcReduction="20000"/>
          </a:bodyPr>
          <a:lstStyle/>
          <a:p>
            <a:pPr>
              <a:buNone/>
            </a:pPr>
            <a:r>
              <a:rPr lang="ru-RU" altLang="ru-RU" dirty="0" smtClean="0"/>
              <a:t>     Многие   </a:t>
            </a:r>
            <a:r>
              <a:rPr lang="ru-RU" altLang="ru-RU" dirty="0"/>
              <a:t>мальчишки   и   девчонки, </a:t>
            </a:r>
          </a:p>
          <a:p>
            <a:pPr>
              <a:buNone/>
            </a:pPr>
            <a:r>
              <a:rPr lang="ru-RU" altLang="ru-RU" dirty="0"/>
              <a:t>как тогда   говорили, «зацвели». На их </a:t>
            </a:r>
          </a:p>
          <a:p>
            <a:pPr>
              <a:buNone/>
            </a:pPr>
            <a:r>
              <a:rPr lang="ru-RU" altLang="ru-RU" dirty="0"/>
              <a:t>потемневших   лицах    выступили    </a:t>
            </a:r>
          </a:p>
          <a:p>
            <a:pPr>
              <a:buNone/>
            </a:pPr>
            <a:r>
              <a:rPr lang="ru-RU" altLang="ru-RU" dirty="0"/>
              <a:t>белые пятна.</a:t>
            </a:r>
          </a:p>
          <a:p>
            <a:pPr>
              <a:buNone/>
            </a:pPr>
            <a:r>
              <a:rPr lang="ru-RU" altLang="ru-RU" dirty="0"/>
              <a:t> -   Быстрее    бы    крапива    наросла,    - </a:t>
            </a:r>
          </a:p>
          <a:p>
            <a:pPr>
              <a:buNone/>
            </a:pPr>
            <a:r>
              <a:rPr lang="ru-RU" altLang="ru-RU" dirty="0"/>
              <a:t>вздыхали   женщины  и  глухо добавляли:  </a:t>
            </a:r>
          </a:p>
          <a:p>
            <a:pPr marL="0" indent="0">
              <a:buNone/>
            </a:pPr>
            <a:r>
              <a:rPr lang="ru-RU" altLang="ru-RU" dirty="0"/>
              <a:t> -   </a:t>
            </a:r>
            <a:r>
              <a:rPr lang="ru-RU" altLang="ru-RU" dirty="0" err="1"/>
              <a:t>Гитлерюга</a:t>
            </a:r>
            <a:r>
              <a:rPr lang="ru-RU" altLang="ru-RU" dirty="0"/>
              <a:t> проклятый…</a:t>
            </a:r>
          </a:p>
          <a:p>
            <a:pPr>
              <a:buFontTx/>
              <a:buChar char="-"/>
            </a:pPr>
            <a:endParaRPr lang="ru-RU" dirty="0"/>
          </a:p>
          <a:p>
            <a:pPr>
              <a:buNone/>
            </a:pPr>
            <a:r>
              <a:rPr lang="ru-RU" altLang="ru-RU" dirty="0"/>
              <a:t>     Года  два  назад   я  встретился   с  </a:t>
            </a:r>
          </a:p>
          <a:p>
            <a:pPr>
              <a:buNone/>
            </a:pPr>
            <a:r>
              <a:rPr lang="ru-RU" altLang="ru-RU" dirty="0"/>
              <a:t>Витькой… Виктором Ивановичем </a:t>
            </a:r>
          </a:p>
          <a:p>
            <a:pPr>
              <a:buNone/>
            </a:pPr>
            <a:r>
              <a:rPr lang="ru-RU" altLang="ru-RU" dirty="0" err="1"/>
              <a:t>Тарковым</a:t>
            </a:r>
            <a:r>
              <a:rPr lang="ru-RU" altLang="ru-RU" dirty="0"/>
              <a:t>. Обнялись. Разговорились.</a:t>
            </a:r>
          </a:p>
          <a:p>
            <a:pPr>
              <a:buNone/>
            </a:pPr>
            <a:r>
              <a:rPr lang="ru-RU" altLang="ru-RU" dirty="0"/>
              <a:t>     -  Дети… - улыбнулся он, отвечая на мой </a:t>
            </a:r>
          </a:p>
          <a:p>
            <a:pPr>
              <a:buNone/>
            </a:pPr>
            <a:r>
              <a:rPr lang="ru-RU" altLang="ru-RU" dirty="0"/>
              <a:t>вопрос, -  а как же!  Сын. Федор.</a:t>
            </a:r>
          </a:p>
          <a:p>
            <a:pPr>
              <a:buNone/>
            </a:pPr>
            <a:r>
              <a:rPr lang="ru-RU" altLang="ru-RU" dirty="0"/>
              <a:t>      Он помолчал и добавил:</a:t>
            </a:r>
          </a:p>
          <a:p>
            <a:pPr>
              <a:buNone/>
            </a:pPr>
            <a:r>
              <a:rPr lang="ru-RU" altLang="ru-RU" dirty="0"/>
              <a:t>      -  Помнишь того солдатского доктора, </a:t>
            </a:r>
          </a:p>
          <a:p>
            <a:pPr>
              <a:buNone/>
            </a:pPr>
            <a:r>
              <a:rPr lang="ru-RU" altLang="ru-RU" dirty="0"/>
              <a:t>что приходил к  нам  с  кашей?  Вот  </a:t>
            </a:r>
          </a:p>
          <a:p>
            <a:pPr>
              <a:buNone/>
            </a:pPr>
            <a:r>
              <a:rPr lang="ru-RU" altLang="ru-RU" dirty="0"/>
              <a:t>человек   был!...  Федором звали.  </a:t>
            </a:r>
          </a:p>
          <a:p>
            <a:pPr>
              <a:buNone/>
            </a:pPr>
            <a:r>
              <a:rPr lang="ru-RU" altLang="ru-RU" dirty="0"/>
              <a:t>Хорошее имя, правда?</a:t>
            </a:r>
          </a:p>
          <a:p>
            <a:pPr marL="0" indent="0">
              <a:buNone/>
            </a:pPr>
            <a:endParaRPr lang="ru-RU" dirty="0"/>
          </a:p>
        </p:txBody>
      </p:sp>
      <p:sp>
        <p:nvSpPr>
          <p:cNvPr id="4" name="Объект 3"/>
          <p:cNvSpPr>
            <a:spLocks noGrp="1"/>
          </p:cNvSpPr>
          <p:nvPr>
            <p:ph sz="half" idx="2"/>
          </p:nvPr>
        </p:nvSpPr>
        <p:spPr>
          <a:xfrm>
            <a:off x="4648200" y="1196752"/>
            <a:ext cx="4038600" cy="4929411"/>
          </a:xfrm>
        </p:spPr>
        <p:txBody>
          <a:bodyPr>
            <a:normAutofit fontScale="55000" lnSpcReduction="20000"/>
          </a:bodyPr>
          <a:lstStyle/>
          <a:p>
            <a:pPr marL="0" indent="0">
              <a:buNone/>
            </a:pPr>
            <a:r>
              <a:rPr lang="ru-RU" altLang="ru-RU" dirty="0"/>
              <a:t> </a:t>
            </a:r>
            <a:r>
              <a:rPr lang="ru-RU" altLang="ru-RU" dirty="0" smtClean="0"/>
              <a:t>    Многие  </a:t>
            </a:r>
            <a:r>
              <a:rPr lang="ru-RU" altLang="ru-RU" dirty="0"/>
              <a:t>дети  ослабли   от   голода,   на потемневших   лицах   появились     белые пятна.   Женщины   проклинали   войну    и мечтали  о  скором   появлении   крапивы.</a:t>
            </a:r>
            <a:endParaRPr lang="ru-RU" dirty="0"/>
          </a:p>
          <a:p>
            <a:endParaRPr lang="ru-RU" dirty="0"/>
          </a:p>
          <a:p>
            <a:endParaRPr lang="ru-RU" dirty="0"/>
          </a:p>
          <a:p>
            <a:endParaRPr lang="ru-RU" dirty="0"/>
          </a:p>
          <a:p>
            <a:endParaRPr lang="ru-RU" dirty="0"/>
          </a:p>
          <a:p>
            <a:pPr marL="0" indent="0">
              <a:buNone/>
            </a:pPr>
            <a:r>
              <a:rPr lang="ru-RU" altLang="ru-RU" sz="3200" dirty="0"/>
              <a:t>     </a:t>
            </a:r>
            <a:r>
              <a:rPr lang="ru-RU" altLang="ru-RU" dirty="0"/>
              <a:t>Года два назад я встретился с Витькой… Виктором Ивановичем </a:t>
            </a:r>
            <a:r>
              <a:rPr lang="ru-RU" altLang="ru-RU" dirty="0" err="1"/>
              <a:t>Тарковым</a:t>
            </a:r>
            <a:r>
              <a:rPr lang="ru-RU" altLang="ru-RU" dirty="0"/>
              <a:t>, узнал, что своего сына  он назвал Федором в память о солдатском докторе, спасшем нас от голода во время войны.</a:t>
            </a:r>
            <a:endParaRPr lang="ru-RU" altLang="ru-RU" b="1" dirty="0"/>
          </a:p>
          <a:p>
            <a:endParaRPr lang="ru-RU" dirty="0"/>
          </a:p>
        </p:txBody>
      </p:sp>
    </p:spTree>
    <p:extLst>
      <p:ext uri="{BB962C8B-B14F-4D97-AF65-F5344CB8AC3E}">
        <p14:creationId xmlns:p14="http://schemas.microsoft.com/office/powerpoint/2010/main" val="217863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b="1" dirty="0" smtClean="0"/>
              <a:t>10. Напишите сжатое изложение. Проверьте, не удалена ли главная информация текста,  нет ли речевых и логических ошибок.</a:t>
            </a:r>
            <a:r>
              <a:rPr lang="ru-RU" sz="1400" dirty="0" smtClean="0"/>
              <a:t/>
            </a:r>
            <a:br>
              <a:rPr lang="ru-RU" sz="1400" dirty="0" smtClean="0"/>
            </a:br>
            <a:endParaRPr lang="ru-RU" sz="1400" dirty="0"/>
          </a:p>
        </p:txBody>
      </p:sp>
      <p:sp>
        <p:nvSpPr>
          <p:cNvPr id="3" name="Объект 2"/>
          <p:cNvSpPr>
            <a:spLocks noGrp="1"/>
          </p:cNvSpPr>
          <p:nvPr>
            <p:ph sz="half" idx="1"/>
          </p:nvPr>
        </p:nvSpPr>
        <p:spPr>
          <a:xfrm>
            <a:off x="457200" y="1052736"/>
            <a:ext cx="4038600" cy="5073427"/>
          </a:xfrm>
        </p:spPr>
        <p:txBody>
          <a:bodyPr>
            <a:normAutofit fontScale="25000" lnSpcReduction="20000"/>
          </a:bodyPr>
          <a:lstStyle/>
          <a:p>
            <a:pPr marL="0" indent="0">
              <a:buNone/>
            </a:pPr>
            <a:r>
              <a:rPr lang="ru-RU" b="1" dirty="0"/>
              <a:t> </a:t>
            </a:r>
            <a:endParaRPr lang="ru-RU" dirty="0"/>
          </a:p>
          <a:p>
            <a:pPr marL="0" indent="0">
              <a:buNone/>
            </a:pPr>
            <a:r>
              <a:rPr lang="ru-RU" b="1" dirty="0" smtClean="0"/>
              <a:t>     </a:t>
            </a:r>
            <a:r>
              <a:rPr lang="ru-RU" sz="5600" dirty="0" smtClean="0"/>
              <a:t>Если </a:t>
            </a:r>
            <a:r>
              <a:rPr lang="ru-RU" sz="5600" dirty="0"/>
              <a:t>каждую неделю совершать несколько добрых дел, причем непременно разнообразных (послать открытку старым друзьям, навестить одинокую соседку, подарить виртуальный цветок, одолжить телефон незнакомцу, перечислить сто рублей больным детям), это способствует нашему ощущению счастья, а иногда и просто лечит!</a:t>
            </a:r>
          </a:p>
          <a:p>
            <a:pPr marL="0" indent="0">
              <a:buNone/>
            </a:pPr>
            <a:r>
              <a:rPr lang="ru-RU" sz="4300" dirty="0"/>
              <a:t>     </a:t>
            </a:r>
            <a:r>
              <a:rPr lang="ru-RU" sz="5600" dirty="0"/>
              <a:t>Мы становимся благосклоннее к другим, чувствуем себя лучше по сравнению с окружающими, освобождаемся от чувства вины за чужое несчастье, чувствуем себя щедрыми и способными помочь, становимся привлекательнее для других, чувствуем, что нас ценят.</a:t>
            </a:r>
          </a:p>
          <a:p>
            <a:pPr marL="0" indent="0">
              <a:buNone/>
            </a:pPr>
            <a:r>
              <a:rPr lang="ru-RU" sz="4300" dirty="0"/>
              <a:t>     </a:t>
            </a:r>
            <a:r>
              <a:rPr lang="ru-RU" sz="5600" dirty="0"/>
              <a:t>Чем больше мы сосредотачиваемся на том, чтобы посылать любящие и добрые мысли, тем положительнее мы влияем на окружающий мир. В то же время мы в результате делаемся более радостными и счастливыми, начинаем нравиться людям. Даже внешне мы становимся красивыми, обаятельными, а мышление – гораздо яснее, четче, намного быстрее.  Люди  так называемой любящей доброты более склонны к  позитивным отношениям с другими. Почему? Потому что доброта усиливает положительные эмоции (любовь, радость, благодарность, надежду, гордость), восстанавливает долгосрочные жизненные ресурсы человека и повышает его удовлетворенность жизнью.</a:t>
            </a:r>
          </a:p>
          <a:p>
            <a:endParaRPr lang="ru-RU" sz="5600" dirty="0"/>
          </a:p>
        </p:txBody>
      </p:sp>
      <p:sp>
        <p:nvSpPr>
          <p:cNvPr id="4" name="Объект 3"/>
          <p:cNvSpPr>
            <a:spLocks noGrp="1"/>
          </p:cNvSpPr>
          <p:nvPr>
            <p:ph sz="half" idx="2"/>
          </p:nvPr>
        </p:nvSpPr>
        <p:spPr>
          <a:xfrm>
            <a:off x="4648200" y="1268760"/>
            <a:ext cx="4038600" cy="4857403"/>
          </a:xfrm>
        </p:spPr>
        <p:txBody>
          <a:bodyPr>
            <a:normAutofit fontScale="25000" lnSpcReduction="20000"/>
          </a:bodyPr>
          <a:lstStyle/>
          <a:p>
            <a:pPr marL="0" indent="0">
              <a:buNone/>
            </a:pPr>
            <a:r>
              <a:rPr lang="ru-RU" sz="1400" dirty="0"/>
              <a:t> </a:t>
            </a:r>
            <a:r>
              <a:rPr lang="ru-RU" sz="1400" dirty="0" smtClean="0"/>
              <a:t>  </a:t>
            </a:r>
            <a:r>
              <a:rPr lang="ru-RU" sz="6400" dirty="0" smtClean="0"/>
              <a:t>  Если каждую неделю совершать несколько  добрых дел, это способствует нашему ощущению счастья, а иногда и просто лечит</a:t>
            </a:r>
            <a:r>
              <a:rPr lang="ru-RU" sz="6400" dirty="0"/>
              <a:t>!</a:t>
            </a:r>
          </a:p>
          <a:p>
            <a:pPr marL="0" indent="0">
              <a:buNone/>
            </a:pPr>
            <a:endParaRPr lang="ru-RU" sz="5600" dirty="0" smtClean="0"/>
          </a:p>
          <a:p>
            <a:pPr marL="0" indent="0">
              <a:buNone/>
            </a:pPr>
            <a:endParaRPr lang="ru-RU" sz="5600" dirty="0" smtClean="0"/>
          </a:p>
          <a:p>
            <a:pPr marL="0" indent="0">
              <a:buNone/>
            </a:pPr>
            <a:r>
              <a:rPr lang="ru-RU" sz="1400" dirty="0"/>
              <a:t> </a:t>
            </a:r>
            <a:r>
              <a:rPr lang="ru-RU" sz="1400" dirty="0" smtClean="0"/>
              <a:t>    </a:t>
            </a:r>
            <a:r>
              <a:rPr lang="ru-RU" sz="6400" dirty="0" smtClean="0"/>
              <a:t> Мы становимся доброжелательнее, здоровее, свободнее, щедрее, привлекательнее, нас ценят окружающие.</a:t>
            </a:r>
            <a:endParaRPr lang="ru-RU" sz="5600" dirty="0"/>
          </a:p>
          <a:p>
            <a:pPr marL="0" indent="0">
              <a:buNone/>
            </a:pPr>
            <a:endParaRPr lang="ru-RU" sz="5600" dirty="0" smtClean="0"/>
          </a:p>
          <a:p>
            <a:pPr marL="0" indent="0">
              <a:buNone/>
            </a:pPr>
            <a:endParaRPr lang="ru-RU" sz="5600" dirty="0"/>
          </a:p>
          <a:p>
            <a:pPr marL="0" indent="0">
              <a:buNone/>
            </a:pPr>
            <a:endParaRPr lang="ru-RU" sz="5600" dirty="0"/>
          </a:p>
          <a:p>
            <a:pPr marL="0" indent="0">
              <a:buNone/>
            </a:pPr>
            <a:r>
              <a:rPr lang="ru-RU" sz="5600" dirty="0" smtClean="0"/>
              <a:t>     </a:t>
            </a:r>
            <a:r>
              <a:rPr lang="ru-RU" sz="6400" dirty="0" smtClean="0"/>
              <a:t>Посылая в мир любовь и добро, мы положительно влияем на него, сами делаемся радостнее и счастливее, начинаем нравиться людям. Внешне мы становимся красивее, и мысли гораздо лучше. Добрые люди любят себя и окружающих: доброта усиливает положительные эмоции, восстанавливает здоровье и помогает радоваться жизни.</a:t>
            </a:r>
          </a:p>
        </p:txBody>
      </p:sp>
    </p:spTree>
    <p:extLst>
      <p:ext uri="{BB962C8B-B14F-4D97-AF65-F5344CB8AC3E}">
        <p14:creationId xmlns:p14="http://schemas.microsoft.com/office/powerpoint/2010/main" val="11362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sz="1600" b="1" dirty="0" smtClean="0"/>
              <a:t>11. Используя </a:t>
            </a:r>
            <a:r>
              <a:rPr lang="ru-RU" altLang="ru-RU" sz="1600" b="1" dirty="0"/>
              <a:t>различные приемы сжатия текста, передайте основную информацию</a:t>
            </a:r>
            <a:endParaRPr lang="ru-RU" sz="1600" b="1" dirty="0"/>
          </a:p>
        </p:txBody>
      </p:sp>
      <p:sp>
        <p:nvSpPr>
          <p:cNvPr id="3" name="Объект 2"/>
          <p:cNvSpPr>
            <a:spLocks noGrp="1"/>
          </p:cNvSpPr>
          <p:nvPr>
            <p:ph sz="half" idx="1"/>
          </p:nvPr>
        </p:nvSpPr>
        <p:spPr>
          <a:xfrm>
            <a:off x="457200" y="1268760"/>
            <a:ext cx="4038600" cy="5112568"/>
          </a:xfrm>
        </p:spPr>
        <p:txBody>
          <a:bodyPr>
            <a:normAutofit lnSpcReduction="10000"/>
          </a:bodyPr>
          <a:lstStyle/>
          <a:p>
            <a:pPr>
              <a:lnSpc>
                <a:spcPct val="80000"/>
              </a:lnSpc>
              <a:buNone/>
            </a:pPr>
            <a:r>
              <a:rPr lang="ru-RU" altLang="ru-RU" sz="1500" dirty="0" smtClean="0"/>
              <a:t>     Первым </a:t>
            </a:r>
            <a:r>
              <a:rPr lang="ru-RU" altLang="ru-RU" sz="1500" dirty="0"/>
              <a:t>из нашей ватаги слег Витька </a:t>
            </a:r>
            <a:r>
              <a:rPr lang="ru-RU" altLang="ru-RU" sz="1500" dirty="0" err="1" smtClean="0"/>
              <a:t>Тарков</a:t>
            </a:r>
            <a:r>
              <a:rPr lang="ru-RU" altLang="ru-RU" sz="1500" dirty="0" smtClean="0"/>
              <a:t>, </a:t>
            </a:r>
          </a:p>
          <a:p>
            <a:pPr>
              <a:lnSpc>
                <a:spcPct val="80000"/>
              </a:lnSpc>
              <a:buNone/>
            </a:pPr>
            <a:r>
              <a:rPr lang="ru-RU" altLang="ru-RU" sz="1500" dirty="0" smtClean="0"/>
              <a:t>за  ним </a:t>
            </a:r>
            <a:r>
              <a:rPr lang="ru-RU" altLang="ru-RU" sz="1500" dirty="0"/>
              <a:t>– Сашка и Петька </a:t>
            </a:r>
            <a:r>
              <a:rPr lang="ru-RU" altLang="ru-RU" sz="1500" dirty="0" smtClean="0"/>
              <a:t>Орловы. Спасение </a:t>
            </a:r>
          </a:p>
          <a:p>
            <a:pPr>
              <a:lnSpc>
                <a:spcPct val="80000"/>
              </a:lnSpc>
              <a:buNone/>
            </a:pPr>
            <a:r>
              <a:rPr lang="ru-RU" altLang="ru-RU" sz="1500" dirty="0" smtClean="0"/>
              <a:t>пришло  неожиданно. Однажды   </a:t>
            </a:r>
            <a:r>
              <a:rPr lang="ru-RU" altLang="ru-RU" sz="1500" dirty="0"/>
              <a:t>утром   вся  </a:t>
            </a:r>
            <a:endParaRPr lang="ru-RU" altLang="ru-RU" sz="1500" dirty="0" smtClean="0"/>
          </a:p>
          <a:p>
            <a:pPr>
              <a:lnSpc>
                <a:spcPct val="80000"/>
              </a:lnSpc>
              <a:buNone/>
            </a:pPr>
            <a:r>
              <a:rPr lang="ru-RU" altLang="ru-RU" sz="1500" dirty="0" smtClean="0"/>
              <a:t>деревня  </a:t>
            </a:r>
            <a:r>
              <a:rPr lang="ru-RU" altLang="ru-RU" sz="1500" dirty="0"/>
              <a:t>хлынула   за околицу.   У  березовой   </a:t>
            </a:r>
            <a:endParaRPr lang="ru-RU" altLang="ru-RU" sz="1500" dirty="0" smtClean="0"/>
          </a:p>
          <a:p>
            <a:pPr>
              <a:lnSpc>
                <a:spcPct val="80000"/>
              </a:lnSpc>
              <a:buNone/>
            </a:pPr>
            <a:r>
              <a:rPr lang="ru-RU" altLang="ru-RU" sz="1500" dirty="0" smtClean="0"/>
              <a:t>рощи   </a:t>
            </a:r>
            <a:r>
              <a:rPr lang="ru-RU" altLang="ru-RU" sz="1500" dirty="0"/>
              <a:t>за   ночь    вырос палаточный  городок.    </a:t>
            </a:r>
            <a:endParaRPr lang="ru-RU" altLang="ru-RU" sz="1500" dirty="0" smtClean="0"/>
          </a:p>
          <a:p>
            <a:pPr>
              <a:lnSpc>
                <a:spcPct val="80000"/>
              </a:lnSpc>
              <a:buNone/>
            </a:pPr>
            <a:r>
              <a:rPr lang="ru-RU" altLang="ru-RU" sz="1500" dirty="0" smtClean="0"/>
              <a:t>Дымила   </a:t>
            </a:r>
            <a:r>
              <a:rPr lang="ru-RU" altLang="ru-RU" sz="1500" dirty="0"/>
              <a:t>полевая   </a:t>
            </a:r>
            <a:r>
              <a:rPr lang="ru-RU" altLang="ru-RU" sz="1500" dirty="0" smtClean="0"/>
              <a:t>кухня. Из   </a:t>
            </a:r>
            <a:r>
              <a:rPr lang="ru-RU" altLang="ru-RU" sz="1500" dirty="0"/>
              <a:t>края   в   край  </a:t>
            </a:r>
            <a:endParaRPr lang="ru-RU" altLang="ru-RU" sz="1500" dirty="0" smtClean="0"/>
          </a:p>
          <a:p>
            <a:pPr>
              <a:lnSpc>
                <a:spcPct val="80000"/>
              </a:lnSpc>
              <a:buNone/>
            </a:pPr>
            <a:r>
              <a:rPr lang="ru-RU" altLang="ru-RU" sz="1500" dirty="0" smtClean="0"/>
              <a:t>брезентовой    </a:t>
            </a:r>
            <a:r>
              <a:rPr lang="ru-RU" altLang="ru-RU" sz="1500" dirty="0"/>
              <a:t>улицы    важно вышагивал    </a:t>
            </a:r>
            <a:endParaRPr lang="ru-RU" altLang="ru-RU" sz="1500" dirty="0" smtClean="0"/>
          </a:p>
          <a:p>
            <a:pPr>
              <a:lnSpc>
                <a:spcPct val="80000"/>
              </a:lnSpc>
              <a:buNone/>
            </a:pPr>
            <a:r>
              <a:rPr lang="ru-RU" altLang="ru-RU" sz="1500" dirty="0" smtClean="0"/>
              <a:t>часовой    </a:t>
            </a:r>
            <a:r>
              <a:rPr lang="ru-RU" altLang="ru-RU" sz="1500" dirty="0"/>
              <a:t>–    щуплый    паренек    в </a:t>
            </a:r>
            <a:endParaRPr lang="ru-RU" altLang="ru-RU" sz="1500" dirty="0" smtClean="0"/>
          </a:p>
          <a:p>
            <a:pPr>
              <a:lnSpc>
                <a:spcPct val="80000"/>
              </a:lnSpc>
              <a:buNone/>
            </a:pPr>
            <a:r>
              <a:rPr lang="ru-RU" altLang="ru-RU" sz="1500" dirty="0" smtClean="0"/>
              <a:t>мешковатой     шинели.</a:t>
            </a:r>
          </a:p>
          <a:p>
            <a:pPr>
              <a:lnSpc>
                <a:spcPct val="80000"/>
              </a:lnSpc>
              <a:buNone/>
            </a:pPr>
            <a:r>
              <a:rPr lang="ru-RU" altLang="ru-RU" sz="1600" dirty="0" smtClean="0"/>
              <a:t>     </a:t>
            </a:r>
            <a:r>
              <a:rPr lang="ru-RU" altLang="ru-RU" sz="1500" dirty="0" smtClean="0"/>
              <a:t>Каждое </a:t>
            </a:r>
            <a:r>
              <a:rPr lang="ru-RU" altLang="ru-RU" sz="1500" dirty="0"/>
              <a:t>утро мальчишки и девчонки </a:t>
            </a:r>
            <a:endParaRPr lang="ru-RU" altLang="ru-RU" sz="1500" dirty="0" smtClean="0"/>
          </a:p>
          <a:p>
            <a:pPr>
              <a:lnSpc>
                <a:spcPct val="80000"/>
              </a:lnSpc>
              <a:buNone/>
            </a:pPr>
            <a:r>
              <a:rPr lang="ru-RU" altLang="ru-RU" sz="1500" dirty="0" smtClean="0"/>
              <a:t>мчались </a:t>
            </a:r>
            <a:r>
              <a:rPr lang="ru-RU" altLang="ru-RU" sz="1500" dirty="0"/>
              <a:t>к палаточному   городку   и   </a:t>
            </a:r>
            <a:endParaRPr lang="ru-RU" altLang="ru-RU" sz="1500" dirty="0" smtClean="0"/>
          </a:p>
          <a:p>
            <a:pPr>
              <a:lnSpc>
                <a:spcPct val="80000"/>
              </a:lnSpc>
              <a:buNone/>
            </a:pPr>
            <a:r>
              <a:rPr lang="ru-RU" altLang="ru-RU" sz="1500" dirty="0" smtClean="0"/>
              <a:t>возвращались  </a:t>
            </a:r>
            <a:r>
              <a:rPr lang="ru-RU" altLang="ru-RU" sz="1500" dirty="0"/>
              <a:t>оттуда сытыми.   Мы,   </a:t>
            </a:r>
            <a:endParaRPr lang="ru-RU" altLang="ru-RU" sz="1500" dirty="0" smtClean="0"/>
          </a:p>
          <a:p>
            <a:pPr>
              <a:lnSpc>
                <a:spcPct val="80000"/>
              </a:lnSpc>
              <a:buNone/>
            </a:pPr>
            <a:r>
              <a:rPr lang="ru-RU" altLang="ru-RU" sz="1500" dirty="0" smtClean="0"/>
              <a:t>конечно</a:t>
            </a:r>
            <a:r>
              <a:rPr lang="ru-RU" altLang="ru-RU" sz="1500" dirty="0"/>
              <a:t>,  не  понимали  того,  что бойцы   </a:t>
            </a:r>
            <a:endParaRPr lang="ru-RU" altLang="ru-RU" sz="1500" dirty="0" smtClean="0"/>
          </a:p>
          <a:p>
            <a:pPr>
              <a:lnSpc>
                <a:spcPct val="80000"/>
              </a:lnSpc>
              <a:buNone/>
            </a:pPr>
            <a:r>
              <a:rPr lang="ru-RU" altLang="ru-RU" sz="1500" dirty="0" smtClean="0"/>
              <a:t>отдавали  </a:t>
            </a:r>
            <a:r>
              <a:rPr lang="ru-RU" altLang="ru-RU" sz="1500" dirty="0"/>
              <a:t>нам  добрую   половину  своей </a:t>
            </a:r>
            <a:endParaRPr lang="ru-RU" altLang="ru-RU" sz="1500" dirty="0" smtClean="0"/>
          </a:p>
          <a:p>
            <a:pPr>
              <a:lnSpc>
                <a:spcPct val="80000"/>
              </a:lnSpc>
              <a:buNone/>
            </a:pPr>
            <a:r>
              <a:rPr lang="ru-RU" altLang="ru-RU" sz="1500" dirty="0" smtClean="0"/>
              <a:t>скудной </a:t>
            </a:r>
            <a:r>
              <a:rPr lang="ru-RU" altLang="ru-RU" sz="1500" dirty="0"/>
              <a:t>нормы.</a:t>
            </a:r>
          </a:p>
          <a:p>
            <a:pPr>
              <a:lnSpc>
                <a:spcPct val="80000"/>
              </a:lnSpc>
              <a:buNone/>
            </a:pPr>
            <a:r>
              <a:rPr lang="ru-RU" altLang="ru-RU" sz="1600" dirty="0"/>
              <a:t>     </a:t>
            </a:r>
            <a:r>
              <a:rPr lang="ru-RU" altLang="ru-RU" sz="1500" dirty="0" smtClean="0"/>
              <a:t>Палаточный  </a:t>
            </a:r>
            <a:r>
              <a:rPr lang="ru-RU" altLang="ru-RU" sz="1500" dirty="0"/>
              <a:t>городок  исчез,   как  и  </a:t>
            </a:r>
            <a:endParaRPr lang="ru-RU" altLang="ru-RU" sz="1500" dirty="0" smtClean="0"/>
          </a:p>
          <a:p>
            <a:pPr>
              <a:lnSpc>
                <a:spcPct val="80000"/>
              </a:lnSpc>
              <a:buNone/>
            </a:pPr>
            <a:r>
              <a:rPr lang="ru-RU" altLang="ru-RU" sz="1500" dirty="0"/>
              <a:t>п</a:t>
            </a:r>
            <a:r>
              <a:rPr lang="ru-RU" altLang="ru-RU" sz="1500" dirty="0" smtClean="0"/>
              <a:t>оявился, </a:t>
            </a:r>
            <a:r>
              <a:rPr lang="ru-RU" altLang="ru-RU" sz="1500" dirty="0"/>
              <a:t>ночью.   Однажды  утром  мы  </a:t>
            </a:r>
            <a:endParaRPr lang="ru-RU" altLang="ru-RU" sz="1500" dirty="0" smtClean="0"/>
          </a:p>
          <a:p>
            <a:pPr>
              <a:lnSpc>
                <a:spcPct val="80000"/>
              </a:lnSpc>
              <a:buNone/>
            </a:pPr>
            <a:r>
              <a:rPr lang="ru-RU" altLang="ru-RU" sz="1500" dirty="0" smtClean="0"/>
              <a:t>увидели  </a:t>
            </a:r>
            <a:r>
              <a:rPr lang="ru-RU" altLang="ru-RU" sz="1500" dirty="0"/>
              <a:t>на  месте палаток  черные квадраты </a:t>
            </a:r>
            <a:endParaRPr lang="ru-RU" altLang="ru-RU" sz="1500" dirty="0" smtClean="0"/>
          </a:p>
          <a:p>
            <a:pPr>
              <a:lnSpc>
                <a:spcPct val="80000"/>
              </a:lnSpc>
              <a:buNone/>
            </a:pPr>
            <a:r>
              <a:rPr lang="ru-RU" altLang="ru-RU" sz="1500" dirty="0" smtClean="0"/>
              <a:t>утрамбованной </a:t>
            </a:r>
            <a:r>
              <a:rPr lang="ru-RU" altLang="ru-RU" sz="1500" dirty="0"/>
              <a:t>земли. На сбитом из  досок  </a:t>
            </a:r>
            <a:endParaRPr lang="ru-RU" altLang="ru-RU" sz="1500" dirty="0" smtClean="0"/>
          </a:p>
          <a:p>
            <a:pPr>
              <a:lnSpc>
                <a:spcPct val="80000"/>
              </a:lnSpc>
              <a:buNone/>
            </a:pPr>
            <a:r>
              <a:rPr lang="ru-RU" altLang="ru-RU" sz="1500" dirty="0" smtClean="0"/>
              <a:t>столе  </a:t>
            </a:r>
            <a:r>
              <a:rPr lang="ru-RU" altLang="ru-RU" sz="1500" dirty="0"/>
              <a:t>лежали  куски  хлеба. Прошли   годы.   </a:t>
            </a:r>
            <a:endParaRPr lang="ru-RU" altLang="ru-RU" sz="1500" dirty="0" smtClean="0"/>
          </a:p>
          <a:p>
            <a:pPr>
              <a:lnSpc>
                <a:spcPct val="80000"/>
              </a:lnSpc>
              <a:buNone/>
            </a:pPr>
            <a:r>
              <a:rPr lang="ru-RU" altLang="ru-RU" sz="1500" dirty="0" smtClean="0"/>
              <a:t>Никто  </a:t>
            </a:r>
            <a:r>
              <a:rPr lang="ru-RU" altLang="ru-RU" sz="1500" dirty="0"/>
              <a:t>из  нас  не  встречал  тех солдат.  </a:t>
            </a:r>
            <a:endParaRPr lang="ru-RU" altLang="ru-RU" sz="1500" dirty="0" smtClean="0"/>
          </a:p>
          <a:p>
            <a:pPr>
              <a:lnSpc>
                <a:spcPct val="80000"/>
              </a:lnSpc>
              <a:buNone/>
            </a:pPr>
            <a:r>
              <a:rPr lang="ru-RU" altLang="ru-RU" sz="1500" dirty="0" smtClean="0"/>
              <a:t>Вернулись  </a:t>
            </a:r>
            <a:r>
              <a:rPr lang="ru-RU" altLang="ru-RU" sz="1500" dirty="0"/>
              <a:t>они  или  навсегда  остались там,  </a:t>
            </a:r>
            <a:endParaRPr lang="ru-RU" altLang="ru-RU" sz="1500" dirty="0" smtClean="0"/>
          </a:p>
          <a:p>
            <a:pPr>
              <a:lnSpc>
                <a:spcPct val="80000"/>
              </a:lnSpc>
              <a:buNone/>
            </a:pPr>
            <a:r>
              <a:rPr lang="ru-RU" altLang="ru-RU" sz="1500" dirty="0" smtClean="0"/>
              <a:t>на  </a:t>
            </a:r>
            <a:r>
              <a:rPr lang="ru-RU" altLang="ru-RU" sz="1500" dirty="0"/>
              <a:t>войне?</a:t>
            </a:r>
          </a:p>
          <a:p>
            <a:pPr>
              <a:buNone/>
            </a:pPr>
            <a:endParaRPr lang="ru-RU" sz="1500" dirty="0"/>
          </a:p>
        </p:txBody>
      </p:sp>
      <p:sp>
        <p:nvSpPr>
          <p:cNvPr id="4" name="Объект 3"/>
          <p:cNvSpPr>
            <a:spLocks noGrp="1"/>
          </p:cNvSpPr>
          <p:nvPr>
            <p:ph sz="half" idx="2"/>
          </p:nvPr>
        </p:nvSpPr>
        <p:spPr>
          <a:xfrm>
            <a:off x="4648200" y="1340768"/>
            <a:ext cx="4038600" cy="4785395"/>
          </a:xfrm>
        </p:spPr>
        <p:txBody>
          <a:bodyPr>
            <a:normAutofit lnSpcReduction="10000"/>
          </a:bodyPr>
          <a:lstStyle/>
          <a:p>
            <a:pPr>
              <a:buNone/>
            </a:pPr>
            <a:r>
              <a:rPr lang="ru-RU" altLang="ru-RU" sz="1600" dirty="0" smtClean="0"/>
              <a:t>     Вскоре </a:t>
            </a:r>
            <a:r>
              <a:rPr lang="ru-RU" altLang="ru-RU" sz="1600" dirty="0"/>
              <a:t>дети один за одним </a:t>
            </a:r>
            <a:r>
              <a:rPr lang="ru-RU" altLang="ru-RU" sz="1600" dirty="0" smtClean="0"/>
              <a:t>сваливались </a:t>
            </a:r>
          </a:p>
          <a:p>
            <a:pPr>
              <a:buNone/>
            </a:pPr>
            <a:r>
              <a:rPr lang="ru-RU" altLang="ru-RU" sz="1600" dirty="0" smtClean="0"/>
              <a:t>от голода. Спасение  </a:t>
            </a:r>
            <a:r>
              <a:rPr lang="ru-RU" altLang="ru-RU" sz="1600" dirty="0"/>
              <a:t>пришло  </a:t>
            </a:r>
            <a:r>
              <a:rPr lang="ru-RU" altLang="ru-RU" sz="1600" dirty="0" smtClean="0"/>
              <a:t>неожиданно.</a:t>
            </a:r>
          </a:p>
          <a:p>
            <a:pPr>
              <a:buNone/>
            </a:pPr>
            <a:r>
              <a:rPr lang="ru-RU" altLang="ru-RU" sz="1600" dirty="0" smtClean="0"/>
              <a:t>Однажды   </a:t>
            </a:r>
            <a:r>
              <a:rPr lang="ru-RU" altLang="ru-RU" sz="1600" dirty="0"/>
              <a:t>за  околицей  деревни  </a:t>
            </a:r>
            <a:r>
              <a:rPr lang="ru-RU" altLang="ru-RU" sz="1600" dirty="0" smtClean="0"/>
              <a:t>вырос </a:t>
            </a:r>
          </a:p>
          <a:p>
            <a:pPr>
              <a:buNone/>
            </a:pPr>
            <a:r>
              <a:rPr lang="ru-RU" altLang="ru-RU" sz="1600" dirty="0" smtClean="0"/>
              <a:t>палаточный     </a:t>
            </a:r>
            <a:r>
              <a:rPr lang="ru-RU" altLang="ru-RU" sz="1600" dirty="0"/>
              <a:t>городок     с    дымящейся </a:t>
            </a:r>
            <a:endParaRPr lang="ru-RU" altLang="ru-RU" sz="1600" dirty="0" smtClean="0"/>
          </a:p>
          <a:p>
            <a:pPr>
              <a:buNone/>
            </a:pPr>
            <a:r>
              <a:rPr lang="ru-RU" altLang="ru-RU" sz="1600" dirty="0" smtClean="0"/>
              <a:t>полевой </a:t>
            </a:r>
            <a:r>
              <a:rPr lang="ru-RU" altLang="ru-RU" sz="1600" dirty="0"/>
              <a:t>кухней. Эту  брезентовую  улицу </a:t>
            </a:r>
            <a:endParaRPr lang="ru-RU" altLang="ru-RU" sz="1600" dirty="0" smtClean="0"/>
          </a:p>
          <a:p>
            <a:pPr>
              <a:buNone/>
            </a:pPr>
            <a:r>
              <a:rPr lang="ru-RU" altLang="ru-RU" sz="1600" dirty="0" smtClean="0"/>
              <a:t>охранял  </a:t>
            </a:r>
            <a:r>
              <a:rPr lang="ru-RU" altLang="ru-RU" sz="1600" dirty="0"/>
              <a:t>щуплый  часовой</a:t>
            </a:r>
            <a:r>
              <a:rPr lang="ru-RU" altLang="ru-RU" sz="1600" dirty="0" smtClean="0"/>
              <a:t>.</a:t>
            </a:r>
          </a:p>
          <a:p>
            <a:pPr>
              <a:buNone/>
            </a:pPr>
            <a:endParaRPr lang="ru-RU" altLang="ru-RU" sz="1600" dirty="0"/>
          </a:p>
          <a:p>
            <a:pPr marL="0" indent="0">
              <a:buNone/>
            </a:pPr>
            <a:r>
              <a:rPr lang="ru-RU" altLang="ru-RU" sz="1500" dirty="0" smtClean="0"/>
              <a:t>     Каждое    </a:t>
            </a:r>
            <a:r>
              <a:rPr lang="ru-RU" altLang="ru-RU" sz="1500" dirty="0"/>
              <a:t>утро   ребятишки   мчались    к палаточному   городку    и    возвращались сытыми, не подозревая, что бойцы отдают им добрую половину своего пайка</a:t>
            </a:r>
            <a:r>
              <a:rPr lang="ru-RU" altLang="ru-RU" sz="1500" dirty="0" smtClean="0"/>
              <a:t>.</a:t>
            </a:r>
          </a:p>
          <a:p>
            <a:pPr marL="0" indent="0">
              <a:buNone/>
            </a:pPr>
            <a:endParaRPr lang="ru-RU" altLang="ru-RU" sz="1500" dirty="0"/>
          </a:p>
          <a:p>
            <a:pPr marL="0" indent="0">
              <a:buNone/>
            </a:pPr>
            <a:r>
              <a:rPr lang="ru-RU" altLang="ru-RU" sz="1700" dirty="0" smtClean="0"/>
              <a:t>     </a:t>
            </a:r>
            <a:r>
              <a:rPr lang="ru-RU" altLang="ru-RU" sz="1600" dirty="0" smtClean="0"/>
              <a:t>Однажды </a:t>
            </a:r>
            <a:r>
              <a:rPr lang="ru-RU" altLang="ru-RU" sz="1600" dirty="0"/>
              <a:t>палаточный городок исчез, но на деревянном столе  лежали  куски хлеба для   детей.  Прошли годы. </a:t>
            </a:r>
            <a:r>
              <a:rPr lang="ru-RU" altLang="ru-RU" sz="1600" dirty="0" smtClean="0"/>
              <a:t>Судьба </a:t>
            </a:r>
            <a:r>
              <a:rPr lang="ru-RU" altLang="ru-RU" sz="1600" dirty="0"/>
              <a:t>солдат  осталась  неизвестна.   Вернулись они или навсегда остались там, на войне?</a:t>
            </a:r>
            <a:endParaRPr lang="ru-RU" sz="1600" dirty="0"/>
          </a:p>
        </p:txBody>
      </p:sp>
    </p:spTree>
    <p:extLst>
      <p:ext uri="{BB962C8B-B14F-4D97-AF65-F5344CB8AC3E}">
        <p14:creationId xmlns:p14="http://schemas.microsoft.com/office/powerpoint/2010/main" val="117876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7992888" cy="2400657"/>
          </a:xfrm>
          <a:prstGeom prst="rect">
            <a:avLst/>
          </a:prstGeom>
          <a:noFill/>
        </p:spPr>
        <p:txBody>
          <a:bodyPr wrap="square" rtlCol="0">
            <a:spAutoFit/>
          </a:bodyPr>
          <a:lstStyle/>
          <a:p>
            <a:pPr algn="ctr"/>
            <a:endParaRPr lang="ru-RU" b="1" dirty="0" smtClean="0"/>
          </a:p>
          <a:p>
            <a:pPr algn="ctr"/>
            <a:endParaRPr lang="ru-RU" b="1" dirty="0" smtClean="0"/>
          </a:p>
          <a:p>
            <a:pPr algn="ctr"/>
            <a:endParaRPr lang="ru-RU" b="1" dirty="0"/>
          </a:p>
          <a:p>
            <a:pPr algn="ctr"/>
            <a:endParaRPr lang="ru-RU" b="1" dirty="0" smtClean="0"/>
          </a:p>
          <a:p>
            <a:pPr algn="ctr"/>
            <a:endParaRPr lang="ru-RU" b="1" dirty="0"/>
          </a:p>
          <a:p>
            <a:pPr algn="ctr"/>
            <a:endParaRPr lang="ru-RU" b="1" dirty="0" smtClean="0"/>
          </a:p>
          <a:p>
            <a:pPr algn="ctr"/>
            <a:endParaRPr lang="ru-RU" b="1" dirty="0" smtClean="0"/>
          </a:p>
          <a:p>
            <a:pPr algn="ctr"/>
            <a:r>
              <a:rPr lang="ru-RU" sz="2400" b="1" dirty="0" smtClean="0">
                <a:solidFill>
                  <a:srgbClr val="FF0000"/>
                </a:solidFill>
              </a:rPr>
              <a:t>Желаю всем успешной сдачи экзамена!</a:t>
            </a:r>
            <a:endParaRPr lang="ru-RU" sz="2400" b="1" dirty="0">
              <a:solidFill>
                <a:srgbClr val="FF0000"/>
              </a:solidFill>
            </a:endParaRPr>
          </a:p>
        </p:txBody>
      </p:sp>
      <p:pic>
        <p:nvPicPr>
          <p:cNvPr id="1026" name="Picture 2" descr="https://encrypted-tbn3.gstatic.com/images?q=tbn:ANd9GcTvqC3nEkVn25gWpPA91uMFQ_B4YA2TwAf2gxH28neLG6sdqPG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581128"/>
            <a:ext cx="2743200" cy="1666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0.gstatic.com/images?q=tbn:ANd9GcQv-otJpmlC5EfmvS3HMnKNM-ztrT0sf1Xwg2GMwmm0SISWeJuAx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04664"/>
            <a:ext cx="22193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035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 </a:t>
            </a:r>
            <a:r>
              <a:rPr lang="ru-RU" sz="2200" dirty="0"/>
              <a:t>Приемы </a:t>
            </a:r>
            <a:r>
              <a:rPr lang="ru-RU" sz="2200" b="1" dirty="0"/>
              <a:t>сжатия</a:t>
            </a:r>
            <a:r>
              <a:rPr lang="ru-RU" sz="2200" dirty="0"/>
              <a:t> (компрессии) текста</a:t>
            </a:r>
          </a:p>
        </p:txBody>
      </p:sp>
      <p:sp>
        <p:nvSpPr>
          <p:cNvPr id="3" name="Объект 2"/>
          <p:cNvSpPr>
            <a:spLocks noGrp="1"/>
          </p:cNvSpPr>
          <p:nvPr>
            <p:ph sz="half" idx="1"/>
          </p:nvPr>
        </p:nvSpPr>
        <p:spPr>
          <a:xfrm>
            <a:off x="457200" y="908720"/>
            <a:ext cx="4038600" cy="5217443"/>
          </a:xfrm>
        </p:spPr>
        <p:txBody>
          <a:bodyPr>
            <a:noAutofit/>
          </a:bodyPr>
          <a:lstStyle/>
          <a:p>
            <a:pPr marL="0" indent="0" algn="ctr">
              <a:buNone/>
            </a:pPr>
            <a:r>
              <a:rPr lang="ru-RU" sz="1600" b="1" dirty="0" smtClean="0"/>
              <a:t> 1</a:t>
            </a:r>
            <a:r>
              <a:rPr lang="ru-RU" sz="1600" b="1" dirty="0"/>
              <a:t>. Исключение</a:t>
            </a:r>
            <a:endParaRPr lang="ru-RU" sz="1600" dirty="0"/>
          </a:p>
          <a:p>
            <a:pPr marL="0" indent="0" algn="ctr">
              <a:buNone/>
            </a:pPr>
            <a:r>
              <a:rPr lang="ru-RU" sz="1600" b="1" dirty="0"/>
              <a:t> </a:t>
            </a:r>
            <a:endParaRPr lang="ru-RU" sz="1600" dirty="0"/>
          </a:p>
          <a:p>
            <a:pPr marL="0" indent="0">
              <a:buNone/>
            </a:pPr>
            <a:r>
              <a:rPr lang="ru-RU" sz="1600" b="1" dirty="0"/>
              <a:t> </a:t>
            </a:r>
            <a:endParaRPr lang="ru-RU" sz="1600" dirty="0"/>
          </a:p>
          <a:p>
            <a:pPr marL="0" indent="0">
              <a:buNone/>
            </a:pPr>
            <a:r>
              <a:rPr lang="ru-RU" sz="1600" b="1" dirty="0"/>
              <a:t> </a:t>
            </a:r>
            <a:endParaRPr lang="ru-RU" sz="1600" dirty="0"/>
          </a:p>
          <a:p>
            <a:pPr marL="0" indent="0">
              <a:buNone/>
            </a:pPr>
            <a:r>
              <a:rPr lang="ru-RU" sz="1600" b="1" dirty="0"/>
              <a:t> </a:t>
            </a:r>
            <a:endParaRPr lang="ru-RU" sz="1600" dirty="0"/>
          </a:p>
          <a:p>
            <a:pPr marL="0" indent="0">
              <a:buNone/>
            </a:pPr>
            <a:r>
              <a:rPr lang="ru-RU" sz="1600" b="1" dirty="0"/>
              <a:t> </a:t>
            </a:r>
            <a:endParaRPr lang="ru-RU" sz="1600" dirty="0"/>
          </a:p>
          <a:p>
            <a:pPr marL="0" indent="0">
              <a:buNone/>
            </a:pPr>
            <a:r>
              <a:rPr lang="ru-RU" sz="1600" b="1" dirty="0"/>
              <a:t> </a:t>
            </a:r>
            <a:endParaRPr lang="ru-RU" sz="1600" dirty="0"/>
          </a:p>
          <a:p>
            <a:pPr marL="0" indent="0">
              <a:buNone/>
            </a:pPr>
            <a:r>
              <a:rPr lang="ru-RU" sz="1600" b="1" dirty="0"/>
              <a:t> </a:t>
            </a:r>
          </a:p>
          <a:p>
            <a:pPr marL="0" indent="0">
              <a:buNone/>
            </a:pPr>
            <a:endParaRPr lang="ru-RU" sz="1600" b="1" dirty="0" smtClean="0"/>
          </a:p>
          <a:p>
            <a:pPr marL="0" indent="0">
              <a:buNone/>
            </a:pPr>
            <a:endParaRPr lang="ru-RU" sz="1600" b="1" dirty="0"/>
          </a:p>
          <a:p>
            <a:pPr marL="0" indent="0" algn="ctr">
              <a:buNone/>
            </a:pPr>
            <a:r>
              <a:rPr lang="ru-RU" sz="1600" b="1" dirty="0"/>
              <a:t> </a:t>
            </a:r>
            <a:r>
              <a:rPr lang="ru-RU" sz="1600" dirty="0" smtClean="0"/>
              <a:t>При </a:t>
            </a:r>
            <a:r>
              <a:rPr lang="ru-RU" sz="1600" b="1" dirty="0"/>
              <a:t>исключении </a:t>
            </a:r>
            <a:r>
              <a:rPr lang="ru-RU" sz="1600" dirty="0"/>
              <a:t>необходимо</a:t>
            </a:r>
          </a:p>
          <a:p>
            <a:pPr marL="0" indent="0" algn="ctr">
              <a:buNone/>
            </a:pPr>
            <a:r>
              <a:rPr lang="ru-RU" sz="1600" dirty="0"/>
              <a:t> </a:t>
            </a:r>
          </a:p>
          <a:p>
            <a:pPr marL="0" indent="0">
              <a:buNone/>
            </a:pPr>
            <a:r>
              <a:rPr lang="ru-RU" sz="1600" dirty="0"/>
              <a:t> </a:t>
            </a:r>
          </a:p>
          <a:p>
            <a:pPr marL="0" indent="0">
              <a:buNone/>
            </a:pPr>
            <a:r>
              <a:rPr lang="ru-RU" sz="1600" dirty="0"/>
              <a:t> </a:t>
            </a:r>
            <a:endParaRPr lang="ru-RU" sz="1600" dirty="0" smtClean="0"/>
          </a:p>
          <a:p>
            <a:pPr marL="0" indent="0" algn="ctr">
              <a:buNone/>
            </a:pPr>
            <a:r>
              <a:rPr lang="ru-RU" sz="1600" dirty="0" smtClean="0"/>
              <a:t>Пример</a:t>
            </a:r>
            <a:endParaRPr lang="ru-RU" sz="1600" dirty="0"/>
          </a:p>
        </p:txBody>
      </p:sp>
      <p:sp>
        <p:nvSpPr>
          <p:cNvPr id="4" name="Объект 3"/>
          <p:cNvSpPr>
            <a:spLocks noGrp="1"/>
          </p:cNvSpPr>
          <p:nvPr>
            <p:ph sz="half" idx="2"/>
          </p:nvPr>
        </p:nvSpPr>
        <p:spPr>
          <a:xfrm>
            <a:off x="4648200" y="836712"/>
            <a:ext cx="4038600" cy="5289451"/>
          </a:xfrm>
        </p:spPr>
        <p:txBody>
          <a:bodyPr>
            <a:normAutofit fontScale="25000" lnSpcReduction="20000"/>
          </a:bodyPr>
          <a:lstStyle/>
          <a:p>
            <a:pPr marL="0" indent="0">
              <a:buNone/>
            </a:pPr>
            <a:r>
              <a:rPr lang="ru-RU" sz="5600" dirty="0"/>
              <a:t>- вводных слов</a:t>
            </a:r>
          </a:p>
          <a:p>
            <a:pPr marL="0" indent="0">
              <a:buNone/>
            </a:pPr>
            <a:r>
              <a:rPr lang="ru-RU" sz="5600" dirty="0"/>
              <a:t>- однородных членов предложения</a:t>
            </a:r>
          </a:p>
          <a:p>
            <a:pPr marL="0" indent="0">
              <a:buNone/>
            </a:pPr>
            <a:r>
              <a:rPr lang="ru-RU" sz="5600" dirty="0"/>
              <a:t>- повторов</a:t>
            </a:r>
          </a:p>
          <a:p>
            <a:pPr marL="0" indent="0">
              <a:buNone/>
            </a:pPr>
            <a:r>
              <a:rPr lang="ru-RU" sz="5600" dirty="0"/>
              <a:t>- однотипных примеров</a:t>
            </a:r>
          </a:p>
          <a:p>
            <a:pPr marL="0" indent="0">
              <a:buNone/>
            </a:pPr>
            <a:r>
              <a:rPr lang="ru-RU" sz="5600" dirty="0"/>
              <a:t>- риторических вопросов и восклицаний</a:t>
            </a:r>
          </a:p>
          <a:p>
            <a:pPr marL="0" indent="0">
              <a:buNone/>
            </a:pPr>
            <a:r>
              <a:rPr lang="ru-RU" sz="5600" dirty="0"/>
              <a:t>- цитат</a:t>
            </a:r>
          </a:p>
          <a:p>
            <a:pPr marL="0" indent="0">
              <a:buNone/>
            </a:pPr>
            <a:r>
              <a:rPr lang="ru-RU" sz="5600" dirty="0"/>
              <a:t>- деталей, которые не влияют на ход авторской </a:t>
            </a:r>
            <a:r>
              <a:rPr lang="ru-RU" sz="5600" dirty="0" smtClean="0"/>
              <a:t>  мысли</a:t>
            </a:r>
            <a:endParaRPr lang="ru-RU" sz="5600" dirty="0"/>
          </a:p>
          <a:p>
            <a:pPr marL="0" indent="0">
              <a:buNone/>
            </a:pPr>
            <a:r>
              <a:rPr lang="ru-RU" sz="5600" dirty="0"/>
              <a:t>- </a:t>
            </a:r>
            <a:r>
              <a:rPr lang="ru-RU" sz="5600" dirty="0" smtClean="0"/>
              <a:t>пояснений,  рассуждений</a:t>
            </a:r>
            <a:endParaRPr lang="ru-RU" sz="5600" dirty="0"/>
          </a:p>
          <a:p>
            <a:pPr marL="0" indent="0">
              <a:buNone/>
            </a:pPr>
            <a:r>
              <a:rPr lang="ru-RU" sz="5600" dirty="0"/>
              <a:t>- описаний</a:t>
            </a:r>
          </a:p>
          <a:p>
            <a:pPr marL="0" indent="0">
              <a:buNone/>
            </a:pPr>
            <a:r>
              <a:rPr lang="ru-RU" sz="5600" dirty="0" smtClean="0"/>
              <a:t>- слов</a:t>
            </a:r>
            <a:r>
              <a:rPr lang="ru-RU" sz="5600" dirty="0"/>
              <a:t>, предложений, которые могут быть удалены без ущерба для </a:t>
            </a:r>
            <a:r>
              <a:rPr lang="ru-RU" sz="5600" dirty="0" smtClean="0"/>
              <a:t>содержания</a:t>
            </a:r>
          </a:p>
          <a:p>
            <a:pPr>
              <a:buFontTx/>
              <a:buChar char="-"/>
            </a:pPr>
            <a:endParaRPr lang="ru-RU" sz="5600" dirty="0"/>
          </a:p>
          <a:p>
            <a:pPr marL="0" indent="0">
              <a:buNone/>
            </a:pPr>
            <a:r>
              <a:rPr lang="ru-RU" sz="5600" dirty="0"/>
              <a:t> </a:t>
            </a:r>
            <a:endParaRPr lang="ru-RU" sz="3700" dirty="0"/>
          </a:p>
          <a:p>
            <a:pPr marL="0" indent="0">
              <a:buNone/>
            </a:pPr>
            <a:r>
              <a:rPr lang="ru-RU" sz="5600" dirty="0"/>
              <a:t>1. </a:t>
            </a:r>
            <a:r>
              <a:rPr lang="ru-RU" sz="5600" b="1" dirty="0"/>
              <a:t>Выделить главное</a:t>
            </a:r>
            <a:r>
              <a:rPr lang="ru-RU" sz="5600" dirty="0"/>
              <a:t> с точки зрения основной мысли текста, затем </a:t>
            </a:r>
            <a:r>
              <a:rPr lang="ru-RU" sz="5600" b="1" dirty="0"/>
              <a:t>убрать ненужные</a:t>
            </a:r>
            <a:r>
              <a:rPr lang="ru-RU" sz="5600" dirty="0"/>
              <a:t> подробности и детали.</a:t>
            </a:r>
          </a:p>
          <a:p>
            <a:pPr marL="0" indent="0">
              <a:buNone/>
            </a:pPr>
            <a:r>
              <a:rPr lang="ru-RU" sz="5600" dirty="0"/>
              <a:t>2. Объединить полученное, используя основные средства связи между предложениями.</a:t>
            </a:r>
          </a:p>
          <a:p>
            <a:endParaRPr lang="ru-RU" sz="5600" dirty="0" smtClean="0"/>
          </a:p>
          <a:p>
            <a:endParaRPr lang="ru-RU" sz="5600" dirty="0" smtClean="0"/>
          </a:p>
          <a:p>
            <a:pPr marL="0" indent="0">
              <a:buNone/>
            </a:pPr>
            <a:r>
              <a:rPr lang="ru-RU" dirty="0"/>
              <a:t> </a:t>
            </a:r>
            <a:r>
              <a:rPr lang="ru-RU" sz="5600" dirty="0" smtClean="0"/>
              <a:t>    </a:t>
            </a:r>
            <a:r>
              <a:rPr lang="ru-RU" sz="5600" i="1" dirty="0"/>
              <a:t>Сказка живет везде, во всем: в деревьях, листьях, в самом ветре, в земле, в кресле, в доме, в тебе  самом</a:t>
            </a:r>
            <a:r>
              <a:rPr lang="ru-RU" sz="5600" i="1" dirty="0" smtClean="0"/>
              <a:t>.</a:t>
            </a:r>
            <a:endParaRPr lang="ru-RU" sz="5600" dirty="0"/>
          </a:p>
          <a:p>
            <a:pPr marL="0" indent="0">
              <a:buNone/>
            </a:pPr>
            <a:r>
              <a:rPr lang="ru-RU" sz="4800" dirty="0"/>
              <a:t> </a:t>
            </a:r>
          </a:p>
          <a:p>
            <a:pPr marL="0" indent="0">
              <a:buNone/>
            </a:pPr>
            <a:r>
              <a:rPr lang="ru-RU" sz="4800" dirty="0"/>
              <a:t>     </a:t>
            </a:r>
            <a:r>
              <a:rPr lang="ru-RU" sz="5600" b="1" i="1" dirty="0"/>
              <a:t>Сказка живет везде, во всем.</a:t>
            </a:r>
            <a:endParaRPr lang="ru-RU" sz="5600" dirty="0"/>
          </a:p>
          <a:p>
            <a:pPr marL="0" indent="0">
              <a:buNone/>
            </a:pPr>
            <a:r>
              <a:rPr lang="ru-RU" sz="4800" b="1" i="1" dirty="0"/>
              <a:t> </a:t>
            </a:r>
            <a:endParaRPr lang="ru-RU" sz="4800" dirty="0"/>
          </a:p>
          <a:p>
            <a:pPr marL="0" indent="0">
              <a:buNone/>
            </a:pPr>
            <a:r>
              <a:rPr lang="ru-RU" b="1" i="1" dirty="0"/>
              <a:t> </a:t>
            </a:r>
            <a:endParaRPr lang="ru-RU" dirty="0"/>
          </a:p>
          <a:p>
            <a:endParaRPr lang="ru-RU" dirty="0"/>
          </a:p>
        </p:txBody>
      </p:sp>
    </p:spTree>
    <p:extLst>
      <p:ext uri="{BB962C8B-B14F-4D97-AF65-F5344CB8AC3E}">
        <p14:creationId xmlns:p14="http://schemas.microsoft.com/office/powerpoint/2010/main" val="366198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8" end="18"/>
                                            </p:txEl>
                                          </p:spTgt>
                                        </p:tgtEl>
                                        <p:attrNameLst>
                                          <p:attrName>style.visibility</p:attrName>
                                        </p:attrNameLst>
                                      </p:cBhvr>
                                      <p:to>
                                        <p:strVal val="visible"/>
                                      </p:to>
                                    </p:set>
                                    <p:animEffect transition="in" filter="fade">
                                      <p:cBhvr>
                                        <p:cTn id="7" dur="500"/>
                                        <p:tgtEl>
                                          <p:spTgt spid="4">
                                            <p:txEl>
                                              <p:pRg st="18" end="1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9" end="19"/>
                                            </p:txEl>
                                          </p:spTgt>
                                        </p:tgtEl>
                                        <p:attrNameLst>
                                          <p:attrName>style.visibility</p:attrName>
                                        </p:attrNameLst>
                                      </p:cBhvr>
                                      <p:to>
                                        <p:strVal val="visible"/>
                                      </p:to>
                                    </p:set>
                                    <p:animEffect transition="in" filter="fade">
                                      <p:cBhvr>
                                        <p:cTn id="10" dur="500"/>
                                        <p:tgtEl>
                                          <p:spTgt spid="4">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737"/>
            <a:ext cx="8229600" cy="798441"/>
          </a:xfrm>
        </p:spPr>
        <p:txBody>
          <a:bodyPr>
            <a:normAutofit fontScale="90000"/>
          </a:bodyPr>
          <a:lstStyle/>
          <a:p>
            <a:r>
              <a:rPr lang="ru-RU" dirty="0" smtClean="0"/>
              <a:t/>
            </a:r>
            <a:br>
              <a:rPr lang="ru-RU" dirty="0" smtClean="0"/>
            </a:br>
            <a:endParaRPr lang="ru-RU" dirty="0"/>
          </a:p>
        </p:txBody>
      </p:sp>
      <p:sp>
        <p:nvSpPr>
          <p:cNvPr id="3" name="Объект 2"/>
          <p:cNvSpPr>
            <a:spLocks noGrp="1"/>
          </p:cNvSpPr>
          <p:nvPr>
            <p:ph sz="half" idx="1"/>
          </p:nvPr>
        </p:nvSpPr>
        <p:spPr>
          <a:xfrm>
            <a:off x="457200" y="764704"/>
            <a:ext cx="4038600" cy="5361459"/>
          </a:xfrm>
        </p:spPr>
        <p:txBody>
          <a:bodyPr>
            <a:normAutofit fontScale="25000" lnSpcReduction="20000"/>
          </a:bodyPr>
          <a:lstStyle/>
          <a:p>
            <a:pPr marL="0" indent="0" algn="ctr">
              <a:buNone/>
            </a:pPr>
            <a:endParaRPr lang="ru-RU" sz="1400" b="1" dirty="0" smtClean="0"/>
          </a:p>
          <a:p>
            <a:pPr marL="0" indent="0" algn="ctr">
              <a:buNone/>
            </a:pPr>
            <a:r>
              <a:rPr lang="ru-RU" sz="6400" b="1" dirty="0"/>
              <a:t>2. Обобщение (</a:t>
            </a:r>
            <a:r>
              <a:rPr lang="ru-RU" sz="6400" b="1" dirty="0" smtClean="0"/>
              <a:t>объединение, слияние)</a:t>
            </a:r>
            <a:endParaRPr lang="ru-RU" sz="6400" dirty="0"/>
          </a:p>
          <a:p>
            <a:pPr marL="0" indent="0" algn="ctr">
              <a:buNone/>
            </a:pPr>
            <a:r>
              <a:rPr lang="ru-RU" sz="6400" b="1" dirty="0"/>
              <a:t> </a:t>
            </a:r>
            <a:endParaRPr lang="ru-RU" sz="6400" dirty="0"/>
          </a:p>
          <a:p>
            <a:pPr marL="0" indent="0">
              <a:buNone/>
            </a:pPr>
            <a:r>
              <a:rPr lang="ru-RU" sz="6400" b="1" dirty="0"/>
              <a:t> </a:t>
            </a:r>
            <a:endParaRPr lang="ru-RU" sz="6400" dirty="0"/>
          </a:p>
          <a:p>
            <a:pPr marL="0" indent="0">
              <a:buNone/>
            </a:pPr>
            <a:endParaRPr lang="ru-RU" sz="6400" b="1" dirty="0"/>
          </a:p>
          <a:p>
            <a:pPr marL="0" indent="0">
              <a:buNone/>
            </a:pPr>
            <a:endParaRPr lang="ru-RU" sz="6400" b="1" dirty="0" smtClean="0"/>
          </a:p>
          <a:p>
            <a:pPr marL="0" indent="0">
              <a:buNone/>
            </a:pPr>
            <a:endParaRPr lang="ru-RU" sz="6400" b="1" dirty="0"/>
          </a:p>
          <a:p>
            <a:pPr marL="0" indent="0">
              <a:buNone/>
            </a:pPr>
            <a:endParaRPr lang="ru-RU" sz="6400" b="1" dirty="0" smtClean="0"/>
          </a:p>
          <a:p>
            <a:pPr marL="0" indent="0">
              <a:buNone/>
            </a:pPr>
            <a:endParaRPr lang="ru-RU" sz="6400" dirty="0"/>
          </a:p>
          <a:p>
            <a:pPr marL="0" indent="0" algn="ctr">
              <a:buNone/>
            </a:pPr>
            <a:r>
              <a:rPr lang="ru-RU" sz="6400" dirty="0"/>
              <a:t>При </a:t>
            </a:r>
            <a:r>
              <a:rPr lang="ru-RU" sz="6400" b="1" dirty="0"/>
              <a:t>объединении </a:t>
            </a:r>
            <a:r>
              <a:rPr lang="ru-RU" sz="6400" dirty="0"/>
              <a:t>необходимо</a:t>
            </a:r>
          </a:p>
          <a:p>
            <a:pPr marL="0" indent="0">
              <a:buNone/>
            </a:pPr>
            <a:r>
              <a:rPr lang="ru-RU" sz="6400" dirty="0"/>
              <a:t> </a:t>
            </a:r>
          </a:p>
          <a:p>
            <a:pPr marL="0" indent="0">
              <a:buNone/>
            </a:pPr>
            <a:r>
              <a:rPr lang="ru-RU" sz="6400" dirty="0"/>
              <a:t> </a:t>
            </a:r>
            <a:endParaRPr lang="ru-RU" sz="6400" dirty="0" smtClean="0"/>
          </a:p>
          <a:p>
            <a:pPr marL="0" indent="0">
              <a:buNone/>
            </a:pPr>
            <a:endParaRPr lang="ru-RU" sz="6400" dirty="0" smtClean="0"/>
          </a:p>
          <a:p>
            <a:pPr marL="0" indent="0">
              <a:buNone/>
            </a:pPr>
            <a:endParaRPr lang="ru-RU" sz="6400" dirty="0"/>
          </a:p>
          <a:p>
            <a:pPr marL="0" indent="0" algn="ctr">
              <a:buNone/>
            </a:pPr>
            <a:r>
              <a:rPr lang="ru-RU" sz="6400" dirty="0"/>
              <a:t>Пример</a:t>
            </a:r>
          </a:p>
        </p:txBody>
      </p:sp>
      <p:sp>
        <p:nvSpPr>
          <p:cNvPr id="4" name="Объект 3"/>
          <p:cNvSpPr>
            <a:spLocks noGrp="1"/>
          </p:cNvSpPr>
          <p:nvPr>
            <p:ph sz="half" idx="2"/>
          </p:nvPr>
        </p:nvSpPr>
        <p:spPr>
          <a:xfrm>
            <a:off x="4644008" y="764704"/>
            <a:ext cx="4038600" cy="5544616"/>
          </a:xfrm>
        </p:spPr>
        <p:txBody>
          <a:bodyPr>
            <a:normAutofit fontScale="25000" lnSpcReduction="20000"/>
          </a:bodyPr>
          <a:lstStyle/>
          <a:p>
            <a:pPr>
              <a:buFontTx/>
              <a:buChar char="-"/>
            </a:pPr>
            <a:r>
              <a:rPr lang="ru-RU" sz="6400" dirty="0" smtClean="0"/>
              <a:t>ряда </a:t>
            </a:r>
            <a:r>
              <a:rPr lang="ru-RU" sz="6400" dirty="0"/>
              <a:t>предложений, связанных одной </a:t>
            </a:r>
            <a:r>
              <a:rPr lang="ru-RU" sz="6400" dirty="0" smtClean="0"/>
              <a:t>мыслью</a:t>
            </a:r>
          </a:p>
          <a:p>
            <a:pPr>
              <a:buFontTx/>
              <a:buChar char="-"/>
            </a:pPr>
            <a:endParaRPr lang="ru-RU" sz="6400" dirty="0"/>
          </a:p>
          <a:p>
            <a:pPr>
              <a:buFontTx/>
              <a:buChar char="-"/>
            </a:pPr>
            <a:r>
              <a:rPr lang="ru-RU" sz="6400" dirty="0" smtClean="0"/>
              <a:t>частей предложений</a:t>
            </a:r>
          </a:p>
          <a:p>
            <a:pPr>
              <a:buFontTx/>
              <a:buChar char="-"/>
            </a:pPr>
            <a:endParaRPr lang="ru-RU" sz="6400" dirty="0"/>
          </a:p>
          <a:p>
            <a:pPr marL="0" indent="0">
              <a:buNone/>
            </a:pPr>
            <a:r>
              <a:rPr lang="ru-RU" sz="6400" dirty="0"/>
              <a:t>- </a:t>
            </a:r>
            <a:r>
              <a:rPr lang="ru-RU" sz="6400" dirty="0" smtClean="0"/>
              <a:t>      конкретных</a:t>
            </a:r>
            <a:r>
              <a:rPr lang="ru-RU" sz="6400" dirty="0"/>
              <a:t>, единичных фактов, событий, </a:t>
            </a:r>
            <a:r>
              <a:rPr lang="ru-RU" sz="6400" dirty="0" smtClean="0"/>
              <a:t>   явлений</a:t>
            </a:r>
            <a:endParaRPr lang="ru-RU" sz="6400" dirty="0"/>
          </a:p>
          <a:p>
            <a:pPr marL="0" indent="0">
              <a:buNone/>
            </a:pPr>
            <a:r>
              <a:rPr lang="ru-RU" sz="6400" dirty="0"/>
              <a:t> </a:t>
            </a:r>
            <a:endParaRPr lang="ru-RU" sz="6400" dirty="0" smtClean="0"/>
          </a:p>
          <a:p>
            <a:pPr marL="0" indent="0">
              <a:buNone/>
            </a:pPr>
            <a:endParaRPr lang="ru-RU" sz="2900" dirty="0"/>
          </a:p>
          <a:p>
            <a:pPr marL="0" indent="0">
              <a:buNone/>
            </a:pPr>
            <a:r>
              <a:rPr lang="ru-RU" sz="6400" dirty="0"/>
              <a:t>1) найти в тексте </a:t>
            </a:r>
            <a:r>
              <a:rPr lang="ru-RU" sz="6400" b="1" dirty="0"/>
              <a:t>мелкие, единичные</a:t>
            </a:r>
            <a:r>
              <a:rPr lang="ru-RU" sz="6400" dirty="0"/>
              <a:t> факты</a:t>
            </a:r>
          </a:p>
          <a:p>
            <a:pPr marL="0" indent="0">
              <a:buNone/>
            </a:pPr>
            <a:r>
              <a:rPr lang="ru-RU" sz="6400" dirty="0"/>
              <a:t>2) найти в них </a:t>
            </a:r>
            <a:r>
              <a:rPr lang="ru-RU" sz="6400" b="1" dirty="0"/>
              <a:t>общее</a:t>
            </a:r>
            <a:endParaRPr lang="ru-RU" sz="6400" dirty="0"/>
          </a:p>
          <a:p>
            <a:pPr marL="0" indent="0">
              <a:buNone/>
            </a:pPr>
            <a:r>
              <a:rPr lang="ru-RU" sz="6400" dirty="0"/>
              <a:t>3) </a:t>
            </a:r>
            <a:r>
              <a:rPr lang="ru-RU" sz="6400" b="1" dirty="0"/>
              <a:t>объединить</a:t>
            </a:r>
            <a:r>
              <a:rPr lang="ru-RU" sz="6400" dirty="0"/>
              <a:t> эти факты на основе общего</a:t>
            </a:r>
          </a:p>
          <a:p>
            <a:pPr marL="0" indent="0">
              <a:buNone/>
            </a:pPr>
            <a:r>
              <a:rPr lang="ru-RU" sz="6400" dirty="0"/>
              <a:t>4) сформулировать получившееся предложение</a:t>
            </a:r>
          </a:p>
          <a:p>
            <a:pPr marL="0" indent="0">
              <a:buNone/>
            </a:pPr>
            <a:r>
              <a:rPr lang="ru-RU" sz="4000" dirty="0"/>
              <a:t> </a:t>
            </a:r>
            <a:endParaRPr lang="ru-RU" sz="4000" dirty="0" smtClean="0"/>
          </a:p>
          <a:p>
            <a:pPr marL="0" indent="0">
              <a:buNone/>
            </a:pPr>
            <a:r>
              <a:rPr lang="ru-RU" sz="6400" i="1" dirty="0" smtClean="0"/>
              <a:t>    </a:t>
            </a:r>
            <a:r>
              <a:rPr lang="ru-RU" sz="6400" b="1" i="1" dirty="0"/>
              <a:t>Сказки научат </a:t>
            </a:r>
            <a:r>
              <a:rPr lang="ru-RU" sz="6400" i="1" dirty="0"/>
              <a:t>тебя </a:t>
            </a:r>
            <a:r>
              <a:rPr lang="ru-RU" sz="6400" b="1" i="1" dirty="0"/>
              <a:t>быть добрым</a:t>
            </a:r>
            <a:r>
              <a:rPr lang="ru-RU" sz="6400" i="1" dirty="0"/>
              <a:t>, ты увидишь, что они смогут </a:t>
            </a:r>
            <a:r>
              <a:rPr lang="ru-RU" sz="6400" b="1" i="1" dirty="0"/>
              <a:t>выручить из любой беды,</a:t>
            </a:r>
            <a:r>
              <a:rPr lang="ru-RU" sz="6400" i="1" dirty="0"/>
              <a:t> в которую ты можешь угодить. Сказки покажут, как </a:t>
            </a:r>
            <a:r>
              <a:rPr lang="ru-RU" sz="6400" b="1" i="1" dirty="0"/>
              <a:t>веселый, но слабый может победить сильного, но хмурого.</a:t>
            </a:r>
            <a:endParaRPr lang="ru-RU" sz="6400" b="1" dirty="0"/>
          </a:p>
          <a:p>
            <a:pPr marL="0" indent="0">
              <a:buNone/>
            </a:pPr>
            <a:r>
              <a:rPr lang="ru-RU" sz="6400" i="1" dirty="0"/>
              <a:t> </a:t>
            </a:r>
            <a:endParaRPr lang="ru-RU" sz="6400" dirty="0"/>
          </a:p>
          <a:p>
            <a:pPr marL="0" indent="0">
              <a:buNone/>
            </a:pPr>
            <a:r>
              <a:rPr lang="ru-RU" sz="6400" i="1" dirty="0"/>
              <a:t>     </a:t>
            </a:r>
            <a:r>
              <a:rPr lang="ru-RU" sz="6400" b="1" i="1" dirty="0"/>
              <a:t>Сказки научат доброте, оптимизму, выручат из беды. </a:t>
            </a:r>
            <a:endParaRPr lang="ru-RU" sz="6400" dirty="0"/>
          </a:p>
          <a:p>
            <a:endParaRPr lang="ru-RU" sz="6400" dirty="0"/>
          </a:p>
        </p:txBody>
      </p:sp>
    </p:spTree>
    <p:extLst>
      <p:ext uri="{BB962C8B-B14F-4D97-AF65-F5344CB8AC3E}">
        <p14:creationId xmlns:p14="http://schemas.microsoft.com/office/powerpoint/2010/main" val="87968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4" end="14"/>
                                            </p:txEl>
                                          </p:spTgt>
                                        </p:tgtEl>
                                        <p:attrNameLst>
                                          <p:attrName>style.visibility</p:attrName>
                                        </p:attrNameLst>
                                      </p:cBhvr>
                                      <p:to>
                                        <p:strVal val="visible"/>
                                      </p:to>
                                    </p:set>
                                    <p:animEffect transition="in" filter="fade">
                                      <p:cBhvr>
                                        <p:cTn id="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endParaRPr lang="ru-RU" dirty="0"/>
          </a:p>
        </p:txBody>
      </p:sp>
      <p:sp>
        <p:nvSpPr>
          <p:cNvPr id="3" name="Объект 2"/>
          <p:cNvSpPr>
            <a:spLocks noGrp="1"/>
          </p:cNvSpPr>
          <p:nvPr>
            <p:ph sz="half" idx="1"/>
          </p:nvPr>
        </p:nvSpPr>
        <p:spPr>
          <a:xfrm>
            <a:off x="457200" y="980728"/>
            <a:ext cx="4038600" cy="5145435"/>
          </a:xfrm>
        </p:spPr>
        <p:txBody>
          <a:bodyPr>
            <a:normAutofit fontScale="55000" lnSpcReduction="20000"/>
          </a:bodyPr>
          <a:lstStyle/>
          <a:p>
            <a:pPr marL="0" indent="0" algn="ctr">
              <a:buNone/>
            </a:pPr>
            <a:r>
              <a:rPr lang="ru-RU" b="1" dirty="0"/>
              <a:t>3. </a:t>
            </a:r>
            <a:r>
              <a:rPr lang="ru-RU" b="1" dirty="0" smtClean="0"/>
              <a:t>Замена (упрощение)</a:t>
            </a:r>
            <a:endParaRPr lang="ru-RU" dirty="0"/>
          </a:p>
          <a:p>
            <a:pPr marL="0" indent="0" algn="ctr">
              <a:buNone/>
            </a:pPr>
            <a:r>
              <a:rPr lang="ru-RU" b="1" dirty="0"/>
              <a:t> </a:t>
            </a:r>
            <a:endParaRPr lang="ru-RU" dirty="0"/>
          </a:p>
          <a:p>
            <a:pPr marL="0" indent="0" algn="ctr">
              <a:buNone/>
            </a:pPr>
            <a:r>
              <a:rPr lang="ru-RU" b="1" dirty="0"/>
              <a:t> </a:t>
            </a:r>
            <a:endParaRPr lang="ru-RU" dirty="0"/>
          </a:p>
          <a:p>
            <a:pPr marL="0" indent="0" algn="ctr">
              <a:buNone/>
            </a:pPr>
            <a:r>
              <a:rPr lang="ru-RU" b="1" dirty="0"/>
              <a:t> </a:t>
            </a:r>
            <a:endParaRPr lang="ru-RU" dirty="0"/>
          </a:p>
          <a:p>
            <a:pPr marL="0" indent="0" algn="ctr">
              <a:buNone/>
            </a:pPr>
            <a:r>
              <a:rPr lang="ru-RU" b="1" dirty="0"/>
              <a:t> </a:t>
            </a:r>
            <a:endParaRPr lang="ru-RU" dirty="0"/>
          </a:p>
          <a:p>
            <a:pPr marL="0" indent="0" algn="ctr">
              <a:buNone/>
            </a:pPr>
            <a:r>
              <a:rPr lang="ru-RU" b="1" dirty="0"/>
              <a:t> </a:t>
            </a:r>
            <a:endParaRPr lang="ru-RU" dirty="0"/>
          </a:p>
          <a:p>
            <a:pPr marL="0" indent="0" algn="ctr">
              <a:buNone/>
            </a:pPr>
            <a:r>
              <a:rPr lang="ru-RU" b="1" dirty="0"/>
              <a:t> </a:t>
            </a:r>
            <a:endParaRPr lang="ru-RU" b="1" dirty="0" smtClean="0"/>
          </a:p>
          <a:p>
            <a:pPr marL="0" indent="0" algn="ctr">
              <a:buNone/>
            </a:pPr>
            <a:endParaRPr lang="ru-RU" dirty="0"/>
          </a:p>
          <a:p>
            <a:pPr marL="0" indent="0" algn="ctr">
              <a:buNone/>
            </a:pPr>
            <a:r>
              <a:rPr lang="ru-RU" b="1" dirty="0"/>
              <a:t> </a:t>
            </a:r>
            <a:endParaRPr lang="ru-RU" dirty="0"/>
          </a:p>
          <a:p>
            <a:pPr marL="0" indent="0" algn="ctr">
              <a:buNone/>
            </a:pPr>
            <a:r>
              <a:rPr lang="ru-RU" dirty="0"/>
              <a:t>При</a:t>
            </a:r>
            <a:r>
              <a:rPr lang="ru-RU" b="1" dirty="0"/>
              <a:t> замене </a:t>
            </a:r>
            <a:r>
              <a:rPr lang="ru-RU" dirty="0"/>
              <a:t>необходимо</a:t>
            </a:r>
          </a:p>
          <a:p>
            <a:pPr marL="0" indent="0" algn="ctr">
              <a:buNone/>
            </a:pPr>
            <a:r>
              <a:rPr lang="ru-RU" dirty="0"/>
              <a:t> </a:t>
            </a:r>
          </a:p>
          <a:p>
            <a:pPr marL="0" indent="0" algn="ctr">
              <a:buNone/>
            </a:pPr>
            <a:r>
              <a:rPr lang="ru-RU" dirty="0"/>
              <a:t> </a:t>
            </a:r>
          </a:p>
          <a:p>
            <a:pPr marL="0" indent="0" algn="ctr">
              <a:buNone/>
            </a:pPr>
            <a:r>
              <a:rPr lang="ru-RU" dirty="0"/>
              <a:t> </a:t>
            </a:r>
            <a:endParaRPr lang="ru-RU" dirty="0" smtClean="0"/>
          </a:p>
          <a:p>
            <a:pPr marL="0" indent="0" algn="ctr">
              <a:buNone/>
            </a:pPr>
            <a:endParaRPr lang="ru-RU" dirty="0"/>
          </a:p>
          <a:p>
            <a:pPr marL="0" indent="0" algn="ctr">
              <a:buNone/>
            </a:pPr>
            <a:endParaRPr lang="ru-RU" dirty="0"/>
          </a:p>
          <a:p>
            <a:pPr marL="0" indent="0" algn="ctr">
              <a:buNone/>
            </a:pPr>
            <a:r>
              <a:rPr lang="ru-RU" dirty="0"/>
              <a:t>Пример</a:t>
            </a:r>
          </a:p>
        </p:txBody>
      </p:sp>
      <p:sp>
        <p:nvSpPr>
          <p:cNvPr id="4" name="Объект 3"/>
          <p:cNvSpPr>
            <a:spLocks noGrp="1"/>
          </p:cNvSpPr>
          <p:nvPr>
            <p:ph sz="half" idx="2"/>
          </p:nvPr>
        </p:nvSpPr>
        <p:spPr>
          <a:xfrm>
            <a:off x="4648200" y="980728"/>
            <a:ext cx="4038600" cy="5145435"/>
          </a:xfrm>
        </p:spPr>
        <p:txBody>
          <a:bodyPr>
            <a:normAutofit fontScale="55000" lnSpcReduction="20000"/>
          </a:bodyPr>
          <a:lstStyle/>
          <a:p>
            <a:pPr marL="0" indent="0">
              <a:buNone/>
            </a:pPr>
            <a:r>
              <a:rPr lang="ru-RU" dirty="0"/>
              <a:t>- однородных членов обобщающим словом</a:t>
            </a:r>
          </a:p>
          <a:p>
            <a:pPr marL="0" indent="0">
              <a:buNone/>
            </a:pPr>
            <a:r>
              <a:rPr lang="ru-RU" dirty="0"/>
              <a:t>- сложного предложения – простым</a:t>
            </a:r>
          </a:p>
          <a:p>
            <a:pPr marL="0" indent="0">
              <a:buNone/>
            </a:pPr>
            <a:r>
              <a:rPr lang="ru-RU" dirty="0"/>
              <a:t>- части предложения или ряда предложений общим понятием или выражением</a:t>
            </a:r>
          </a:p>
          <a:p>
            <a:pPr marL="0" indent="0">
              <a:buNone/>
            </a:pPr>
            <a:r>
              <a:rPr lang="ru-RU" dirty="0"/>
              <a:t>- прямой речи – косвенной</a:t>
            </a:r>
          </a:p>
          <a:p>
            <a:pPr marL="0" indent="0">
              <a:buNone/>
            </a:pPr>
            <a:r>
              <a:rPr lang="ru-RU" dirty="0"/>
              <a:t>- части текста – одним предложением</a:t>
            </a:r>
          </a:p>
          <a:p>
            <a:pPr marL="0" indent="0">
              <a:buNone/>
            </a:pPr>
            <a:r>
              <a:rPr lang="ru-RU" dirty="0"/>
              <a:t>- части предложения местоимением и т. д. </a:t>
            </a:r>
          </a:p>
          <a:p>
            <a:pPr marL="0" indent="0">
              <a:buNone/>
            </a:pPr>
            <a:r>
              <a:rPr lang="ru-RU" dirty="0"/>
              <a:t> </a:t>
            </a:r>
            <a:endParaRPr lang="ru-RU" dirty="0" smtClean="0"/>
          </a:p>
          <a:p>
            <a:pPr marL="0" indent="0">
              <a:buNone/>
            </a:pPr>
            <a:endParaRPr lang="ru-RU" dirty="0"/>
          </a:p>
          <a:p>
            <a:pPr marL="0" indent="0">
              <a:buNone/>
            </a:pPr>
            <a:r>
              <a:rPr lang="ru-RU" dirty="0" smtClean="0"/>
              <a:t>1) найти </a:t>
            </a:r>
            <a:r>
              <a:rPr lang="ru-RU" b="1" dirty="0"/>
              <a:t>слова</a:t>
            </a:r>
            <a:r>
              <a:rPr lang="ru-RU" dirty="0"/>
              <a:t>, смысловые </a:t>
            </a:r>
            <a:r>
              <a:rPr lang="ru-RU" b="1" dirty="0"/>
              <a:t>части</a:t>
            </a:r>
            <a:r>
              <a:rPr lang="ru-RU" dirty="0"/>
              <a:t> или </a:t>
            </a:r>
            <a:r>
              <a:rPr lang="ru-RU" b="1" dirty="0"/>
              <a:t>предложения</a:t>
            </a:r>
            <a:r>
              <a:rPr lang="ru-RU" dirty="0"/>
              <a:t>, которые </a:t>
            </a:r>
            <a:r>
              <a:rPr lang="ru-RU" b="1" dirty="0"/>
              <a:t>можно сократить </a:t>
            </a:r>
            <a:r>
              <a:rPr lang="ru-RU" dirty="0"/>
              <a:t>с помощью </a:t>
            </a:r>
            <a:r>
              <a:rPr lang="ru-RU" b="1" dirty="0"/>
              <a:t>замены</a:t>
            </a:r>
            <a:r>
              <a:rPr lang="ru-RU" dirty="0"/>
              <a:t> обобщающим словом, простым предложением и т. д</a:t>
            </a:r>
            <a:r>
              <a:rPr lang="ru-RU" dirty="0" smtClean="0"/>
              <a:t>.</a:t>
            </a:r>
            <a:endParaRPr lang="ru-RU" dirty="0"/>
          </a:p>
          <a:p>
            <a:pPr marL="0" indent="0">
              <a:buNone/>
            </a:pPr>
            <a:r>
              <a:rPr lang="ru-RU" dirty="0"/>
              <a:t>2) сформулировать получившееся предложение</a:t>
            </a:r>
          </a:p>
          <a:p>
            <a:pPr marL="0" indent="0">
              <a:buNone/>
            </a:pPr>
            <a:r>
              <a:rPr lang="ru-RU" dirty="0"/>
              <a:t> </a:t>
            </a:r>
          </a:p>
          <a:p>
            <a:pPr marL="0" indent="0">
              <a:buNone/>
            </a:pPr>
            <a:r>
              <a:rPr lang="ru-RU" dirty="0"/>
              <a:t>     </a:t>
            </a:r>
            <a:r>
              <a:rPr lang="ru-RU" b="1" i="1" dirty="0"/>
              <a:t>Сказки любят </a:t>
            </a:r>
            <a:r>
              <a:rPr lang="ru-RU" i="1" dirty="0"/>
              <a:t>взрослые и дети, сильные и слабые, добрые и не очень.</a:t>
            </a:r>
            <a:endParaRPr lang="ru-RU" dirty="0"/>
          </a:p>
          <a:p>
            <a:pPr marL="0" indent="0">
              <a:buNone/>
            </a:pPr>
            <a:r>
              <a:rPr lang="ru-RU" i="1" dirty="0"/>
              <a:t> </a:t>
            </a:r>
            <a:endParaRPr lang="ru-RU" dirty="0"/>
          </a:p>
          <a:p>
            <a:pPr marL="0" indent="0">
              <a:buNone/>
            </a:pPr>
            <a:r>
              <a:rPr lang="ru-RU" i="1" dirty="0"/>
              <a:t>     </a:t>
            </a:r>
            <a:r>
              <a:rPr lang="ru-RU" b="1" i="1" dirty="0"/>
              <a:t>Сказки любят все.</a:t>
            </a:r>
            <a:endParaRPr lang="ru-RU" dirty="0"/>
          </a:p>
        </p:txBody>
      </p:sp>
    </p:spTree>
    <p:extLst>
      <p:ext uri="{BB962C8B-B14F-4D97-AF65-F5344CB8AC3E}">
        <p14:creationId xmlns:p14="http://schemas.microsoft.com/office/powerpoint/2010/main" val="111843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3" end="13"/>
                                            </p:txEl>
                                          </p:spTgt>
                                        </p:tgtEl>
                                        <p:attrNameLst>
                                          <p:attrName>style.visibility</p:attrName>
                                        </p:attrNameLst>
                                      </p:cBhvr>
                                      <p:to>
                                        <p:strVal val="visible"/>
                                      </p:to>
                                    </p:set>
                                    <p:animEffect transition="in" filter="fade">
                                      <p:cBhvr>
                                        <p:cTn id="7"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280920" cy="3970318"/>
          </a:xfrm>
          <a:prstGeom prst="rect">
            <a:avLst/>
          </a:prstGeom>
          <a:noFill/>
        </p:spPr>
        <p:txBody>
          <a:bodyPr wrap="square" rtlCol="0">
            <a:spAutoFit/>
          </a:bodyPr>
          <a:lstStyle/>
          <a:p>
            <a:pPr algn="ctr"/>
            <a:endParaRPr lang="ru-RU" dirty="0"/>
          </a:p>
          <a:p>
            <a:pPr algn="ctr"/>
            <a:r>
              <a:rPr lang="ru-RU" dirty="0" smtClean="0"/>
              <a:t>Сочетание</a:t>
            </a:r>
            <a:r>
              <a:rPr lang="ru-RU" b="1" dirty="0" smtClean="0"/>
              <a:t> </a:t>
            </a:r>
            <a:r>
              <a:rPr lang="ru-RU" b="1" dirty="0"/>
              <a:t>исключения и обобщения (объединения)</a:t>
            </a:r>
            <a:endParaRPr lang="ru-RU" dirty="0"/>
          </a:p>
          <a:p>
            <a:pPr algn="ctr"/>
            <a:r>
              <a:rPr lang="ru-RU" b="1" dirty="0"/>
              <a:t> </a:t>
            </a:r>
            <a:endParaRPr lang="ru-RU" b="1" dirty="0" smtClean="0"/>
          </a:p>
          <a:p>
            <a:pPr algn="ctr"/>
            <a:endParaRPr lang="ru-RU" dirty="0"/>
          </a:p>
          <a:p>
            <a:r>
              <a:rPr lang="ru-RU" dirty="0">
                <a:solidFill>
                  <a:srgbClr val="0070C0"/>
                </a:solidFill>
              </a:rPr>
              <a:t>     </a:t>
            </a:r>
            <a:r>
              <a:rPr lang="ru-RU" b="1" i="1" dirty="0">
                <a:solidFill>
                  <a:srgbClr val="0070C0"/>
                </a:solidFill>
              </a:rPr>
              <a:t>Сказки</a:t>
            </a:r>
            <a:r>
              <a:rPr lang="ru-RU" i="1" dirty="0"/>
              <a:t>… как </a:t>
            </a:r>
            <a:r>
              <a:rPr lang="ru-RU" b="1" i="1" dirty="0">
                <a:solidFill>
                  <a:srgbClr val="0070C0"/>
                </a:solidFill>
              </a:rPr>
              <a:t>прекрасен и увлекателен</a:t>
            </a:r>
            <a:r>
              <a:rPr lang="ru-RU" i="1" dirty="0">
                <a:solidFill>
                  <a:srgbClr val="0070C0"/>
                </a:solidFill>
              </a:rPr>
              <a:t> </a:t>
            </a:r>
            <a:r>
              <a:rPr lang="ru-RU" i="1" dirty="0"/>
              <a:t>ваш  </a:t>
            </a:r>
            <a:r>
              <a:rPr lang="ru-RU" b="1" i="1" dirty="0">
                <a:solidFill>
                  <a:srgbClr val="0070C0"/>
                </a:solidFill>
              </a:rPr>
              <a:t>мир</a:t>
            </a:r>
            <a:r>
              <a:rPr lang="ru-RU" i="1" dirty="0">
                <a:solidFill>
                  <a:srgbClr val="0070C0"/>
                </a:solidFill>
              </a:rPr>
              <a:t>.</a:t>
            </a:r>
            <a:r>
              <a:rPr lang="ru-RU" i="1" dirty="0"/>
              <a:t> Мир, </a:t>
            </a:r>
            <a:r>
              <a:rPr lang="ru-RU" b="1" i="1" dirty="0">
                <a:solidFill>
                  <a:srgbClr val="0070C0"/>
                </a:solidFill>
              </a:rPr>
              <a:t>в котором</a:t>
            </a:r>
            <a:r>
              <a:rPr lang="ru-RU" i="1" dirty="0">
                <a:solidFill>
                  <a:srgbClr val="0070C0"/>
                </a:solidFill>
              </a:rPr>
              <a:t> </a:t>
            </a:r>
            <a:r>
              <a:rPr lang="ru-RU" i="1" dirty="0"/>
              <a:t>всегда </a:t>
            </a:r>
            <a:r>
              <a:rPr lang="ru-RU" b="1" i="1" dirty="0">
                <a:solidFill>
                  <a:srgbClr val="0070C0"/>
                </a:solidFill>
              </a:rPr>
              <a:t>торжествует добро,</a:t>
            </a:r>
            <a:r>
              <a:rPr lang="ru-RU" i="1" dirty="0">
                <a:solidFill>
                  <a:srgbClr val="0070C0"/>
                </a:solidFill>
              </a:rPr>
              <a:t> </a:t>
            </a:r>
            <a:r>
              <a:rPr lang="ru-RU" i="1" dirty="0"/>
              <a:t>где умный герой всегда побеждает глупого, хороший – плохого, и в финале, как правило, все счастливы. Нет, конечно,  </a:t>
            </a:r>
            <a:r>
              <a:rPr lang="ru-RU" b="1" i="1" dirty="0">
                <a:solidFill>
                  <a:srgbClr val="0070C0"/>
                </a:solidFill>
              </a:rPr>
              <a:t>есть и такие сказки, после  которых  становится грустно.</a:t>
            </a:r>
            <a:r>
              <a:rPr lang="ru-RU" i="1" dirty="0"/>
              <a:t>  И хочется плакать. Но </a:t>
            </a:r>
            <a:r>
              <a:rPr lang="ru-RU" b="1" i="1" dirty="0">
                <a:solidFill>
                  <a:srgbClr val="0070C0"/>
                </a:solidFill>
              </a:rPr>
              <a:t>это</a:t>
            </a:r>
            <a:r>
              <a:rPr lang="ru-RU" i="1" dirty="0">
                <a:solidFill>
                  <a:srgbClr val="0070C0"/>
                </a:solidFill>
              </a:rPr>
              <a:t> </a:t>
            </a:r>
            <a:r>
              <a:rPr lang="ru-RU" b="1" i="1" dirty="0">
                <a:solidFill>
                  <a:srgbClr val="0070C0"/>
                </a:solidFill>
              </a:rPr>
              <a:t>святая грусть и</a:t>
            </a:r>
            <a:r>
              <a:rPr lang="ru-RU" b="1" i="1" dirty="0"/>
              <a:t> </a:t>
            </a:r>
            <a:r>
              <a:rPr lang="ru-RU" i="1" dirty="0"/>
              <a:t>святые </a:t>
            </a:r>
            <a:r>
              <a:rPr lang="ru-RU" b="1" i="1" dirty="0">
                <a:solidFill>
                  <a:srgbClr val="0070C0"/>
                </a:solidFill>
              </a:rPr>
              <a:t>слезы.</a:t>
            </a:r>
            <a:r>
              <a:rPr lang="ru-RU" i="1" dirty="0">
                <a:solidFill>
                  <a:srgbClr val="0070C0"/>
                </a:solidFill>
              </a:rPr>
              <a:t> </a:t>
            </a:r>
            <a:r>
              <a:rPr lang="ru-RU" b="1" i="1" dirty="0">
                <a:solidFill>
                  <a:srgbClr val="0070C0"/>
                </a:solidFill>
              </a:rPr>
              <a:t>Они очищают.</a:t>
            </a:r>
            <a:r>
              <a:rPr lang="ru-RU" i="1" dirty="0">
                <a:solidFill>
                  <a:srgbClr val="0070C0"/>
                </a:solidFill>
              </a:rPr>
              <a:t>  </a:t>
            </a:r>
            <a:r>
              <a:rPr lang="ru-RU" dirty="0"/>
              <a:t>(50 слов)</a:t>
            </a:r>
          </a:p>
          <a:p>
            <a:r>
              <a:rPr lang="ru-RU" dirty="0"/>
              <a:t> </a:t>
            </a:r>
            <a:endParaRPr lang="ru-RU" dirty="0" smtClean="0"/>
          </a:p>
          <a:p>
            <a:endParaRPr lang="ru-RU" dirty="0"/>
          </a:p>
          <a:p>
            <a:r>
              <a:rPr lang="ru-RU" i="1" dirty="0"/>
              <a:t>     </a:t>
            </a:r>
            <a:r>
              <a:rPr lang="ru-RU" b="1" i="1" dirty="0"/>
              <a:t>Мир сказок, где торжествует добро, прекрасен и увлекателен, даже если они вызывают святые грусть и слезы, помогающие нам стать лучше.</a:t>
            </a:r>
            <a:r>
              <a:rPr lang="ru-RU" i="1" dirty="0"/>
              <a:t> </a:t>
            </a:r>
            <a:r>
              <a:rPr lang="ru-RU" dirty="0"/>
              <a:t> </a:t>
            </a:r>
            <a:endParaRPr lang="en-US" dirty="0" smtClean="0"/>
          </a:p>
          <a:p>
            <a:r>
              <a:rPr lang="ru-RU" dirty="0" smtClean="0"/>
              <a:t>(</a:t>
            </a:r>
            <a:r>
              <a:rPr lang="ru-RU" dirty="0"/>
              <a:t>20 слов)</a:t>
            </a:r>
          </a:p>
        </p:txBody>
      </p:sp>
    </p:spTree>
    <p:extLst>
      <p:ext uri="{BB962C8B-B14F-4D97-AF65-F5344CB8AC3E}">
        <p14:creationId xmlns:p14="http://schemas.microsoft.com/office/powerpoint/2010/main" val="193218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500"/>
                                        <p:tgtEl>
                                          <p:spTgt spid="2">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8" end="8"/>
                                            </p:txEl>
                                          </p:spTgt>
                                        </p:tgtEl>
                                        <p:attrNameLst>
                                          <p:attrName>style.visibility</p:attrName>
                                        </p:attrNameLst>
                                      </p:cBhvr>
                                      <p:to>
                                        <p:strVal val="visible"/>
                                      </p:to>
                                    </p:set>
                                    <p:animEffect transition="in" filter="fade">
                                      <p:cBhvr>
                                        <p:cTn id="1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424936" cy="3693319"/>
          </a:xfrm>
          <a:prstGeom prst="rect">
            <a:avLst/>
          </a:prstGeom>
          <a:noFill/>
        </p:spPr>
        <p:txBody>
          <a:bodyPr wrap="square" rtlCol="0">
            <a:spAutoFit/>
          </a:bodyPr>
          <a:lstStyle/>
          <a:p>
            <a:pPr algn="ctr"/>
            <a:r>
              <a:rPr lang="ru-RU" dirty="0" smtClean="0"/>
              <a:t>Сочетание </a:t>
            </a:r>
            <a:r>
              <a:rPr lang="ru-RU" b="1" dirty="0" smtClean="0"/>
              <a:t>исключения и замены</a:t>
            </a:r>
            <a:endParaRPr lang="ru-RU" dirty="0" smtClean="0"/>
          </a:p>
          <a:p>
            <a:r>
              <a:rPr lang="ru-RU" b="1" i="1" dirty="0" smtClean="0"/>
              <a:t> </a:t>
            </a:r>
          </a:p>
          <a:p>
            <a:endParaRPr lang="ru-RU" dirty="0" smtClean="0"/>
          </a:p>
          <a:p>
            <a:r>
              <a:rPr lang="ru-RU" i="1" dirty="0" smtClean="0">
                <a:solidFill>
                  <a:srgbClr val="0070C0"/>
                </a:solidFill>
              </a:rPr>
              <a:t>     </a:t>
            </a:r>
            <a:r>
              <a:rPr lang="ru-RU" b="1" i="1" dirty="0" smtClean="0">
                <a:solidFill>
                  <a:srgbClr val="0070C0"/>
                </a:solidFill>
              </a:rPr>
              <a:t>Бывают,</a:t>
            </a:r>
            <a:r>
              <a:rPr lang="ru-RU" i="1" dirty="0" smtClean="0">
                <a:solidFill>
                  <a:srgbClr val="0070C0"/>
                </a:solidFill>
              </a:rPr>
              <a:t> </a:t>
            </a:r>
            <a:r>
              <a:rPr lang="ru-RU" i="1" dirty="0" smtClean="0"/>
              <a:t>правда, </a:t>
            </a:r>
            <a:r>
              <a:rPr lang="ru-RU" b="1" i="1" dirty="0" smtClean="0">
                <a:solidFill>
                  <a:srgbClr val="0070C0"/>
                </a:solidFill>
              </a:rPr>
              <a:t>и злые сказки</a:t>
            </a:r>
            <a:r>
              <a:rPr lang="ru-RU" i="1" dirty="0" smtClean="0"/>
              <a:t>, в которых все наоборот. Но ведь </a:t>
            </a:r>
            <a:r>
              <a:rPr lang="ru-RU" b="1" i="1" dirty="0" smtClean="0">
                <a:solidFill>
                  <a:srgbClr val="0070C0"/>
                </a:solidFill>
              </a:rPr>
              <a:t>и люди</a:t>
            </a:r>
            <a:r>
              <a:rPr lang="ru-RU" i="1" dirty="0" smtClean="0">
                <a:solidFill>
                  <a:srgbClr val="0070C0"/>
                </a:solidFill>
              </a:rPr>
              <a:t> </a:t>
            </a:r>
            <a:r>
              <a:rPr lang="ru-RU" i="1" dirty="0" smtClean="0"/>
              <a:t>тоже </a:t>
            </a:r>
            <a:r>
              <a:rPr lang="ru-RU" b="1" i="1" dirty="0" smtClean="0">
                <a:solidFill>
                  <a:srgbClr val="0070C0"/>
                </a:solidFill>
              </a:rPr>
              <a:t>бывают злые</a:t>
            </a:r>
            <a:r>
              <a:rPr lang="ru-RU" i="1" dirty="0" smtClean="0">
                <a:solidFill>
                  <a:srgbClr val="0070C0"/>
                </a:solidFill>
              </a:rPr>
              <a:t>.  </a:t>
            </a:r>
            <a:r>
              <a:rPr lang="ru-RU" i="1" dirty="0" smtClean="0"/>
              <a:t>А между прочим, даже среди вас, людей, </a:t>
            </a:r>
            <a:r>
              <a:rPr lang="ru-RU" b="1" i="1" dirty="0" smtClean="0">
                <a:solidFill>
                  <a:srgbClr val="0070C0"/>
                </a:solidFill>
              </a:rPr>
              <a:t>злых значительно меньше, чем добрых,</a:t>
            </a:r>
            <a:r>
              <a:rPr lang="ru-RU" i="1" dirty="0" smtClean="0">
                <a:solidFill>
                  <a:srgbClr val="0070C0"/>
                </a:solidFill>
              </a:rPr>
              <a:t> </a:t>
            </a:r>
            <a:r>
              <a:rPr lang="ru-RU" i="1" dirty="0" smtClean="0"/>
              <a:t>а уж про сказки-то и говорить не приходится. Да и злой-то сказка становится от того, что кто-то обидел ее, сломал, согнул грубыми руками. Ведь </a:t>
            </a:r>
            <a:r>
              <a:rPr lang="ru-RU" b="1" i="1" dirty="0" smtClean="0">
                <a:solidFill>
                  <a:srgbClr val="0070C0"/>
                </a:solidFill>
              </a:rPr>
              <a:t>сказки не могут быть злыми</a:t>
            </a:r>
            <a:r>
              <a:rPr lang="ru-RU" i="1" dirty="0" smtClean="0">
                <a:solidFill>
                  <a:srgbClr val="0070C0"/>
                </a:solidFill>
              </a:rPr>
              <a:t> </a:t>
            </a:r>
            <a:r>
              <a:rPr lang="ru-RU" i="1" dirty="0" smtClean="0"/>
              <a:t>от природы, </a:t>
            </a:r>
            <a:r>
              <a:rPr lang="ru-RU" b="1" i="1" dirty="0" smtClean="0">
                <a:solidFill>
                  <a:srgbClr val="0070C0"/>
                </a:solidFill>
              </a:rPr>
              <a:t>такими их делаете вы, люди</a:t>
            </a:r>
            <a:r>
              <a:rPr lang="ru-RU" i="1" dirty="0" smtClean="0">
                <a:solidFill>
                  <a:srgbClr val="0070C0"/>
                </a:solidFill>
              </a:rPr>
              <a:t>.</a:t>
            </a:r>
            <a:r>
              <a:rPr lang="ru-RU" i="1" dirty="0" smtClean="0"/>
              <a:t> </a:t>
            </a:r>
            <a:r>
              <a:rPr lang="ru-RU" dirty="0" smtClean="0"/>
              <a:t> (64 слова)</a:t>
            </a:r>
          </a:p>
          <a:p>
            <a:r>
              <a:rPr lang="ru-RU" dirty="0" smtClean="0"/>
              <a:t> </a:t>
            </a:r>
          </a:p>
          <a:p>
            <a:endParaRPr lang="ru-RU" dirty="0" smtClean="0"/>
          </a:p>
          <a:p>
            <a:r>
              <a:rPr lang="ru-RU" dirty="0" smtClean="0"/>
              <a:t>     </a:t>
            </a:r>
            <a:r>
              <a:rPr lang="ru-RU" b="1" i="1" dirty="0" smtClean="0"/>
              <a:t>Бывают и злые сказки, как и люди, которые их создали. Но хороших людей, как и сказок, значительно больше.</a:t>
            </a:r>
            <a:r>
              <a:rPr lang="ru-RU" dirty="0" smtClean="0"/>
              <a:t>   (18 слов)</a:t>
            </a:r>
            <a:endParaRPr lang="ru-RU" dirty="0"/>
          </a:p>
        </p:txBody>
      </p:sp>
    </p:spTree>
    <p:extLst>
      <p:ext uri="{BB962C8B-B14F-4D97-AF65-F5344CB8AC3E}">
        <p14:creationId xmlns:p14="http://schemas.microsoft.com/office/powerpoint/2010/main" val="304950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7920880" cy="3970318"/>
          </a:xfrm>
          <a:prstGeom prst="rect">
            <a:avLst/>
          </a:prstGeom>
          <a:noFill/>
        </p:spPr>
        <p:txBody>
          <a:bodyPr wrap="square" rtlCol="0">
            <a:spAutoFit/>
          </a:bodyPr>
          <a:lstStyle/>
          <a:p>
            <a:pPr algn="ctr"/>
            <a:r>
              <a:rPr lang="ru-RU" dirty="0"/>
              <a:t>Сочетание</a:t>
            </a:r>
            <a:r>
              <a:rPr lang="ru-RU" b="1" dirty="0"/>
              <a:t> замены, исключения и объединения</a:t>
            </a:r>
            <a:endParaRPr lang="ru-RU" dirty="0"/>
          </a:p>
          <a:p>
            <a:pPr algn="ctr"/>
            <a:r>
              <a:rPr lang="ru-RU" b="1" dirty="0"/>
              <a:t> </a:t>
            </a:r>
            <a:endParaRPr lang="ru-RU" b="1" dirty="0" smtClean="0"/>
          </a:p>
          <a:p>
            <a:pPr algn="ctr"/>
            <a:endParaRPr lang="ru-RU" dirty="0"/>
          </a:p>
          <a:p>
            <a:r>
              <a:rPr lang="ru-RU" i="1" dirty="0"/>
              <a:t>     Вы, </a:t>
            </a:r>
            <a:r>
              <a:rPr lang="ru-RU" b="1" i="1" dirty="0">
                <a:solidFill>
                  <a:srgbClr val="0070C0"/>
                </a:solidFill>
              </a:rPr>
              <a:t>люди</a:t>
            </a:r>
            <a:r>
              <a:rPr lang="ru-RU" b="1" i="1" dirty="0"/>
              <a:t>,</a:t>
            </a:r>
            <a:r>
              <a:rPr lang="ru-RU" i="1" dirty="0"/>
              <a:t> специально, а чаще случайно, </a:t>
            </a:r>
            <a:r>
              <a:rPr lang="ru-RU" b="1" i="1" dirty="0">
                <a:solidFill>
                  <a:srgbClr val="0070C0"/>
                </a:solidFill>
              </a:rPr>
              <a:t>забыв</a:t>
            </a:r>
            <a:r>
              <a:rPr lang="ru-RU" i="1" dirty="0">
                <a:solidFill>
                  <a:srgbClr val="0070C0"/>
                </a:solidFill>
              </a:rPr>
              <a:t> </a:t>
            </a:r>
            <a:r>
              <a:rPr lang="ru-RU" b="1" i="1" dirty="0">
                <a:solidFill>
                  <a:srgbClr val="0070C0"/>
                </a:solidFill>
              </a:rPr>
              <a:t>о той поре</a:t>
            </a:r>
            <a:r>
              <a:rPr lang="ru-RU" i="1" dirty="0">
                <a:solidFill>
                  <a:srgbClr val="0070C0"/>
                </a:solidFill>
              </a:rPr>
              <a:t>, </a:t>
            </a:r>
            <a:r>
              <a:rPr lang="ru-RU" b="1" i="1" dirty="0">
                <a:solidFill>
                  <a:srgbClr val="0070C0"/>
                </a:solidFill>
              </a:rPr>
              <a:t>когда</a:t>
            </a:r>
            <a:r>
              <a:rPr lang="ru-RU" i="1" dirty="0">
                <a:solidFill>
                  <a:srgbClr val="0070C0"/>
                </a:solidFill>
              </a:rPr>
              <a:t> </a:t>
            </a:r>
            <a:r>
              <a:rPr lang="ru-RU" i="1" dirty="0"/>
              <a:t>вы еще </a:t>
            </a:r>
            <a:r>
              <a:rPr lang="ru-RU" b="1" i="1" dirty="0">
                <a:solidFill>
                  <a:srgbClr val="0070C0"/>
                </a:solidFill>
              </a:rPr>
              <a:t>верили сказкам</a:t>
            </a:r>
            <a:r>
              <a:rPr lang="ru-RU" i="1" dirty="0">
                <a:solidFill>
                  <a:srgbClr val="0070C0"/>
                </a:solidFill>
              </a:rPr>
              <a:t>, </a:t>
            </a:r>
            <a:r>
              <a:rPr lang="ru-RU" b="1" i="1" dirty="0">
                <a:solidFill>
                  <a:srgbClr val="0070C0"/>
                </a:solidFill>
              </a:rPr>
              <a:t>причиняете друг другу боль</a:t>
            </a:r>
            <a:r>
              <a:rPr lang="ru-RU" i="1" dirty="0">
                <a:solidFill>
                  <a:srgbClr val="0070C0"/>
                </a:solidFill>
              </a:rPr>
              <a:t>. </a:t>
            </a:r>
            <a:r>
              <a:rPr lang="ru-RU" i="1" dirty="0"/>
              <a:t>Вы, люди, забываете  о  все исцеляющей доброте сказок и </a:t>
            </a:r>
            <a:r>
              <a:rPr lang="ru-RU" b="1" i="1" dirty="0">
                <a:solidFill>
                  <a:srgbClr val="0070C0"/>
                </a:solidFill>
              </a:rPr>
              <a:t>мечетесь в жизненном тупике, ища выхода</a:t>
            </a:r>
            <a:r>
              <a:rPr lang="ru-RU" i="1" dirty="0">
                <a:solidFill>
                  <a:srgbClr val="0070C0"/>
                </a:solidFill>
              </a:rPr>
              <a:t> </a:t>
            </a:r>
            <a:r>
              <a:rPr lang="ru-RU" b="1" i="1" dirty="0">
                <a:solidFill>
                  <a:srgbClr val="0070C0"/>
                </a:solidFill>
              </a:rPr>
              <a:t>и не видя его. А</a:t>
            </a:r>
            <a:r>
              <a:rPr lang="ru-RU" i="1" dirty="0"/>
              <a:t> ведь </a:t>
            </a:r>
            <a:r>
              <a:rPr lang="ru-RU" b="1" i="1" dirty="0">
                <a:solidFill>
                  <a:srgbClr val="0070C0"/>
                </a:solidFill>
              </a:rPr>
              <a:t>он</a:t>
            </a:r>
            <a:r>
              <a:rPr lang="ru-RU" i="1" dirty="0"/>
              <a:t> поразительно </a:t>
            </a:r>
            <a:r>
              <a:rPr lang="ru-RU" b="1" i="1" dirty="0">
                <a:solidFill>
                  <a:srgbClr val="0070C0"/>
                </a:solidFill>
              </a:rPr>
              <a:t>прост.</a:t>
            </a:r>
            <a:r>
              <a:rPr lang="ru-RU" i="1" dirty="0">
                <a:solidFill>
                  <a:srgbClr val="0070C0"/>
                </a:solidFill>
              </a:rPr>
              <a:t> </a:t>
            </a:r>
            <a:r>
              <a:rPr lang="ru-RU" b="1" i="1" dirty="0">
                <a:solidFill>
                  <a:srgbClr val="0070C0"/>
                </a:solidFill>
              </a:rPr>
              <a:t>Надо верить в чудеса.</a:t>
            </a:r>
            <a:r>
              <a:rPr lang="ru-RU" i="1" dirty="0">
                <a:solidFill>
                  <a:srgbClr val="0070C0"/>
                </a:solidFill>
              </a:rPr>
              <a:t> </a:t>
            </a:r>
            <a:r>
              <a:rPr lang="ru-RU" i="1" dirty="0"/>
              <a:t>Верить и жить. </a:t>
            </a:r>
            <a:r>
              <a:rPr lang="ru-RU" b="1" i="1" dirty="0">
                <a:solidFill>
                  <a:srgbClr val="0070C0"/>
                </a:solidFill>
              </a:rPr>
              <a:t>Жить</a:t>
            </a:r>
            <a:r>
              <a:rPr lang="ru-RU" b="1" i="1" dirty="0"/>
              <a:t> </a:t>
            </a:r>
            <a:r>
              <a:rPr lang="ru-RU" i="1" dirty="0"/>
              <a:t>так, </a:t>
            </a:r>
            <a:r>
              <a:rPr lang="ru-RU" b="1" i="1" dirty="0">
                <a:solidFill>
                  <a:srgbClr val="0070C0"/>
                </a:solidFill>
              </a:rPr>
              <a:t>чтобы жизнь превращалась</a:t>
            </a:r>
            <a:r>
              <a:rPr lang="ru-RU" i="1" dirty="0">
                <a:solidFill>
                  <a:srgbClr val="0070C0"/>
                </a:solidFill>
              </a:rPr>
              <a:t> </a:t>
            </a:r>
            <a:r>
              <a:rPr lang="ru-RU" i="1" dirty="0"/>
              <a:t>только </a:t>
            </a:r>
            <a:r>
              <a:rPr lang="ru-RU" b="1" i="1" dirty="0">
                <a:solidFill>
                  <a:srgbClr val="0070C0"/>
                </a:solidFill>
              </a:rPr>
              <a:t>в добрые</a:t>
            </a:r>
            <a:r>
              <a:rPr lang="ru-RU" i="1" dirty="0">
                <a:solidFill>
                  <a:srgbClr val="0070C0"/>
                </a:solidFill>
              </a:rPr>
              <a:t> </a:t>
            </a:r>
            <a:r>
              <a:rPr lang="ru-RU" i="1" dirty="0"/>
              <a:t>и веселые </a:t>
            </a:r>
            <a:r>
              <a:rPr lang="ru-RU" b="1" i="1" dirty="0">
                <a:solidFill>
                  <a:srgbClr val="0070C0"/>
                </a:solidFill>
              </a:rPr>
              <a:t>сказки.</a:t>
            </a:r>
            <a:r>
              <a:rPr lang="ru-RU" b="1" i="1" dirty="0"/>
              <a:t> </a:t>
            </a:r>
            <a:r>
              <a:rPr lang="ru-RU" dirty="0"/>
              <a:t> (61 слово)</a:t>
            </a:r>
          </a:p>
          <a:p>
            <a:r>
              <a:rPr lang="ru-RU" dirty="0"/>
              <a:t>     </a:t>
            </a:r>
            <a:endParaRPr lang="ru-RU" dirty="0" smtClean="0"/>
          </a:p>
          <a:p>
            <a:endParaRPr lang="ru-RU" dirty="0"/>
          </a:p>
          <a:p>
            <a:r>
              <a:rPr lang="ru-RU" dirty="0"/>
              <a:t>     </a:t>
            </a:r>
            <a:r>
              <a:rPr lang="ru-RU" b="1" i="1" dirty="0"/>
              <a:t>Люди, забывая о великой силе сказок, обижают друг друга, не находят выхода из жизненных ситуаций. А он прост: надо верить в чудеса и жить, превращая жизнь в добрые сказки. </a:t>
            </a:r>
            <a:r>
              <a:rPr lang="ru-RU" dirty="0"/>
              <a:t> (29 слов)</a:t>
            </a:r>
          </a:p>
        </p:txBody>
      </p:sp>
    </p:spTree>
    <p:extLst>
      <p:ext uri="{BB962C8B-B14F-4D97-AF65-F5344CB8AC3E}">
        <p14:creationId xmlns:p14="http://schemas.microsoft.com/office/powerpoint/2010/main" val="141920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1600" dirty="0"/>
              <a:t>Сравните </a:t>
            </a:r>
            <a:r>
              <a:rPr lang="ru-RU" sz="1600" b="1" dirty="0"/>
              <a:t>исходный</a:t>
            </a:r>
            <a:r>
              <a:rPr lang="ru-RU" sz="1600" dirty="0"/>
              <a:t> текст В. Солоухина и </a:t>
            </a:r>
            <a:r>
              <a:rPr lang="ru-RU" sz="1600" b="1" dirty="0"/>
              <a:t>сокращенный</a:t>
            </a:r>
            <a:r>
              <a:rPr lang="ru-RU" sz="1600" dirty="0"/>
              <a:t> вариант этого текста  </a:t>
            </a:r>
            <a:br>
              <a:rPr lang="ru-RU" sz="1600" dirty="0"/>
            </a:br>
            <a:endParaRPr lang="ru-RU" sz="1600" dirty="0"/>
          </a:p>
        </p:txBody>
      </p:sp>
      <p:sp>
        <p:nvSpPr>
          <p:cNvPr id="3" name="Объект 2"/>
          <p:cNvSpPr>
            <a:spLocks noGrp="1"/>
          </p:cNvSpPr>
          <p:nvPr>
            <p:ph sz="half" idx="1"/>
          </p:nvPr>
        </p:nvSpPr>
        <p:spPr>
          <a:xfrm>
            <a:off x="323528" y="836712"/>
            <a:ext cx="4248472" cy="5361459"/>
          </a:xfrm>
        </p:spPr>
        <p:txBody>
          <a:bodyPr>
            <a:noAutofit/>
          </a:bodyPr>
          <a:lstStyle/>
          <a:p>
            <a:pPr marL="0" indent="0">
              <a:buNone/>
            </a:pPr>
            <a:r>
              <a:rPr lang="ru-RU" sz="1400" b="1" dirty="0" smtClean="0"/>
              <a:t>     </a:t>
            </a:r>
            <a:r>
              <a:rPr lang="ru-RU" sz="1400" b="1" dirty="0" smtClean="0">
                <a:solidFill>
                  <a:srgbClr val="0070C0"/>
                </a:solidFill>
              </a:rPr>
              <a:t>Тишина</a:t>
            </a:r>
            <a:r>
              <a:rPr lang="ru-RU" sz="1400" dirty="0" smtClean="0">
                <a:solidFill>
                  <a:srgbClr val="0070C0"/>
                </a:solidFill>
              </a:rPr>
              <a:t> </a:t>
            </a:r>
            <a:r>
              <a:rPr lang="ru-RU" sz="1400" dirty="0"/>
              <a:t>– вот </a:t>
            </a:r>
            <a:r>
              <a:rPr lang="ru-RU" sz="1400" b="1" dirty="0">
                <a:solidFill>
                  <a:srgbClr val="0070C0"/>
                </a:solidFill>
              </a:rPr>
              <a:t>самый большой дефицит</a:t>
            </a:r>
            <a:r>
              <a:rPr lang="ru-RU" sz="1400" dirty="0">
                <a:solidFill>
                  <a:srgbClr val="0070C0"/>
                </a:solidFill>
              </a:rPr>
              <a:t> </a:t>
            </a:r>
            <a:r>
              <a:rPr lang="ru-RU" sz="1400" b="1" dirty="0">
                <a:solidFill>
                  <a:srgbClr val="0070C0"/>
                </a:solidFill>
              </a:rPr>
              <a:t>на земном шаре.</a:t>
            </a:r>
            <a:r>
              <a:rPr lang="ru-RU" sz="1400" dirty="0">
                <a:solidFill>
                  <a:srgbClr val="0070C0"/>
                </a:solidFill>
              </a:rPr>
              <a:t> </a:t>
            </a:r>
            <a:r>
              <a:rPr lang="ru-RU" sz="1400" dirty="0"/>
              <a:t>Постоянное тарахтенье разнообразных автомобилей, тракторов, мотоциклов, поездов, самолетов, </a:t>
            </a:r>
            <a:r>
              <a:rPr lang="ru-RU" sz="1400" b="1" dirty="0">
                <a:solidFill>
                  <a:srgbClr val="0070C0"/>
                </a:solidFill>
              </a:rPr>
              <a:t>от шума</a:t>
            </a:r>
            <a:r>
              <a:rPr lang="ru-RU" sz="1400" dirty="0">
                <a:solidFill>
                  <a:srgbClr val="0070C0"/>
                </a:solidFill>
              </a:rPr>
              <a:t> </a:t>
            </a:r>
            <a:r>
              <a:rPr lang="ru-RU" sz="1400" dirty="0"/>
              <a:t>которых современный </a:t>
            </a:r>
            <a:r>
              <a:rPr lang="ru-RU" sz="1400" b="1" dirty="0">
                <a:solidFill>
                  <a:srgbClr val="0070C0"/>
                </a:solidFill>
              </a:rPr>
              <a:t>человек</a:t>
            </a:r>
            <a:r>
              <a:rPr lang="ru-RU" sz="1400" dirty="0">
                <a:solidFill>
                  <a:srgbClr val="0070C0"/>
                </a:solidFill>
              </a:rPr>
              <a:t> </a:t>
            </a:r>
            <a:r>
              <a:rPr lang="ru-RU" sz="1400" b="1" dirty="0">
                <a:solidFill>
                  <a:srgbClr val="0070C0"/>
                </a:solidFill>
              </a:rPr>
              <a:t>не спасается даже в своем жилище, даже</a:t>
            </a:r>
            <a:r>
              <a:rPr lang="ru-RU" sz="1400" dirty="0">
                <a:solidFill>
                  <a:srgbClr val="0070C0"/>
                </a:solidFill>
              </a:rPr>
              <a:t> </a:t>
            </a:r>
            <a:r>
              <a:rPr lang="ru-RU" sz="1400" b="1" dirty="0">
                <a:solidFill>
                  <a:srgbClr val="0070C0"/>
                </a:solidFill>
              </a:rPr>
              <a:t>ночью</a:t>
            </a:r>
            <a:r>
              <a:rPr lang="ru-RU" sz="1400" dirty="0">
                <a:solidFill>
                  <a:srgbClr val="0070C0"/>
                </a:solidFill>
              </a:rPr>
              <a:t> </a:t>
            </a:r>
            <a:r>
              <a:rPr lang="ru-RU" sz="1400" dirty="0"/>
              <a:t>оглушают </a:t>
            </a:r>
            <a:r>
              <a:rPr lang="ru-RU" sz="1400" b="1" dirty="0">
                <a:solidFill>
                  <a:srgbClr val="0070C0"/>
                </a:solidFill>
              </a:rPr>
              <a:t>планету</a:t>
            </a:r>
            <a:r>
              <a:rPr lang="ru-RU" sz="1400" dirty="0">
                <a:solidFill>
                  <a:srgbClr val="0070C0"/>
                </a:solidFill>
              </a:rPr>
              <a:t> </a:t>
            </a:r>
            <a:r>
              <a:rPr lang="ru-RU" sz="1400" dirty="0"/>
              <a:t>и </a:t>
            </a:r>
            <a:r>
              <a:rPr lang="ru-RU" sz="1400" b="1" dirty="0">
                <a:solidFill>
                  <a:srgbClr val="0070C0"/>
                </a:solidFill>
              </a:rPr>
              <a:t>делают </a:t>
            </a:r>
            <a:r>
              <a:rPr lang="ru-RU" sz="1400" dirty="0"/>
              <a:t>ее</a:t>
            </a:r>
            <a:r>
              <a:rPr lang="ru-RU" sz="1400" dirty="0">
                <a:solidFill>
                  <a:srgbClr val="0070C0"/>
                </a:solidFill>
              </a:rPr>
              <a:t> </a:t>
            </a:r>
            <a:r>
              <a:rPr lang="ru-RU" sz="1400" b="1" dirty="0">
                <a:solidFill>
                  <a:srgbClr val="0070C0"/>
                </a:solidFill>
              </a:rPr>
              <a:t>малопригодной для жизни.</a:t>
            </a:r>
            <a:r>
              <a:rPr lang="ru-RU" sz="1400" dirty="0">
                <a:solidFill>
                  <a:srgbClr val="0070C0"/>
                </a:solidFill>
              </a:rPr>
              <a:t> </a:t>
            </a:r>
            <a:r>
              <a:rPr lang="ru-RU" sz="1400" b="1" dirty="0">
                <a:solidFill>
                  <a:srgbClr val="0070C0"/>
                </a:solidFill>
              </a:rPr>
              <a:t>Но это стоит нервов</a:t>
            </a:r>
            <a:r>
              <a:rPr lang="ru-RU" sz="1400" dirty="0">
                <a:solidFill>
                  <a:srgbClr val="0070C0"/>
                </a:solidFill>
              </a:rPr>
              <a:t>, </a:t>
            </a:r>
            <a:r>
              <a:rPr lang="ru-RU" sz="1400" dirty="0"/>
              <a:t>нервов и нервов. И сердца.  И психики. </a:t>
            </a:r>
            <a:r>
              <a:rPr lang="ru-RU" sz="1400" b="1" dirty="0">
                <a:solidFill>
                  <a:srgbClr val="0070C0"/>
                </a:solidFill>
              </a:rPr>
              <a:t>Поэтому наряду с тишиной становится дефицитной на земном шаре и валерьянка. </a:t>
            </a:r>
            <a:r>
              <a:rPr lang="ru-RU" sz="1400" dirty="0">
                <a:solidFill>
                  <a:srgbClr val="0070C0"/>
                </a:solidFill>
              </a:rPr>
              <a:t> </a:t>
            </a:r>
            <a:endParaRPr lang="ru-RU" sz="1400" dirty="0" smtClean="0">
              <a:solidFill>
                <a:srgbClr val="0070C0"/>
              </a:solidFill>
            </a:endParaRPr>
          </a:p>
          <a:p>
            <a:pPr marL="0" indent="0">
              <a:buNone/>
            </a:pPr>
            <a:r>
              <a:rPr lang="ru-RU" sz="1400" dirty="0" smtClean="0"/>
              <a:t>      </a:t>
            </a:r>
            <a:r>
              <a:rPr lang="ru-RU" sz="1400" b="1" dirty="0" smtClean="0">
                <a:solidFill>
                  <a:srgbClr val="0070C0"/>
                </a:solidFill>
              </a:rPr>
              <a:t>Прибавьте </a:t>
            </a:r>
            <a:r>
              <a:rPr lang="ru-RU" sz="1400" b="1" dirty="0">
                <a:solidFill>
                  <a:srgbClr val="0070C0"/>
                </a:solidFill>
              </a:rPr>
              <a:t>к этому  </a:t>
            </a:r>
            <a:r>
              <a:rPr lang="ru-RU" sz="1400" dirty="0"/>
              <a:t>современные </a:t>
            </a:r>
            <a:r>
              <a:rPr lang="ru-RU" sz="1400" b="1" dirty="0">
                <a:solidFill>
                  <a:srgbClr val="0070C0"/>
                </a:solidFill>
              </a:rPr>
              <a:t>скорости</a:t>
            </a:r>
            <a:r>
              <a:rPr lang="ru-RU" sz="1400" dirty="0">
                <a:solidFill>
                  <a:srgbClr val="0070C0"/>
                </a:solidFill>
              </a:rPr>
              <a:t>, </a:t>
            </a:r>
            <a:r>
              <a:rPr lang="ru-RU" sz="1400" dirty="0"/>
              <a:t>ядовитые </a:t>
            </a:r>
            <a:r>
              <a:rPr lang="ru-RU" sz="1400" b="1" dirty="0">
                <a:solidFill>
                  <a:srgbClr val="0070C0"/>
                </a:solidFill>
              </a:rPr>
              <a:t>газы</a:t>
            </a:r>
            <a:r>
              <a:rPr lang="ru-RU" sz="1400" dirty="0">
                <a:solidFill>
                  <a:srgbClr val="0070C0"/>
                </a:solidFill>
              </a:rPr>
              <a:t>,</a:t>
            </a:r>
            <a:r>
              <a:rPr lang="ru-RU" sz="1400" dirty="0"/>
              <a:t> которые ежедневно </a:t>
            </a:r>
            <a:r>
              <a:rPr lang="ru-RU" sz="1400" b="1" dirty="0">
                <a:solidFill>
                  <a:srgbClr val="0070C0"/>
                </a:solidFill>
              </a:rPr>
              <a:t>вдыхает</a:t>
            </a:r>
            <a:r>
              <a:rPr lang="ru-RU" sz="1400" dirty="0">
                <a:solidFill>
                  <a:srgbClr val="0070C0"/>
                </a:solidFill>
              </a:rPr>
              <a:t> </a:t>
            </a:r>
            <a:r>
              <a:rPr lang="ru-RU" sz="1400" dirty="0"/>
              <a:t>городской житель, прибавьте </a:t>
            </a:r>
            <a:r>
              <a:rPr lang="ru-RU" sz="1400" b="1" dirty="0">
                <a:solidFill>
                  <a:srgbClr val="0070C0"/>
                </a:solidFill>
              </a:rPr>
              <a:t>ощущение </a:t>
            </a:r>
            <a:r>
              <a:rPr lang="ru-RU" sz="1400" dirty="0"/>
              <a:t>острого </a:t>
            </a:r>
            <a:r>
              <a:rPr lang="ru-RU" sz="1400" b="1" dirty="0">
                <a:solidFill>
                  <a:srgbClr val="0070C0"/>
                </a:solidFill>
              </a:rPr>
              <a:t>цейтнота</a:t>
            </a:r>
            <a:r>
              <a:rPr lang="ru-RU" sz="1400" dirty="0">
                <a:solidFill>
                  <a:srgbClr val="0070C0"/>
                </a:solidFill>
              </a:rPr>
              <a:t>, </a:t>
            </a:r>
            <a:r>
              <a:rPr lang="ru-RU" sz="1400" dirty="0"/>
              <a:t>прибавьте </a:t>
            </a:r>
            <a:r>
              <a:rPr lang="ru-RU" sz="1400" b="1" dirty="0">
                <a:solidFill>
                  <a:srgbClr val="0070C0"/>
                </a:solidFill>
              </a:rPr>
              <a:t>переизбыток</a:t>
            </a:r>
            <a:r>
              <a:rPr lang="ru-RU" sz="1400" dirty="0">
                <a:solidFill>
                  <a:srgbClr val="0070C0"/>
                </a:solidFill>
              </a:rPr>
              <a:t> </a:t>
            </a:r>
            <a:r>
              <a:rPr lang="ru-RU" sz="1400" dirty="0"/>
              <a:t>всевозможной </a:t>
            </a:r>
            <a:r>
              <a:rPr lang="ru-RU" sz="1400" b="1" dirty="0">
                <a:solidFill>
                  <a:srgbClr val="0070C0"/>
                </a:solidFill>
              </a:rPr>
              <a:t>информации.</a:t>
            </a:r>
            <a:r>
              <a:rPr lang="ru-RU" sz="1400" dirty="0">
                <a:solidFill>
                  <a:srgbClr val="0070C0"/>
                </a:solidFill>
              </a:rPr>
              <a:t> </a:t>
            </a:r>
            <a:r>
              <a:rPr lang="ru-RU" sz="1400" dirty="0"/>
              <a:t>Прибавьте к этому </a:t>
            </a:r>
            <a:r>
              <a:rPr lang="ru-RU" sz="1400" b="1" dirty="0">
                <a:solidFill>
                  <a:srgbClr val="0070C0"/>
                </a:solidFill>
              </a:rPr>
              <a:t>скученность</a:t>
            </a:r>
            <a:r>
              <a:rPr lang="ru-RU" sz="1400" dirty="0">
                <a:solidFill>
                  <a:srgbClr val="0070C0"/>
                </a:solidFill>
              </a:rPr>
              <a:t>,  </a:t>
            </a:r>
            <a:r>
              <a:rPr lang="ru-RU" sz="1400" b="1" dirty="0">
                <a:solidFill>
                  <a:srgbClr val="0070C0"/>
                </a:solidFill>
              </a:rPr>
              <a:t>обусловленную городами</a:t>
            </a:r>
            <a:r>
              <a:rPr lang="ru-RU" sz="1400" dirty="0">
                <a:solidFill>
                  <a:srgbClr val="0070C0"/>
                </a:solidFill>
              </a:rPr>
              <a:t>, </a:t>
            </a:r>
            <a:r>
              <a:rPr lang="ru-RU" sz="1400" b="1" dirty="0">
                <a:solidFill>
                  <a:srgbClr val="0070C0"/>
                </a:solidFill>
              </a:rPr>
              <a:t>и вы поймете, почему в аптеке трудно купить натуральный валерьяновый корень.</a:t>
            </a:r>
            <a:r>
              <a:rPr lang="ru-RU" sz="1400" dirty="0">
                <a:solidFill>
                  <a:srgbClr val="0070C0"/>
                </a:solidFill>
              </a:rPr>
              <a:t> </a:t>
            </a:r>
            <a:r>
              <a:rPr lang="ru-RU" sz="1400" dirty="0"/>
              <a:t> </a:t>
            </a:r>
            <a:endParaRPr lang="ru-RU" sz="1400" dirty="0" smtClean="0"/>
          </a:p>
          <a:p>
            <a:pPr marL="0" indent="0">
              <a:buNone/>
            </a:pPr>
            <a:r>
              <a:rPr lang="ru-RU" sz="1400" b="1" dirty="0" smtClean="0">
                <a:solidFill>
                  <a:srgbClr val="0070C0"/>
                </a:solidFill>
              </a:rPr>
              <a:t>      Желая </a:t>
            </a:r>
            <a:r>
              <a:rPr lang="ru-RU" sz="1400" b="1" dirty="0">
                <a:solidFill>
                  <a:srgbClr val="0070C0"/>
                </a:solidFill>
              </a:rPr>
              <a:t>добыть корень </a:t>
            </a:r>
            <a:r>
              <a:rPr lang="ru-RU" sz="1400" dirty="0"/>
              <a:t>подлинной дикой валерианы, </a:t>
            </a:r>
            <a:r>
              <a:rPr lang="ru-RU" sz="1400" b="1" dirty="0">
                <a:solidFill>
                  <a:srgbClr val="0070C0"/>
                </a:solidFill>
              </a:rPr>
              <a:t>я пошел в лес</a:t>
            </a:r>
            <a:r>
              <a:rPr lang="ru-RU" sz="1400" dirty="0">
                <a:solidFill>
                  <a:srgbClr val="0070C0"/>
                </a:solidFill>
              </a:rPr>
              <a:t> </a:t>
            </a:r>
            <a:r>
              <a:rPr lang="ru-RU" sz="1400" dirty="0"/>
              <a:t>и там нашел ее, растущую в тени. </a:t>
            </a:r>
            <a:r>
              <a:rPr lang="ru-RU" sz="1400" b="1" dirty="0">
                <a:solidFill>
                  <a:srgbClr val="0070C0"/>
                </a:solidFill>
              </a:rPr>
              <a:t>Вот растение, которому</a:t>
            </a:r>
            <a:r>
              <a:rPr lang="ru-RU" sz="1400" dirty="0">
                <a:solidFill>
                  <a:srgbClr val="0070C0"/>
                </a:solidFill>
              </a:rPr>
              <a:t> </a:t>
            </a:r>
            <a:r>
              <a:rPr lang="ru-RU" sz="1400" dirty="0"/>
              <a:t>в наш суматошный век истрепанных нервов, изнурительных бессонниц и сдвинутой с места психики </a:t>
            </a:r>
            <a:r>
              <a:rPr lang="ru-RU" sz="1400" b="1" dirty="0">
                <a:solidFill>
                  <a:srgbClr val="0070C0"/>
                </a:solidFill>
              </a:rPr>
              <a:t>надо бы поставить </a:t>
            </a:r>
            <a:r>
              <a:rPr lang="ru-RU" sz="1400" dirty="0"/>
              <a:t>красивый</a:t>
            </a:r>
            <a:r>
              <a:rPr lang="ru-RU" sz="1400" b="1" dirty="0"/>
              <a:t> </a:t>
            </a:r>
            <a:r>
              <a:rPr lang="ru-RU" sz="1400" b="1" dirty="0">
                <a:solidFill>
                  <a:srgbClr val="0070C0"/>
                </a:solidFill>
              </a:rPr>
              <a:t>памятник:</a:t>
            </a:r>
            <a:r>
              <a:rPr lang="ru-RU" sz="1400" dirty="0">
                <a:solidFill>
                  <a:srgbClr val="0070C0"/>
                </a:solidFill>
              </a:rPr>
              <a:t> </a:t>
            </a:r>
            <a:r>
              <a:rPr lang="ru-RU" sz="1400" b="1" dirty="0">
                <a:solidFill>
                  <a:srgbClr val="0070C0"/>
                </a:solidFill>
              </a:rPr>
              <a:t>валериана, </a:t>
            </a:r>
            <a:r>
              <a:rPr lang="ru-RU" sz="1400" dirty="0"/>
              <a:t>подобно матери, </a:t>
            </a:r>
            <a:r>
              <a:rPr lang="ru-RU" sz="1400" b="1" dirty="0">
                <a:solidFill>
                  <a:srgbClr val="0070C0"/>
                </a:solidFill>
              </a:rPr>
              <a:t>успокоит и усыпит, вернет так необходимое всем нам душевное равновесие. </a:t>
            </a:r>
            <a:r>
              <a:rPr lang="ru-RU" sz="1400" b="1" dirty="0"/>
              <a:t> </a:t>
            </a:r>
            <a:endParaRPr lang="ru-RU" sz="1400" dirty="0"/>
          </a:p>
        </p:txBody>
      </p:sp>
      <p:sp>
        <p:nvSpPr>
          <p:cNvPr id="4" name="Объект 3"/>
          <p:cNvSpPr>
            <a:spLocks noGrp="1"/>
          </p:cNvSpPr>
          <p:nvPr>
            <p:ph sz="half" idx="2"/>
          </p:nvPr>
        </p:nvSpPr>
        <p:spPr>
          <a:xfrm>
            <a:off x="4648200" y="836712"/>
            <a:ext cx="4038600" cy="5289451"/>
          </a:xfrm>
        </p:spPr>
        <p:txBody>
          <a:bodyPr>
            <a:normAutofit fontScale="55000" lnSpcReduction="20000"/>
          </a:bodyPr>
          <a:lstStyle/>
          <a:p>
            <a:pPr marL="0" indent="0">
              <a:buNone/>
            </a:pPr>
            <a:r>
              <a:rPr lang="ru-RU" sz="2900" dirty="0" smtClean="0"/>
              <a:t>     Тишина </a:t>
            </a:r>
            <a:r>
              <a:rPr lang="ru-RU" sz="2900" dirty="0"/>
              <a:t>– самый большой дефицит на </a:t>
            </a:r>
            <a:r>
              <a:rPr lang="ru-RU" sz="2900" b="1" dirty="0"/>
              <a:t>Земле.</a:t>
            </a:r>
            <a:r>
              <a:rPr lang="ru-RU" sz="2900" dirty="0"/>
              <a:t> Шум </a:t>
            </a:r>
            <a:r>
              <a:rPr lang="ru-RU" sz="2900" b="1" dirty="0"/>
              <a:t>транспорта</a:t>
            </a:r>
            <a:r>
              <a:rPr lang="ru-RU" sz="2900" dirty="0"/>
              <a:t>, </a:t>
            </a:r>
            <a:r>
              <a:rPr lang="ru-RU" sz="2900" b="1" dirty="0"/>
              <a:t>проникая в дома,</a:t>
            </a:r>
            <a:r>
              <a:rPr lang="ru-RU" sz="2900" dirty="0"/>
              <a:t> даже ночью делает планету малопригодной для жизни. Но это стоит </a:t>
            </a:r>
            <a:r>
              <a:rPr lang="ru-RU" sz="2900" b="1" dirty="0"/>
              <a:t>здоровья.</a:t>
            </a:r>
            <a:r>
              <a:rPr lang="ru-RU" sz="2900" dirty="0"/>
              <a:t> Поэтому наряду с тишиной становится </a:t>
            </a:r>
            <a:r>
              <a:rPr lang="ru-RU" sz="2900" dirty="0" smtClean="0"/>
              <a:t>дефицитной </a:t>
            </a:r>
            <a:r>
              <a:rPr lang="ru-RU" sz="2900" dirty="0"/>
              <a:t>на </a:t>
            </a:r>
            <a:r>
              <a:rPr lang="ru-RU" sz="2900" b="1" dirty="0"/>
              <a:t>Земле</a:t>
            </a:r>
            <a:r>
              <a:rPr lang="ru-RU" sz="2900" dirty="0"/>
              <a:t> и валерьянка</a:t>
            </a:r>
            <a:r>
              <a:rPr lang="ru-RU" sz="2900" dirty="0" smtClean="0"/>
              <a:t>.</a:t>
            </a:r>
          </a:p>
          <a:p>
            <a:pPr marL="0" indent="0">
              <a:buNone/>
            </a:pPr>
            <a:endParaRPr lang="ru-RU" sz="2900" dirty="0"/>
          </a:p>
          <a:p>
            <a:pPr marL="0" indent="0">
              <a:buNone/>
            </a:pPr>
            <a:endParaRPr lang="ru-RU" sz="2900" dirty="0" smtClean="0"/>
          </a:p>
          <a:p>
            <a:pPr marL="0" indent="0">
              <a:buNone/>
            </a:pPr>
            <a:endParaRPr lang="ru-RU" sz="2900" dirty="0"/>
          </a:p>
          <a:p>
            <a:pPr marL="0" indent="0">
              <a:buNone/>
            </a:pPr>
            <a:endParaRPr lang="ru-RU" dirty="0" smtClean="0"/>
          </a:p>
          <a:p>
            <a:pPr marL="0" indent="0">
              <a:buNone/>
            </a:pPr>
            <a:r>
              <a:rPr lang="ru-RU" dirty="0"/>
              <a:t> </a:t>
            </a:r>
            <a:r>
              <a:rPr lang="ru-RU" dirty="0" smtClean="0"/>
              <a:t>   </a:t>
            </a:r>
            <a:r>
              <a:rPr lang="ru-RU" sz="2900" dirty="0" smtClean="0"/>
              <a:t> Прибавьте </a:t>
            </a:r>
            <a:r>
              <a:rPr lang="ru-RU" sz="2900" dirty="0"/>
              <a:t>к этому скорости, </a:t>
            </a:r>
            <a:r>
              <a:rPr lang="ru-RU" sz="2900" b="1" dirty="0"/>
              <a:t>грязный воздух,</a:t>
            </a:r>
            <a:r>
              <a:rPr lang="ru-RU" sz="2900" dirty="0"/>
              <a:t> </a:t>
            </a:r>
            <a:r>
              <a:rPr lang="ru-RU" sz="2900" b="1" dirty="0"/>
              <a:t>спешку,</a:t>
            </a:r>
            <a:r>
              <a:rPr lang="ru-RU" sz="2900" dirty="0"/>
              <a:t> </a:t>
            </a:r>
            <a:r>
              <a:rPr lang="ru-RU" sz="2900" b="1" dirty="0"/>
              <a:t>нехватку времени,</a:t>
            </a:r>
            <a:r>
              <a:rPr lang="ru-RU" sz="2900" dirty="0"/>
              <a:t> переизбыток информации, городскую скученность, и вы поймете, почему трудно </a:t>
            </a:r>
            <a:r>
              <a:rPr lang="ru-RU" sz="2900" dirty="0" smtClean="0"/>
              <a:t>купить </a:t>
            </a:r>
            <a:r>
              <a:rPr lang="ru-RU" sz="2900" dirty="0"/>
              <a:t>натуральный валерьяновый корень</a:t>
            </a:r>
            <a:r>
              <a:rPr lang="ru-RU" sz="2900" dirty="0" smtClean="0"/>
              <a:t>.</a:t>
            </a:r>
          </a:p>
          <a:p>
            <a:pPr marL="0" indent="0">
              <a:buNone/>
            </a:pPr>
            <a:endParaRPr lang="ru-RU" sz="2900" dirty="0"/>
          </a:p>
          <a:p>
            <a:pPr marL="0" indent="0">
              <a:buNone/>
            </a:pPr>
            <a:endParaRPr lang="ru-RU" sz="2900" dirty="0" smtClean="0"/>
          </a:p>
          <a:p>
            <a:pPr marL="0" indent="0">
              <a:buNone/>
            </a:pPr>
            <a:endParaRPr lang="ru-RU" sz="2900" dirty="0" smtClean="0"/>
          </a:p>
          <a:p>
            <a:pPr marL="0" indent="0">
              <a:buNone/>
            </a:pPr>
            <a:r>
              <a:rPr lang="ru-RU" sz="2900" dirty="0" smtClean="0"/>
              <a:t>    Желая </a:t>
            </a:r>
            <a:r>
              <a:rPr lang="ru-RU" sz="2900" dirty="0"/>
              <a:t>добыть </a:t>
            </a:r>
            <a:r>
              <a:rPr lang="ru-RU" sz="2900" b="1" dirty="0"/>
              <a:t>его,</a:t>
            </a:r>
            <a:r>
              <a:rPr lang="ru-RU" sz="2900" dirty="0"/>
              <a:t> я пошел в лес. Вот растение, которому надо бы поставить памятник: валериана успокоит и усыпит, вернет так необходимое всем нам душевное </a:t>
            </a:r>
            <a:r>
              <a:rPr lang="ru-RU" sz="2900" dirty="0" smtClean="0"/>
              <a:t>равновесие.</a:t>
            </a:r>
            <a:endParaRPr lang="ru-RU" sz="2900" dirty="0"/>
          </a:p>
        </p:txBody>
      </p:sp>
    </p:spTree>
    <p:extLst>
      <p:ext uri="{BB962C8B-B14F-4D97-AF65-F5344CB8AC3E}">
        <p14:creationId xmlns:p14="http://schemas.microsoft.com/office/powerpoint/2010/main" val="143336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fade">
                                      <p:cBhvr>
                                        <p:cTn id="1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TotalTime>
  <Words>3493</Words>
  <Application>Microsoft Office PowerPoint</Application>
  <PresentationFormat>Экран (4:3)</PresentationFormat>
  <Paragraphs>514</Paragraphs>
  <Slides>28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ОГЭ - 2015</vt:lpstr>
      <vt:lpstr>Презентация PowerPoint</vt:lpstr>
      <vt:lpstr> Приемы сжатия (компрессии) текста</vt:lpstr>
      <vt:lpstr> </vt:lpstr>
      <vt:lpstr>Презентация PowerPoint</vt:lpstr>
      <vt:lpstr>Презентация PowerPoint</vt:lpstr>
      <vt:lpstr>Презентация PowerPoint</vt:lpstr>
      <vt:lpstr>Презентация PowerPoint</vt:lpstr>
      <vt:lpstr>Сравните исходный текст В. Солоухина и сокращенный вариант этого текста   </vt:lpstr>
      <vt:lpstr> Используйте указанные приемы компрессии для сжатия текстовой информации </vt:lpstr>
      <vt:lpstr>Презентация PowerPoint</vt:lpstr>
      <vt:lpstr>Презентация PowerPoint</vt:lpstr>
      <vt:lpstr>Презентация PowerPoint</vt:lpstr>
      <vt:lpstr>Презентация PowerPoint</vt:lpstr>
      <vt:lpstr>     Основные средства связи между предложениями в тексте      (средства связи помогут избежать речевых ошибок, когда, выделив главное в тексте и отбросив ненужные подробности и детали, мы будем стараться объединить полученное)   </vt:lpstr>
      <vt:lpstr>Презентация PowerPoint</vt:lpstr>
      <vt:lpstr>  </vt:lpstr>
      <vt:lpstr>Отрабатываем навыки сжатия текста (упражнения помогут выработать навыки сжатия второстепенной информации  и выделения главной) </vt:lpstr>
      <vt:lpstr>  </vt:lpstr>
      <vt:lpstr>Презентация PowerPoint</vt:lpstr>
      <vt:lpstr> </vt:lpstr>
      <vt:lpstr>Презентация PowerPoint</vt:lpstr>
      <vt:lpstr>Презентация PowerPoint</vt:lpstr>
      <vt:lpstr> </vt:lpstr>
      <vt:lpstr>9. Сократите текст за счет замены прямой речи косвенной</vt:lpstr>
      <vt:lpstr>10. Напишите сжатое изложение. Проверьте, не удалена ли главная информация текста,  нет ли речевых и логических ошибок. </vt:lpstr>
      <vt:lpstr>11. Используя различные приемы сжатия текста, передайте основную информацию</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Xenon</dc:creator>
  <cp:lastModifiedBy>Xenon</cp:lastModifiedBy>
  <cp:revision>55</cp:revision>
  <dcterms:created xsi:type="dcterms:W3CDTF">2014-08-03T08:35:40Z</dcterms:created>
  <dcterms:modified xsi:type="dcterms:W3CDTF">2014-08-05T05:47:12Z</dcterms:modified>
</cp:coreProperties>
</file>