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7" r:id="rId4"/>
    <p:sldId id="271" r:id="rId5"/>
    <p:sldId id="272" r:id="rId6"/>
    <p:sldId id="273" r:id="rId7"/>
    <p:sldId id="274" r:id="rId8"/>
    <p:sldId id="275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92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4828-BC19-4E1C-9BAD-1428BBA3C614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4BD00-528B-4559-A545-D8ED89848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487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4828-BC19-4E1C-9BAD-1428BBA3C614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4BD00-528B-4559-A545-D8ED89848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226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4828-BC19-4E1C-9BAD-1428BBA3C614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4BD00-528B-4559-A545-D8ED89848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646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4828-BC19-4E1C-9BAD-1428BBA3C614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4BD00-528B-4559-A545-D8ED89848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265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4828-BC19-4E1C-9BAD-1428BBA3C614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4BD00-528B-4559-A545-D8ED89848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227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4828-BC19-4E1C-9BAD-1428BBA3C614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4BD00-528B-4559-A545-D8ED89848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519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4828-BC19-4E1C-9BAD-1428BBA3C614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4BD00-528B-4559-A545-D8ED89848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439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4828-BC19-4E1C-9BAD-1428BBA3C614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4BD00-528B-4559-A545-D8ED89848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76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4828-BC19-4E1C-9BAD-1428BBA3C614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4BD00-528B-4559-A545-D8ED89848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85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4828-BC19-4E1C-9BAD-1428BBA3C614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4BD00-528B-4559-A545-D8ED89848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351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4828-BC19-4E1C-9BAD-1428BBA3C614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4BD00-528B-4559-A545-D8ED89848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533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74828-BC19-4E1C-9BAD-1428BBA3C614}" type="datetimeFigureOut">
              <a:rPr lang="ru-RU" smtClean="0"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4BD00-528B-4559-A545-D8ED89848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612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ОГЭ - 2015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Подготовка к написанию </a:t>
            </a:r>
            <a:r>
              <a:rPr lang="ru-RU" dirty="0" smtClean="0">
                <a:solidFill>
                  <a:srgbClr val="C00000"/>
                </a:solidFill>
              </a:rPr>
              <a:t>сочинения - рассуждения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на лингвистическую тему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62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764704"/>
            <a:ext cx="792088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 </a:t>
            </a:r>
            <a:r>
              <a:rPr lang="ru-RU" sz="2000" dirty="0" smtClean="0"/>
              <a:t>     - </a:t>
            </a:r>
            <a:r>
              <a:rPr lang="ru-RU" sz="2000" b="1" dirty="0"/>
              <a:t>Уменьшительно-ласкательный суффикс  -</a:t>
            </a:r>
            <a:r>
              <a:rPr lang="ru-RU" sz="2000" b="1" dirty="0" err="1"/>
              <a:t>еньк</a:t>
            </a:r>
            <a:r>
              <a:rPr lang="ru-RU" sz="2000" b="1" dirty="0"/>
              <a:t>-  </a:t>
            </a:r>
            <a:r>
              <a:rPr lang="ru-RU" sz="2000" dirty="0"/>
              <a:t>в слове </a:t>
            </a:r>
            <a:r>
              <a:rPr lang="ru-RU" sz="2000" b="1" dirty="0">
                <a:solidFill>
                  <a:srgbClr val="0070C0"/>
                </a:solidFill>
              </a:rPr>
              <a:t>«</a:t>
            </a:r>
            <a:r>
              <a:rPr lang="ru-RU" sz="2000" b="1" dirty="0" err="1">
                <a:solidFill>
                  <a:srgbClr val="0070C0"/>
                </a:solidFill>
              </a:rPr>
              <a:t>Гришенька</a:t>
            </a:r>
            <a:r>
              <a:rPr lang="ru-RU" sz="2000" b="1" dirty="0">
                <a:solidFill>
                  <a:srgbClr val="0070C0"/>
                </a:solidFill>
              </a:rPr>
              <a:t>»</a:t>
            </a:r>
            <a:r>
              <a:rPr lang="ru-RU" sz="2000" dirty="0">
                <a:solidFill>
                  <a:srgbClr val="0070C0"/>
                </a:solidFill>
              </a:rPr>
              <a:t> (11) </a:t>
            </a:r>
            <a:r>
              <a:rPr lang="ru-RU" sz="2000" dirty="0"/>
              <a:t>и </a:t>
            </a:r>
            <a:r>
              <a:rPr lang="ru-RU" sz="2000" b="1" dirty="0"/>
              <a:t>словосочетание со связью примыкание </a:t>
            </a:r>
            <a:r>
              <a:rPr lang="ru-RU" sz="2000" b="1" dirty="0">
                <a:solidFill>
                  <a:srgbClr val="0070C0"/>
                </a:solidFill>
              </a:rPr>
              <a:t>«горестно вздохнув» (10)</a:t>
            </a:r>
            <a:r>
              <a:rPr lang="ru-RU" sz="2000" dirty="0"/>
              <a:t>, в котором </a:t>
            </a:r>
            <a:r>
              <a:rPr lang="ru-RU" sz="2000" b="1" dirty="0"/>
              <a:t>наречие подчеркивает признак действия,</a:t>
            </a:r>
            <a:r>
              <a:rPr lang="ru-RU" sz="2000" dirty="0"/>
              <a:t> отражают </a:t>
            </a:r>
            <a:r>
              <a:rPr lang="ru-RU" sz="2000" u="sng" dirty="0"/>
              <a:t>доброе отношение старшей медсестры к мальчику и ее беспокойство о том, что Гришка не умеет радоваться и смеяться.</a:t>
            </a:r>
            <a:endParaRPr lang="ru-RU" sz="2000" dirty="0"/>
          </a:p>
          <a:p>
            <a:r>
              <a:rPr lang="ru-RU" sz="2000" dirty="0"/>
              <a:t> </a:t>
            </a:r>
          </a:p>
          <a:p>
            <a:r>
              <a:rPr lang="ru-RU" sz="2000" dirty="0"/>
              <a:t>     - </a:t>
            </a:r>
            <a:r>
              <a:rPr lang="ru-RU" sz="2000" b="1" dirty="0"/>
              <a:t>Восклицательные предложения</a:t>
            </a:r>
            <a:r>
              <a:rPr lang="ru-RU" sz="2000" dirty="0"/>
              <a:t> в монологе Нюши </a:t>
            </a:r>
            <a:r>
              <a:rPr lang="ru-RU" sz="2000" b="1" dirty="0">
                <a:solidFill>
                  <a:srgbClr val="0070C0"/>
                </a:solidFill>
              </a:rPr>
              <a:t>(33 – 36)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/>
              <a:t>помогают почувствовать, как </a:t>
            </a:r>
            <a:r>
              <a:rPr lang="ru-RU" sz="2000" u="sng" dirty="0"/>
              <a:t>потрясена девушка разговором с Гришкой и как хочется ей отвлечь мальчика от страшных мыслей.</a:t>
            </a:r>
            <a:endParaRPr lang="ru-RU" sz="2000" dirty="0"/>
          </a:p>
          <a:p>
            <a:r>
              <a:rPr lang="ru-RU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3380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764704"/>
            <a:ext cx="828092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 </a:t>
            </a:r>
            <a:r>
              <a:rPr lang="ru-RU" b="1" dirty="0" smtClean="0"/>
              <a:t>       </a:t>
            </a:r>
            <a:r>
              <a:rPr lang="ru-RU" sz="2000" b="1" dirty="0" smtClean="0"/>
              <a:t>2</a:t>
            </a:r>
            <a:r>
              <a:rPr lang="ru-RU" sz="2000" b="1" dirty="0"/>
              <a:t>.</a:t>
            </a:r>
            <a:r>
              <a:rPr lang="ru-RU" sz="2000" dirty="0"/>
              <a:t> </a:t>
            </a:r>
            <a:r>
              <a:rPr lang="ru-RU" sz="2000" i="1" dirty="0"/>
              <a:t>«Автор идет от </a:t>
            </a:r>
            <a:r>
              <a:rPr lang="ru-RU" sz="2000" b="1" i="1" dirty="0"/>
              <a:t>мысли</a:t>
            </a:r>
            <a:r>
              <a:rPr lang="ru-RU" sz="2000" i="1" dirty="0"/>
              <a:t> к </a:t>
            </a:r>
            <a:r>
              <a:rPr lang="ru-RU" sz="2000" b="1" i="1" dirty="0"/>
              <a:t>словам</a:t>
            </a:r>
            <a:r>
              <a:rPr lang="ru-RU" sz="2000" i="1" dirty="0"/>
              <a:t>, а читатель – от </a:t>
            </a:r>
            <a:r>
              <a:rPr lang="ru-RU" sz="2000" b="1" i="1" dirty="0"/>
              <a:t>слов</a:t>
            </a:r>
            <a:r>
              <a:rPr lang="ru-RU" sz="2000" i="1" dirty="0"/>
              <a:t> к </a:t>
            </a:r>
            <a:r>
              <a:rPr lang="ru-RU" sz="2000" b="1" i="1" dirty="0"/>
              <a:t>мысли</a:t>
            </a:r>
            <a:r>
              <a:rPr lang="ru-RU" sz="2000" i="1" dirty="0"/>
              <a:t>». (Н. </a:t>
            </a:r>
            <a:r>
              <a:rPr lang="ru-RU" sz="2000" i="1" dirty="0" err="1"/>
              <a:t>Шамфор</a:t>
            </a:r>
            <a:r>
              <a:rPr lang="ru-RU" sz="2000" i="1" dirty="0"/>
              <a:t>.)</a:t>
            </a:r>
            <a:endParaRPr lang="ru-RU" sz="2000" dirty="0"/>
          </a:p>
          <a:p>
            <a:r>
              <a:rPr lang="ru-RU" sz="2000" i="1" dirty="0"/>
              <a:t> </a:t>
            </a:r>
            <a:endParaRPr lang="ru-RU" sz="2000" dirty="0"/>
          </a:p>
          <a:p>
            <a:r>
              <a:rPr lang="ru-RU" sz="2000" dirty="0"/>
              <a:t>     - Автор текста всего двумя </a:t>
            </a:r>
            <a:r>
              <a:rPr lang="ru-RU" sz="2000" b="1" dirty="0"/>
              <a:t>эпитетами</a:t>
            </a:r>
            <a:r>
              <a:rPr lang="ru-RU" sz="2000" dirty="0"/>
              <a:t> </a:t>
            </a:r>
            <a:r>
              <a:rPr lang="ru-RU" sz="2000" b="1" dirty="0">
                <a:solidFill>
                  <a:srgbClr val="0070C0"/>
                </a:solidFill>
              </a:rPr>
              <a:t>«худенький и бледный»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b="1" dirty="0">
                <a:solidFill>
                  <a:srgbClr val="0070C0"/>
                </a:solidFill>
              </a:rPr>
              <a:t>(6) </a:t>
            </a:r>
            <a:r>
              <a:rPr lang="ru-RU" sz="2000" dirty="0"/>
              <a:t>рисует внешность Гришки, и читатель понимает, что </a:t>
            </a:r>
            <a:r>
              <a:rPr lang="ru-RU" sz="2000" u="sng" dirty="0"/>
              <a:t>мальчик болен</a:t>
            </a:r>
            <a:r>
              <a:rPr lang="ru-RU" sz="2000" dirty="0"/>
              <a:t>.</a:t>
            </a:r>
          </a:p>
          <a:p>
            <a:r>
              <a:rPr lang="ru-RU" sz="2000" dirty="0"/>
              <a:t>     </a:t>
            </a:r>
          </a:p>
          <a:p>
            <a:r>
              <a:rPr lang="ru-RU" sz="2000" dirty="0"/>
              <a:t>     - Автор дала очень емкую характеристику Нюше, сказав, что она </a:t>
            </a:r>
            <a:r>
              <a:rPr lang="ru-RU" sz="2000" b="1" dirty="0">
                <a:solidFill>
                  <a:srgbClr val="0070C0"/>
                </a:solidFill>
              </a:rPr>
              <a:t>«волонтер» (2)</a:t>
            </a:r>
            <a:r>
              <a:rPr lang="ru-RU" sz="2000" b="1" dirty="0"/>
              <a:t>.</a:t>
            </a:r>
            <a:r>
              <a:rPr lang="ru-RU" sz="2000" dirty="0"/>
              <a:t> Это </a:t>
            </a:r>
            <a:r>
              <a:rPr lang="ru-RU" sz="2000" b="1" dirty="0"/>
              <a:t>иноязычное слово</a:t>
            </a:r>
            <a:r>
              <a:rPr lang="ru-RU" sz="2000" dirty="0"/>
              <a:t> заставляет </a:t>
            </a:r>
            <a:r>
              <a:rPr lang="ru-RU" sz="2000" u="sng" dirty="0"/>
              <a:t>испытывать к девушке еще большую симпатию: значит, Нюша бескорыстно и добровольно помогает больным детям.</a:t>
            </a:r>
            <a:endParaRPr lang="ru-RU" sz="2000" dirty="0"/>
          </a:p>
          <a:p>
            <a:r>
              <a:rPr lang="ru-RU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1281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92696"/>
            <a:ext cx="799288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 </a:t>
            </a:r>
            <a:r>
              <a:rPr lang="ru-RU" b="1" dirty="0" smtClean="0"/>
              <a:t>     </a:t>
            </a:r>
            <a:r>
              <a:rPr lang="ru-RU" sz="2000" b="1" dirty="0" smtClean="0"/>
              <a:t>3</a:t>
            </a:r>
            <a:r>
              <a:rPr lang="ru-RU" sz="2000" b="1" dirty="0"/>
              <a:t>.</a:t>
            </a:r>
            <a:r>
              <a:rPr lang="ru-RU" sz="2000" i="1" dirty="0"/>
              <a:t> «Языком человек не только </a:t>
            </a:r>
            <a:r>
              <a:rPr lang="ru-RU" sz="2000" b="1" i="1" dirty="0"/>
              <a:t>выражает что-либо</a:t>
            </a:r>
            <a:r>
              <a:rPr lang="ru-RU" sz="2000" i="1" dirty="0"/>
              <a:t>, он им </a:t>
            </a:r>
            <a:r>
              <a:rPr lang="ru-RU" sz="2000" b="1" i="1" dirty="0"/>
              <a:t>выражает</a:t>
            </a:r>
            <a:r>
              <a:rPr lang="ru-RU" sz="2000" i="1" dirty="0"/>
              <a:t> также и </a:t>
            </a:r>
            <a:r>
              <a:rPr lang="ru-RU" sz="2000" b="1" i="1" dirty="0"/>
              <a:t>самого себя</a:t>
            </a:r>
            <a:r>
              <a:rPr lang="ru-RU" sz="2000" i="1" dirty="0"/>
              <a:t>». (Георг фон </a:t>
            </a:r>
            <a:r>
              <a:rPr lang="ru-RU" sz="2000" i="1" dirty="0" err="1"/>
              <a:t>Габеленц</a:t>
            </a:r>
            <a:r>
              <a:rPr lang="ru-RU" sz="2000" i="1" dirty="0"/>
              <a:t>.)</a:t>
            </a:r>
            <a:endParaRPr lang="ru-RU" sz="2000" dirty="0"/>
          </a:p>
          <a:p>
            <a:r>
              <a:rPr lang="ru-RU" sz="2000" i="1" dirty="0"/>
              <a:t> </a:t>
            </a:r>
            <a:endParaRPr lang="ru-RU" sz="2000" dirty="0"/>
          </a:p>
          <a:p>
            <a:r>
              <a:rPr lang="ru-RU" sz="2000" i="1" dirty="0"/>
              <a:t>     </a:t>
            </a:r>
            <a:r>
              <a:rPr lang="ru-RU" sz="2000" dirty="0"/>
              <a:t>- В </a:t>
            </a:r>
            <a:r>
              <a:rPr lang="ru-RU" sz="2000" b="1" dirty="0">
                <a:solidFill>
                  <a:srgbClr val="0070C0"/>
                </a:solidFill>
              </a:rPr>
              <a:t>предложении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b="1" dirty="0">
                <a:solidFill>
                  <a:srgbClr val="0070C0"/>
                </a:solidFill>
              </a:rPr>
              <a:t>36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/>
              <a:t>используется </a:t>
            </a:r>
            <a:r>
              <a:rPr lang="ru-RU" sz="2000" b="1" dirty="0"/>
              <a:t>лексический повтор</a:t>
            </a:r>
            <a:r>
              <a:rPr lang="ru-RU" sz="2000" dirty="0"/>
              <a:t> </a:t>
            </a:r>
            <a:r>
              <a:rPr lang="ru-RU" sz="2000" b="1" dirty="0"/>
              <a:t>слова</a:t>
            </a:r>
            <a:r>
              <a:rPr lang="ru-RU" sz="2000" dirty="0"/>
              <a:t> </a:t>
            </a:r>
            <a:r>
              <a:rPr lang="ru-RU" sz="2000" b="1" dirty="0">
                <a:solidFill>
                  <a:srgbClr val="0070C0"/>
                </a:solidFill>
              </a:rPr>
              <a:t>«пока»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/>
              <a:t>и </a:t>
            </a:r>
            <a:r>
              <a:rPr lang="ru-RU" sz="2000" b="1" dirty="0"/>
              <a:t>многоточия</a:t>
            </a:r>
            <a:r>
              <a:rPr lang="ru-RU" sz="2000" dirty="0"/>
              <a:t> после этого слова, и читателю становится понятно, как </a:t>
            </a:r>
            <a:r>
              <a:rPr lang="ru-RU" sz="2000" u="sng" dirty="0"/>
              <a:t>волнуется Нюша, как она искренне желает убедить Гришку в том, что «никто не исчезает насовсем», и в то же время не может найти для этого нужные слова.</a:t>
            </a:r>
            <a:endParaRPr lang="ru-RU" sz="2000" dirty="0"/>
          </a:p>
          <a:p>
            <a:r>
              <a:rPr lang="ru-RU" sz="2000" dirty="0"/>
              <a:t> </a:t>
            </a:r>
          </a:p>
          <a:p>
            <a:r>
              <a:rPr lang="ru-RU" sz="2000" dirty="0"/>
              <a:t>     - </a:t>
            </a:r>
            <a:r>
              <a:rPr lang="ru-RU" sz="2000" u="sng" dirty="0"/>
              <a:t>Радость автора от того, что в больницу не поступают новые тяжело  больные дети</a:t>
            </a:r>
            <a:r>
              <a:rPr lang="ru-RU" sz="2000" dirty="0"/>
              <a:t>, можно увидеть в использовании </a:t>
            </a:r>
            <a:r>
              <a:rPr lang="ru-RU" sz="2000" b="1" dirty="0"/>
              <a:t>вводного слова</a:t>
            </a:r>
            <a:r>
              <a:rPr lang="ru-RU" sz="2000" dirty="0"/>
              <a:t> в </a:t>
            </a:r>
            <a:r>
              <a:rPr lang="ru-RU" sz="2000" b="1" dirty="0">
                <a:solidFill>
                  <a:srgbClr val="0070C0"/>
                </a:solidFill>
              </a:rPr>
              <a:t>предложении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b="1" dirty="0">
                <a:solidFill>
                  <a:srgbClr val="0070C0"/>
                </a:solidFill>
              </a:rPr>
              <a:t>4 </a:t>
            </a:r>
            <a:r>
              <a:rPr lang="ru-RU" sz="2000" dirty="0">
                <a:solidFill>
                  <a:srgbClr val="0070C0"/>
                </a:solidFill>
              </a:rPr>
              <a:t>(«В ноябре больных, к счастью, не было»)</a:t>
            </a:r>
          </a:p>
          <a:p>
            <a:r>
              <a:rPr lang="ru-RU" sz="2000" dirty="0"/>
              <a:t> </a:t>
            </a:r>
          </a:p>
          <a:p>
            <a:r>
              <a:rPr lang="ru-RU" sz="2000" dirty="0"/>
              <a:t>     - Старшая медсестра, несомненно, добрый человек, она любит Гришку, переживает за него.  Поэтому </a:t>
            </a:r>
            <a:r>
              <a:rPr lang="ru-RU" sz="2000" u="sng" dirty="0"/>
              <a:t>ее радость от того, что мальчик наконец-то захохотал</a:t>
            </a:r>
            <a:r>
              <a:rPr lang="ru-RU" sz="2000" dirty="0"/>
              <a:t>, передана </a:t>
            </a:r>
            <a:r>
              <a:rPr lang="ru-RU" sz="2000" b="1" dirty="0"/>
              <a:t>фразеологизмом</a:t>
            </a:r>
            <a:r>
              <a:rPr lang="ru-RU" sz="2000" dirty="0"/>
              <a:t> </a:t>
            </a:r>
            <a:r>
              <a:rPr lang="ru-RU" sz="2000" b="1" dirty="0">
                <a:solidFill>
                  <a:srgbClr val="0070C0"/>
                </a:solidFill>
              </a:rPr>
              <a:t>«залилась смехом»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/>
              <a:t>и </a:t>
            </a:r>
            <a:r>
              <a:rPr lang="ru-RU" sz="2000" b="1" dirty="0"/>
              <a:t>эпитетом</a:t>
            </a:r>
            <a:r>
              <a:rPr lang="ru-RU" sz="2000" dirty="0"/>
              <a:t> </a:t>
            </a:r>
            <a:r>
              <a:rPr lang="ru-RU" sz="2000" b="1" dirty="0">
                <a:solidFill>
                  <a:srgbClr val="0070C0"/>
                </a:solidFill>
              </a:rPr>
              <a:t>«счастливым </a:t>
            </a:r>
            <a:r>
              <a:rPr lang="ru-RU" sz="2000" dirty="0"/>
              <a:t>(смехом)</a:t>
            </a:r>
            <a:r>
              <a:rPr lang="ru-RU" sz="2000" b="1" dirty="0">
                <a:solidFill>
                  <a:srgbClr val="0070C0"/>
                </a:solidFill>
              </a:rPr>
              <a:t>» (50)</a:t>
            </a:r>
            <a:r>
              <a:rPr lang="ru-RU" sz="2000" dirty="0">
                <a:solidFill>
                  <a:srgbClr val="0070C0"/>
                </a:solidFill>
              </a:rPr>
              <a:t>.</a:t>
            </a:r>
          </a:p>
          <a:p>
            <a:r>
              <a:rPr lang="ru-RU" sz="2000" dirty="0">
                <a:solidFill>
                  <a:srgbClr val="0070C0"/>
                </a:solidFill>
              </a:rPr>
              <a:t> </a:t>
            </a:r>
          </a:p>
          <a:p>
            <a:r>
              <a:rPr lang="ru-RU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1761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476672"/>
            <a:ext cx="835292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 </a:t>
            </a:r>
            <a:r>
              <a:rPr lang="ru-RU" b="1" dirty="0" smtClean="0"/>
              <a:t>     4</a:t>
            </a:r>
            <a:r>
              <a:rPr lang="ru-RU" b="1" dirty="0"/>
              <a:t>.</a:t>
            </a:r>
            <a:r>
              <a:rPr lang="ru-RU" dirty="0"/>
              <a:t>  </a:t>
            </a:r>
            <a:r>
              <a:rPr lang="ru-RU" i="1" dirty="0"/>
              <a:t>«</a:t>
            </a:r>
            <a:r>
              <a:rPr lang="ru-RU" b="1" i="1" dirty="0"/>
              <a:t>Мысль формирует себя</a:t>
            </a:r>
            <a:r>
              <a:rPr lang="ru-RU" i="1" dirty="0"/>
              <a:t> без утайки, во всей полноте; поэтому-то она легко </a:t>
            </a:r>
            <a:r>
              <a:rPr lang="ru-RU" b="1" i="1" dirty="0"/>
              <a:t>находит</a:t>
            </a:r>
            <a:r>
              <a:rPr lang="ru-RU" i="1" dirty="0"/>
              <a:t> и ясное для себя </a:t>
            </a:r>
            <a:r>
              <a:rPr lang="ru-RU" b="1" i="1" dirty="0"/>
              <a:t>выражение</a:t>
            </a:r>
            <a:r>
              <a:rPr lang="ru-RU" i="1" dirty="0"/>
              <a:t>.  …</a:t>
            </a:r>
            <a:r>
              <a:rPr lang="ru-RU" b="1" i="1" dirty="0"/>
              <a:t>Грамматика</a:t>
            </a:r>
            <a:r>
              <a:rPr lang="ru-RU" i="1" dirty="0"/>
              <a:t>… и </a:t>
            </a:r>
            <a:r>
              <a:rPr lang="ru-RU" b="1" i="1" dirty="0"/>
              <a:t>знаки препинания</a:t>
            </a:r>
            <a:r>
              <a:rPr lang="ru-RU" i="1" dirty="0"/>
              <a:t> охотно ей повинуются».  (М. Е. Салтыков-Щедрин.)  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dirty="0"/>
              <a:t>     - </a:t>
            </a:r>
            <a:r>
              <a:rPr lang="ru-RU" b="1" dirty="0"/>
              <a:t>Однородные сказуемые</a:t>
            </a:r>
            <a:r>
              <a:rPr lang="ru-RU" dirty="0"/>
              <a:t>  </a:t>
            </a:r>
            <a:r>
              <a:rPr lang="ru-RU" b="1" dirty="0">
                <a:solidFill>
                  <a:srgbClr val="0070C0"/>
                </a:solidFill>
              </a:rPr>
              <a:t>(предложение 38)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/>
              <a:t>отражают последовательность действий Нюши, когда </a:t>
            </a:r>
            <a:r>
              <a:rPr lang="ru-RU" u="sng" dirty="0"/>
              <a:t>она старалась скрыть от больного мальчика Гриши свои слезы</a:t>
            </a:r>
            <a:r>
              <a:rPr lang="ru-RU" dirty="0"/>
              <a:t>: </a:t>
            </a:r>
            <a:r>
              <a:rPr lang="ru-RU" b="1" dirty="0">
                <a:solidFill>
                  <a:srgbClr val="0070C0"/>
                </a:solidFill>
              </a:rPr>
              <a:t>«отвернулась … вытерла </a:t>
            </a:r>
            <a:r>
              <a:rPr lang="ru-RU" dirty="0"/>
              <a:t>(слезы)</a:t>
            </a:r>
            <a:r>
              <a:rPr lang="ru-RU" b="1" dirty="0"/>
              <a:t> </a:t>
            </a:r>
            <a:r>
              <a:rPr lang="ru-RU" b="1" dirty="0">
                <a:solidFill>
                  <a:srgbClr val="0070C0"/>
                </a:solidFill>
              </a:rPr>
              <a:t>и посмотрела».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b="1" dirty="0">
                <a:solidFill>
                  <a:srgbClr val="0070C0"/>
                </a:solidFill>
              </a:rPr>
              <a:t> 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dirty="0"/>
              <a:t>     - </a:t>
            </a:r>
            <a:r>
              <a:rPr lang="ru-RU" b="1" dirty="0"/>
              <a:t>Придаточные  причины в сложноподчиненном предложении</a:t>
            </a:r>
            <a:r>
              <a:rPr lang="ru-RU" dirty="0"/>
              <a:t>  </a:t>
            </a:r>
            <a:r>
              <a:rPr lang="ru-RU" b="1" dirty="0">
                <a:solidFill>
                  <a:srgbClr val="0070C0"/>
                </a:solidFill>
              </a:rPr>
              <a:t>7 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/>
              <a:t>помогают читателю понять, </a:t>
            </a:r>
            <a:r>
              <a:rPr lang="ru-RU" u="sng" dirty="0"/>
              <a:t>почему Гришка не мог играть в подвижные игры.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dirty="0"/>
              <a:t>     - Автор, рассказывая о работе Нюши, в </a:t>
            </a:r>
            <a:r>
              <a:rPr lang="ru-RU" b="1" dirty="0">
                <a:solidFill>
                  <a:srgbClr val="0070C0"/>
                </a:solidFill>
              </a:rPr>
              <a:t>предложениях 2 и 3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/>
              <a:t>использует </a:t>
            </a:r>
            <a:r>
              <a:rPr lang="ru-RU" b="1" dirty="0"/>
              <a:t>глаголы несовершенного вида прошедшего времени</a:t>
            </a:r>
            <a:r>
              <a:rPr lang="ru-RU" dirty="0"/>
              <a:t>, которые подчеркивают </a:t>
            </a:r>
            <a:r>
              <a:rPr lang="ru-RU" u="sng" dirty="0"/>
              <a:t>постоянство, неизменность ее действий</a:t>
            </a:r>
            <a:r>
              <a:rPr lang="ru-RU" dirty="0"/>
              <a:t> </a:t>
            </a:r>
            <a:r>
              <a:rPr lang="ru-RU" b="1" dirty="0">
                <a:solidFill>
                  <a:srgbClr val="0070C0"/>
                </a:solidFill>
              </a:rPr>
              <a:t>(«приезжала… развлекала… играла… разучивала </a:t>
            </a:r>
            <a:r>
              <a:rPr lang="ru-RU" dirty="0">
                <a:solidFill>
                  <a:srgbClr val="0070C0"/>
                </a:solidFill>
              </a:rPr>
              <a:t>стихи</a:t>
            </a:r>
            <a:r>
              <a:rPr lang="ru-RU" b="1" dirty="0">
                <a:solidFill>
                  <a:srgbClr val="0070C0"/>
                </a:solidFill>
              </a:rPr>
              <a:t>)</a:t>
            </a:r>
            <a:r>
              <a:rPr lang="ru-RU" dirty="0">
                <a:solidFill>
                  <a:srgbClr val="0070C0"/>
                </a:solidFill>
              </a:rPr>
              <a:t>,</a:t>
            </a:r>
            <a:r>
              <a:rPr lang="ru-RU" dirty="0"/>
              <a:t> и нам становится понятно, что </a:t>
            </a:r>
            <a:r>
              <a:rPr lang="ru-RU" u="sng" dirty="0"/>
              <a:t>для девушки занятия с больными детьми стали частью ее жизни.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dirty="0"/>
              <a:t>     -  В </a:t>
            </a:r>
            <a:r>
              <a:rPr lang="ru-RU" b="1" dirty="0">
                <a:solidFill>
                  <a:srgbClr val="0070C0"/>
                </a:solidFill>
              </a:rPr>
              <a:t>предложении 39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/>
              <a:t>с помощью </a:t>
            </a:r>
            <a:r>
              <a:rPr lang="ru-RU" b="1" dirty="0"/>
              <a:t>междометия</a:t>
            </a:r>
            <a:r>
              <a:rPr lang="ru-RU" dirty="0"/>
              <a:t> </a:t>
            </a:r>
            <a:r>
              <a:rPr lang="ru-RU" b="1" dirty="0">
                <a:solidFill>
                  <a:srgbClr val="0070C0"/>
                </a:solidFill>
              </a:rPr>
              <a:t>«</a:t>
            </a:r>
            <a:r>
              <a:rPr lang="ru-RU" b="1" dirty="0" err="1">
                <a:solidFill>
                  <a:srgbClr val="0070C0"/>
                </a:solidFill>
              </a:rPr>
              <a:t>ойёёй</a:t>
            </a:r>
            <a:r>
              <a:rPr lang="ru-RU" b="1" dirty="0">
                <a:solidFill>
                  <a:srgbClr val="0070C0"/>
                </a:solidFill>
              </a:rPr>
              <a:t>!»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/>
              <a:t>изумленный Гришка выражает свою </a:t>
            </a:r>
            <a:r>
              <a:rPr lang="ru-RU" u="sng" dirty="0"/>
              <a:t>радость при виде изменившегося лица Нюши.</a:t>
            </a:r>
            <a:r>
              <a:rPr lang="ru-RU" dirty="0"/>
              <a:t> А </a:t>
            </a:r>
            <a:r>
              <a:rPr lang="ru-RU" b="1" dirty="0"/>
              <a:t>многоточие </a:t>
            </a:r>
            <a:r>
              <a:rPr lang="ru-RU" dirty="0"/>
              <a:t>в </a:t>
            </a:r>
            <a:r>
              <a:rPr lang="ru-RU" b="1" dirty="0">
                <a:solidFill>
                  <a:srgbClr val="0070C0"/>
                </a:solidFill>
              </a:rPr>
              <a:t>предложении 42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/>
              <a:t>передает </a:t>
            </a:r>
            <a:r>
              <a:rPr lang="ru-RU" u="sng" dirty="0"/>
              <a:t>заминку мальчика, не сразу сообразившего, на кого же стала похожа Нюша.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973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620688"/>
            <a:ext cx="80648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   </a:t>
            </a:r>
            <a:r>
              <a:rPr lang="ru-RU" b="1" dirty="0" smtClean="0">
                <a:solidFill>
                  <a:srgbClr val="C00000"/>
                </a:solidFill>
              </a:rPr>
              <a:t>Внимание</a:t>
            </a:r>
            <a:r>
              <a:rPr lang="ru-RU" b="1" dirty="0">
                <a:solidFill>
                  <a:srgbClr val="C00000"/>
                </a:solidFill>
              </a:rPr>
              <a:t>! Не ошибитесь!</a:t>
            </a:r>
            <a:r>
              <a:rPr lang="ru-RU" dirty="0">
                <a:solidFill>
                  <a:srgbClr val="C00000"/>
                </a:solidFill>
              </a:rPr>
              <a:t> </a:t>
            </a:r>
            <a:endParaRPr lang="ru-RU" dirty="0" smtClean="0">
              <a:solidFill>
                <a:srgbClr val="C00000"/>
              </a:solidFill>
            </a:endParaRPr>
          </a:p>
          <a:p>
            <a:endParaRPr lang="ru-RU" dirty="0"/>
          </a:p>
          <a:p>
            <a:r>
              <a:rPr lang="ru-RU" dirty="0"/>
              <a:t>     Главная </a:t>
            </a:r>
            <a:r>
              <a:rPr lang="ru-RU" b="1" dirty="0"/>
              <a:t>трудность</a:t>
            </a:r>
            <a:r>
              <a:rPr lang="ru-RU" dirty="0"/>
              <a:t> при написании подобного сочинения – </a:t>
            </a:r>
            <a:r>
              <a:rPr lang="ru-RU" u="sng" dirty="0"/>
              <a:t>разобраться в смысле высказывания </a:t>
            </a:r>
            <a:r>
              <a:rPr lang="ru-RU" dirty="0"/>
              <a:t>на лингвистическую тему и </a:t>
            </a:r>
            <a:r>
              <a:rPr lang="ru-RU" u="sng" dirty="0"/>
              <a:t>понять, какие примеры нужно искать</a:t>
            </a:r>
            <a:r>
              <a:rPr lang="ru-RU" dirty="0"/>
              <a:t> в тексте. Допустим, в высказывании  автор говорит о </a:t>
            </a:r>
            <a:r>
              <a:rPr lang="ru-RU" u="sng" dirty="0"/>
              <a:t>грамматике</a:t>
            </a:r>
            <a:r>
              <a:rPr lang="ru-RU" dirty="0"/>
              <a:t> (синтаксис и морфология), а ученик в качестве аргументов нашел в тексте примеры </a:t>
            </a:r>
            <a:r>
              <a:rPr lang="ru-RU" u="sng" dirty="0"/>
              <a:t>средств выразительности</a:t>
            </a:r>
            <a:r>
              <a:rPr lang="ru-RU" dirty="0"/>
              <a:t> (эпитет, фразеологизм, метафора и др.). Такие примеры будут считаться ошибочными.</a:t>
            </a:r>
          </a:p>
          <a:p>
            <a:r>
              <a:rPr lang="ru-RU" dirty="0"/>
              <a:t>     Но в то же время они будут уместны, если в высказывании речь идет о лексике.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630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 smtClean="0"/>
              <a:t>Варианты </a:t>
            </a:r>
            <a:r>
              <a:rPr lang="ru-RU" sz="2200" b="1" dirty="0"/>
              <a:t>сочинений на лингвистическую тему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1600" dirty="0"/>
              <a:t>(</a:t>
            </a:r>
            <a:r>
              <a:rPr lang="ru-RU" sz="1600" b="1" dirty="0"/>
              <a:t>черным </a:t>
            </a:r>
            <a:r>
              <a:rPr lang="ru-RU" sz="1600" dirty="0"/>
              <a:t>цветом выделены </a:t>
            </a:r>
            <a:r>
              <a:rPr lang="ru-RU" sz="1600" b="1" dirty="0"/>
              <a:t>лингвистические термины</a:t>
            </a:r>
            <a:r>
              <a:rPr lang="ru-RU" sz="1600" dirty="0"/>
              <a:t>, которые помогают раскрыть смысл высказывания автора; </a:t>
            </a:r>
            <a:r>
              <a:rPr lang="ru-RU" sz="1600" b="1" dirty="0">
                <a:solidFill>
                  <a:srgbClr val="0070C0"/>
                </a:solidFill>
              </a:rPr>
              <a:t>синим</a:t>
            </a:r>
            <a:r>
              <a:rPr lang="ru-RU" sz="1600" dirty="0"/>
              <a:t> – конкретный </a:t>
            </a:r>
            <a:r>
              <a:rPr lang="ru-RU" sz="1600" b="1" dirty="0">
                <a:solidFill>
                  <a:srgbClr val="0070C0"/>
                </a:solidFill>
              </a:rPr>
              <a:t>пример</a:t>
            </a:r>
            <a:r>
              <a:rPr lang="ru-RU" sz="1600" dirty="0"/>
              <a:t> из текста; фраза, в которой указывается </a:t>
            </a:r>
            <a:r>
              <a:rPr lang="ru-RU" sz="1600" u="sng" dirty="0"/>
              <a:t>роль </a:t>
            </a:r>
            <a:r>
              <a:rPr lang="ru-RU" sz="1600" dirty="0"/>
              <a:t>данного примера, </a:t>
            </a:r>
            <a:r>
              <a:rPr lang="ru-RU" sz="1600" u="sng" dirty="0"/>
              <a:t>подчеркнута</a:t>
            </a:r>
            <a:r>
              <a:rPr lang="ru-RU" sz="1600" dirty="0"/>
              <a:t>)</a:t>
            </a:r>
            <a:br>
              <a:rPr lang="ru-RU" sz="1600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b="1" dirty="0"/>
              <a:t>I</a:t>
            </a: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     «Художник мыслит </a:t>
            </a:r>
            <a:r>
              <a:rPr lang="ru-RU" b="1" dirty="0"/>
              <a:t>образами</a:t>
            </a:r>
            <a:r>
              <a:rPr lang="ru-RU" dirty="0"/>
              <a:t>, он  рисует, показывает, изображает. В этом и заключается специфика </a:t>
            </a:r>
            <a:r>
              <a:rPr lang="ru-RU" b="1" dirty="0"/>
              <a:t>языка художественной литературы</a:t>
            </a:r>
            <a:r>
              <a:rPr lang="ru-RU" dirty="0"/>
              <a:t>», - утверждает лингвист Г. Я. </a:t>
            </a:r>
            <a:r>
              <a:rPr lang="ru-RU" dirty="0" err="1"/>
              <a:t>Солганик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     Это действительно так. Писатель воспринимает мир особо, он по-другому, глубже, чувствует его и с помощью</a:t>
            </a:r>
            <a:r>
              <a:rPr lang="ru-RU" b="1" dirty="0"/>
              <a:t> слова </a:t>
            </a:r>
            <a:r>
              <a:rPr lang="ru-RU" dirty="0"/>
              <a:t>создает такие </a:t>
            </a:r>
            <a:r>
              <a:rPr lang="ru-RU" b="1" dirty="0"/>
              <a:t>образы</a:t>
            </a:r>
            <a:r>
              <a:rPr lang="ru-RU" dirty="0"/>
              <a:t>, которые помогают читателю увидеть то, что скрыто между строк.</a:t>
            </a:r>
          </a:p>
          <a:p>
            <a:pPr marL="0" indent="0">
              <a:buNone/>
            </a:pPr>
            <a:r>
              <a:rPr lang="ru-RU" dirty="0"/>
              <a:t>     Так, в тексте О. Павловой интересен </a:t>
            </a:r>
            <a:r>
              <a:rPr lang="ru-RU" dirty="0">
                <a:solidFill>
                  <a:srgbClr val="0070C0"/>
                </a:solidFill>
              </a:rPr>
              <a:t>образ капельницы – «жирафа» и ее постепенное «оживление». В предложении 45 «жираф» «трясся…тонко звеня, словно вторя задорному смеху мальчика», а в предложении 50 он уже «трясся от смеха» вместе с Гришей. </a:t>
            </a:r>
            <a:r>
              <a:rPr lang="ru-RU" b="1" dirty="0"/>
              <a:t>Сравнительный оборот и олицетворение</a:t>
            </a:r>
            <a:r>
              <a:rPr lang="ru-RU" dirty="0"/>
              <a:t> показывают </a:t>
            </a:r>
            <a:r>
              <a:rPr lang="ru-RU" u="sng" dirty="0"/>
              <a:t>победу радости и жизни над «страшной тьмой».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    Думаю, что и талант писателя определяется тем, насколько точно и убедительно он может воплотить в </a:t>
            </a:r>
            <a:r>
              <a:rPr lang="ru-RU" b="1" dirty="0"/>
              <a:t>словесных образах</a:t>
            </a:r>
            <a:r>
              <a:rPr lang="ru-RU" dirty="0"/>
              <a:t> мир, окружающий нас.   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718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548680"/>
            <a:ext cx="842493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 </a:t>
            </a:r>
            <a:r>
              <a:rPr lang="en-US" b="1" dirty="0" smtClean="0"/>
              <a:t>II</a:t>
            </a:r>
            <a:endParaRPr lang="ru-RU" b="1" dirty="0" smtClean="0"/>
          </a:p>
          <a:p>
            <a:r>
              <a:rPr lang="en-US" dirty="0" smtClean="0"/>
              <a:t>     </a:t>
            </a:r>
            <a:r>
              <a:rPr lang="ru-RU" dirty="0" smtClean="0"/>
              <a:t>В </a:t>
            </a:r>
            <a:r>
              <a:rPr lang="ru-RU" dirty="0"/>
              <a:t>«Литературной энциклопедии» утверждается, что, «заставляя героев говорить друг с другом, вместо того чтобы передать их разговор от себя, автор может внести соответствующие оттенки</a:t>
            </a:r>
            <a:r>
              <a:rPr lang="ru-RU" b="1" dirty="0"/>
              <a:t> </a:t>
            </a:r>
            <a:r>
              <a:rPr lang="ru-RU" dirty="0"/>
              <a:t>в такой </a:t>
            </a:r>
            <a:r>
              <a:rPr lang="ru-RU" b="1" dirty="0"/>
              <a:t>диалог</a:t>
            </a:r>
            <a:r>
              <a:rPr lang="ru-RU" dirty="0"/>
              <a:t>. </a:t>
            </a:r>
            <a:r>
              <a:rPr lang="ru-RU" b="1" dirty="0"/>
              <a:t>Тематикой и манерой речи</a:t>
            </a:r>
            <a:r>
              <a:rPr lang="ru-RU" dirty="0"/>
              <a:t> он характеризует своих героев».</a:t>
            </a:r>
          </a:p>
          <a:p>
            <a:r>
              <a:rPr lang="ru-RU" dirty="0"/>
              <a:t>     Действительно, высказывая свои </a:t>
            </a:r>
            <a:r>
              <a:rPr lang="ru-RU" b="1" dirty="0"/>
              <a:t>мысли</a:t>
            </a:r>
            <a:r>
              <a:rPr lang="ru-RU" dirty="0"/>
              <a:t> или </a:t>
            </a:r>
            <a:r>
              <a:rPr lang="ru-RU" b="1" dirty="0"/>
              <a:t>отношение</a:t>
            </a:r>
            <a:r>
              <a:rPr lang="ru-RU" dirty="0"/>
              <a:t> к событиям, людям, понятиям, человек открывается сам, и мы можем понять, каков он.</a:t>
            </a:r>
          </a:p>
          <a:p>
            <a:r>
              <a:rPr lang="ru-RU" dirty="0"/>
              <a:t>     Например, </a:t>
            </a:r>
            <a:r>
              <a:rPr lang="ru-RU" u="sng" dirty="0"/>
              <a:t>недетская серьезность Гришки, его пытливый ум</a:t>
            </a:r>
            <a:r>
              <a:rPr lang="ru-RU" dirty="0"/>
              <a:t> раскрываются в коротком </a:t>
            </a:r>
            <a:r>
              <a:rPr lang="ru-RU" b="1" dirty="0"/>
              <a:t>диалоге</a:t>
            </a:r>
            <a:r>
              <a:rPr lang="ru-RU" dirty="0"/>
              <a:t> с Нюшей. Мысль об исчезновении «насовсем» волнует мальчика. Это передает </a:t>
            </a:r>
            <a:r>
              <a:rPr lang="ru-RU" b="1" dirty="0"/>
              <a:t>лексический повтор</a:t>
            </a:r>
            <a:r>
              <a:rPr lang="ru-RU" dirty="0"/>
              <a:t>: </a:t>
            </a:r>
            <a:r>
              <a:rPr lang="ru-RU" dirty="0">
                <a:solidFill>
                  <a:srgbClr val="0070C0"/>
                </a:solidFill>
              </a:rPr>
              <a:t>«меня не будет с детьми», «и в палате меня тоже не будет», «и у окна не будет», «и в другой игровой комнате не будет».</a:t>
            </a:r>
            <a:r>
              <a:rPr lang="ru-RU" dirty="0"/>
              <a:t> </a:t>
            </a:r>
            <a:r>
              <a:rPr lang="ru-RU" u="sng" dirty="0"/>
              <a:t>Гришка словно не раз думал о своем исчезновении «насовсем», и уже представил, как его действительно нет нигде в тех местах больницы, где он мог бы находиться.</a:t>
            </a:r>
            <a:endParaRPr lang="ru-RU" dirty="0"/>
          </a:p>
          <a:p>
            <a:r>
              <a:rPr lang="ru-RU" dirty="0"/>
              <a:t>     Но ребенок не знает, какие эмоции должны быть при мысли о смерти, поэтому спрашивает Нюшу: </a:t>
            </a:r>
            <a:r>
              <a:rPr lang="ru-RU" dirty="0">
                <a:solidFill>
                  <a:srgbClr val="0070C0"/>
                </a:solidFill>
              </a:rPr>
              <a:t>«Тебе не страшно?», «Ты не боишься?» </a:t>
            </a:r>
            <a:r>
              <a:rPr lang="ru-RU" dirty="0"/>
              <a:t>Эти </a:t>
            </a:r>
            <a:r>
              <a:rPr lang="ru-RU" b="1" dirty="0"/>
              <a:t>вопросительные предложения с отрицательной частицей «не»</a:t>
            </a:r>
            <a:r>
              <a:rPr lang="ru-RU" dirty="0"/>
              <a:t> передают </a:t>
            </a:r>
            <a:r>
              <a:rPr lang="ru-RU" u="sng" dirty="0"/>
              <a:t>скрытую надежду мальчика на то, что в исчезновении насовсем нет ничего пугающего.</a:t>
            </a:r>
            <a:endParaRPr lang="ru-RU" dirty="0"/>
          </a:p>
          <a:p>
            <a:r>
              <a:rPr lang="ru-RU" dirty="0"/>
              <a:t>     Именно </a:t>
            </a:r>
            <a:r>
              <a:rPr lang="ru-RU" b="1" dirty="0"/>
              <a:t>диалог</a:t>
            </a:r>
            <a:r>
              <a:rPr lang="ru-RU" dirty="0"/>
              <a:t> помог понять, почему медсестра сказала о Гришке, что он «семи пядей во лбу».</a:t>
            </a: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024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948690"/>
            <a:ext cx="784887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III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dirty="0"/>
              <a:t>     </a:t>
            </a:r>
            <a:r>
              <a:rPr lang="en-US" dirty="0" smtClean="0"/>
              <a:t> </a:t>
            </a:r>
            <a:r>
              <a:rPr lang="ru-RU" dirty="0" smtClean="0"/>
              <a:t>По </a:t>
            </a:r>
            <a:r>
              <a:rPr lang="ru-RU" dirty="0"/>
              <a:t>словам современного лингвиста Н. С. </a:t>
            </a:r>
            <a:r>
              <a:rPr lang="ru-RU" dirty="0" err="1"/>
              <a:t>Валгиной</a:t>
            </a:r>
            <a:r>
              <a:rPr lang="ru-RU" dirty="0"/>
              <a:t>, «функции </a:t>
            </a:r>
            <a:r>
              <a:rPr lang="ru-RU" b="1" dirty="0"/>
              <a:t>абзаца</a:t>
            </a:r>
            <a:r>
              <a:rPr lang="ru-RU" dirty="0"/>
              <a:t> тесно связаны с </a:t>
            </a:r>
            <a:r>
              <a:rPr lang="ru-RU" b="1" dirty="0"/>
              <a:t>функционально-стилевой </a:t>
            </a:r>
            <a:r>
              <a:rPr lang="ru-RU" dirty="0"/>
              <a:t>принадлежностью текста, вместе с тем отражают и </a:t>
            </a:r>
            <a:r>
              <a:rPr lang="ru-RU" b="1" dirty="0"/>
              <a:t>индивидуально-авторскую </a:t>
            </a:r>
            <a:r>
              <a:rPr lang="ru-RU" dirty="0"/>
              <a:t>особенность оформления </a:t>
            </a:r>
            <a:r>
              <a:rPr lang="ru-RU" b="1" dirty="0"/>
              <a:t>текста</a:t>
            </a:r>
            <a:r>
              <a:rPr lang="ru-RU" dirty="0"/>
              <a:t>».</a:t>
            </a:r>
          </a:p>
          <a:p>
            <a:r>
              <a:rPr lang="ru-RU" dirty="0"/>
              <a:t>     Действительно, </a:t>
            </a:r>
            <a:r>
              <a:rPr lang="ru-RU" b="1" dirty="0"/>
              <a:t>абзац </a:t>
            </a:r>
            <a:r>
              <a:rPr lang="ru-RU" dirty="0"/>
              <a:t>выступает как </a:t>
            </a:r>
            <a:r>
              <a:rPr lang="ru-RU" b="1" dirty="0"/>
              <a:t>средство</a:t>
            </a:r>
            <a:r>
              <a:rPr lang="ru-RU" dirty="0"/>
              <a:t>, позволяющее правильно понять </a:t>
            </a:r>
            <a:r>
              <a:rPr lang="ru-RU" b="1" dirty="0"/>
              <a:t>информацию</a:t>
            </a:r>
            <a:r>
              <a:rPr lang="ru-RU" dirty="0"/>
              <a:t> в любом </a:t>
            </a:r>
            <a:r>
              <a:rPr lang="ru-RU" b="1" dirty="0"/>
              <a:t>тексте</a:t>
            </a:r>
            <a:r>
              <a:rPr lang="ru-RU" dirty="0"/>
              <a:t>, однако, используя </a:t>
            </a:r>
            <a:r>
              <a:rPr lang="ru-RU" b="1" dirty="0"/>
              <a:t>абзацный отступ</a:t>
            </a:r>
            <a:r>
              <a:rPr lang="ru-RU" dirty="0"/>
              <a:t>, автор в художественном произведении может </a:t>
            </a:r>
            <a:r>
              <a:rPr lang="ru-RU" b="1" dirty="0"/>
              <a:t>по-своему</a:t>
            </a:r>
            <a:r>
              <a:rPr lang="ru-RU" dirty="0"/>
              <a:t> выразить значимость какой-либо мысли в развитии</a:t>
            </a:r>
            <a:r>
              <a:rPr lang="ru-RU" b="1" dirty="0"/>
              <a:t> </a:t>
            </a:r>
            <a:r>
              <a:rPr lang="ru-RU" b="1" dirty="0" err="1"/>
              <a:t>микротемы</a:t>
            </a:r>
            <a:r>
              <a:rPr lang="ru-RU" dirty="0"/>
              <a:t>.</a:t>
            </a:r>
          </a:p>
          <a:p>
            <a:r>
              <a:rPr lang="ru-RU" dirty="0"/>
              <a:t>     Так, О. Павловой хотелось подчеркнуть, насколько </a:t>
            </a:r>
            <a:r>
              <a:rPr lang="ru-RU" u="sng" dirty="0"/>
              <a:t>серьезно больны дети</a:t>
            </a:r>
            <a:r>
              <a:rPr lang="ru-RU" dirty="0"/>
              <a:t>, и поэтому она вынесла эту мысль – всего одно </a:t>
            </a:r>
            <a:r>
              <a:rPr lang="ru-RU" dirty="0">
                <a:solidFill>
                  <a:srgbClr val="0070C0"/>
                </a:solidFill>
              </a:rPr>
              <a:t>предложение 3</a:t>
            </a:r>
            <a:r>
              <a:rPr lang="ru-RU" dirty="0"/>
              <a:t> – во </a:t>
            </a:r>
            <a:r>
              <a:rPr lang="ru-RU" dirty="0">
                <a:solidFill>
                  <a:srgbClr val="0070C0"/>
                </a:solidFill>
              </a:rPr>
              <a:t>второй </a:t>
            </a:r>
            <a:r>
              <a:rPr lang="ru-RU" b="1" dirty="0"/>
              <a:t>абзац.</a:t>
            </a:r>
            <a:endParaRPr lang="ru-RU" dirty="0"/>
          </a:p>
          <a:p>
            <a:r>
              <a:rPr lang="ru-RU" dirty="0"/>
              <a:t>     И </a:t>
            </a:r>
            <a:r>
              <a:rPr lang="ru-RU" dirty="0">
                <a:solidFill>
                  <a:srgbClr val="0070C0"/>
                </a:solidFill>
              </a:rPr>
              <a:t>предпоследний </a:t>
            </a:r>
            <a:r>
              <a:rPr lang="ru-RU" b="1" dirty="0"/>
              <a:t>абзац </a:t>
            </a:r>
            <a:r>
              <a:rPr lang="ru-RU" dirty="0"/>
              <a:t>– вновь одно </a:t>
            </a:r>
            <a:r>
              <a:rPr lang="ru-RU" dirty="0">
                <a:solidFill>
                  <a:srgbClr val="0070C0"/>
                </a:solidFill>
              </a:rPr>
              <a:t>предложение</a:t>
            </a:r>
            <a:r>
              <a:rPr lang="ru-RU" dirty="0"/>
              <a:t> </a:t>
            </a:r>
            <a:r>
              <a:rPr lang="ru-RU" dirty="0">
                <a:solidFill>
                  <a:srgbClr val="0070C0"/>
                </a:solidFill>
              </a:rPr>
              <a:t>(«А Гришка хохотал от души и не мог ни о чем думать»)</a:t>
            </a:r>
            <a:r>
              <a:rPr lang="ru-RU" dirty="0"/>
              <a:t> – передает </a:t>
            </a:r>
            <a:r>
              <a:rPr lang="ru-RU" u="sng" dirty="0"/>
              <a:t>важность этого события для всех, в том числе и для мальчика</a:t>
            </a:r>
            <a:r>
              <a:rPr lang="ru-RU" dirty="0"/>
              <a:t>, и писательница </a:t>
            </a:r>
            <a:r>
              <a:rPr lang="ru-RU" b="1" dirty="0"/>
              <a:t>абзацным отступом </a:t>
            </a:r>
            <a:r>
              <a:rPr lang="ru-RU" dirty="0"/>
              <a:t>подчеркнула это.</a:t>
            </a:r>
          </a:p>
          <a:p>
            <a:r>
              <a:rPr lang="ru-RU" dirty="0"/>
              <a:t>     Таким образом, каждый </a:t>
            </a:r>
            <a:r>
              <a:rPr lang="ru-RU" b="1" dirty="0"/>
              <a:t>абзац</a:t>
            </a:r>
            <a:r>
              <a:rPr lang="ru-RU" dirty="0"/>
              <a:t> развивает и поддерживает </a:t>
            </a:r>
            <a:r>
              <a:rPr lang="ru-RU" b="1" dirty="0"/>
              <a:t>часть</a:t>
            </a:r>
            <a:r>
              <a:rPr lang="ru-RU" dirty="0"/>
              <a:t> главной </a:t>
            </a:r>
            <a:r>
              <a:rPr lang="ru-RU" b="1" dirty="0"/>
              <a:t>идеи</a:t>
            </a:r>
            <a:r>
              <a:rPr lang="ru-RU" dirty="0"/>
              <a:t> и помогает </a:t>
            </a:r>
            <a:r>
              <a:rPr lang="ru-RU" b="1" dirty="0"/>
              <a:t>увидеть автора</a:t>
            </a:r>
            <a:r>
              <a:rPr lang="ru-RU" dirty="0"/>
              <a:t>.</a:t>
            </a:r>
          </a:p>
          <a:p>
            <a:r>
              <a:rPr lang="ru-RU" b="1" dirty="0"/>
              <a:t>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143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Обобщающая таблица</a:t>
            </a:r>
            <a:br>
              <a:rPr lang="ru-RU" sz="2000" dirty="0" smtClean="0"/>
            </a:br>
            <a:r>
              <a:rPr lang="ru-RU" sz="2000" b="1" dirty="0" smtClean="0"/>
              <a:t>«Языковые единицы в тексте О. Павловой»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24745"/>
            <a:ext cx="4040188" cy="576064"/>
          </a:xfrm>
        </p:spPr>
        <p:txBody>
          <a:bodyPr>
            <a:normAutofit/>
          </a:bodyPr>
          <a:lstStyle/>
          <a:p>
            <a:pPr algn="ctr"/>
            <a:r>
              <a:rPr lang="ru-RU" sz="1600" dirty="0"/>
              <a:t>Языковые единицы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772816"/>
            <a:ext cx="4040188" cy="46805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b="1" dirty="0"/>
              <a:t>Морфология (грамматика</a:t>
            </a:r>
            <a:r>
              <a:rPr lang="ru-RU" sz="1600" b="1" dirty="0" smtClean="0"/>
              <a:t>)</a:t>
            </a:r>
            <a:endParaRPr lang="en-US" sz="1600" dirty="0" smtClean="0"/>
          </a:p>
          <a:p>
            <a:pPr marL="0" indent="0">
              <a:buNone/>
            </a:pPr>
            <a:r>
              <a:rPr lang="ru-RU" sz="1400" dirty="0" smtClean="0"/>
              <a:t>- Глаголы </a:t>
            </a:r>
            <a:r>
              <a:rPr lang="ru-RU" sz="1400" dirty="0"/>
              <a:t>несовершенного вида прошедшего </a:t>
            </a:r>
            <a:r>
              <a:rPr lang="ru-RU" sz="1400" dirty="0" smtClean="0"/>
              <a:t>времени</a:t>
            </a:r>
          </a:p>
          <a:p>
            <a:pPr marL="0" indent="0">
              <a:buNone/>
            </a:pPr>
            <a:r>
              <a:rPr lang="en-US" sz="1600" dirty="0" smtClean="0"/>
              <a:t>- </a:t>
            </a:r>
            <a:r>
              <a:rPr lang="ru-RU" sz="1400" dirty="0" smtClean="0"/>
              <a:t>Глаголы </a:t>
            </a:r>
            <a:r>
              <a:rPr lang="ru-RU" sz="1400" dirty="0"/>
              <a:t>совершенного </a:t>
            </a:r>
            <a:r>
              <a:rPr lang="ru-RU" sz="1400" dirty="0" smtClean="0"/>
              <a:t>вида</a:t>
            </a:r>
            <a:endParaRPr lang="ru-RU" sz="1400" dirty="0"/>
          </a:p>
          <a:p>
            <a:pPr marL="0" indent="0">
              <a:buNone/>
            </a:pPr>
            <a:r>
              <a:rPr lang="ru-RU" sz="1600" dirty="0"/>
              <a:t> </a:t>
            </a:r>
          </a:p>
          <a:p>
            <a:pPr marL="0" indent="0">
              <a:buNone/>
            </a:pPr>
            <a:r>
              <a:rPr lang="ru-RU" sz="1400" dirty="0" smtClean="0"/>
              <a:t>- Повелительное </a:t>
            </a:r>
            <a:r>
              <a:rPr lang="ru-RU" sz="1400" dirty="0"/>
              <a:t>и условное наклонения </a:t>
            </a:r>
            <a:endParaRPr lang="en-US" sz="1400" dirty="0" smtClean="0"/>
          </a:p>
          <a:p>
            <a:pPr marL="0" indent="0">
              <a:buNone/>
            </a:pPr>
            <a:r>
              <a:rPr lang="ru-RU" sz="1400" dirty="0"/>
              <a:t>г</a:t>
            </a:r>
            <a:r>
              <a:rPr lang="ru-RU" sz="1400" dirty="0" smtClean="0"/>
              <a:t>лагола</a:t>
            </a: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ru-RU" sz="1400" dirty="0" smtClean="0"/>
              <a:t>- Глаголы </a:t>
            </a:r>
            <a:r>
              <a:rPr lang="ru-RU" sz="1400" dirty="0"/>
              <a:t>в будущем </a:t>
            </a:r>
            <a:r>
              <a:rPr lang="ru-RU" sz="1400" dirty="0" smtClean="0"/>
              <a:t>времени</a:t>
            </a:r>
            <a:endParaRPr lang="ru-RU" dirty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r>
              <a:rPr lang="en-US" sz="1400" dirty="0" smtClean="0"/>
              <a:t>- </a:t>
            </a:r>
            <a:r>
              <a:rPr lang="ru-RU" sz="1400" dirty="0" smtClean="0"/>
              <a:t>Роль наречий</a:t>
            </a:r>
            <a:endParaRPr lang="ru-RU" sz="1400" dirty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r>
              <a:rPr lang="en-US" sz="1400" dirty="0" smtClean="0"/>
              <a:t>- </a:t>
            </a:r>
            <a:r>
              <a:rPr lang="ru-RU" sz="1400" dirty="0" smtClean="0"/>
              <a:t>Местоимения</a:t>
            </a:r>
            <a:endParaRPr lang="ru-RU" sz="1400" dirty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- Служебные </a:t>
            </a:r>
            <a:r>
              <a:rPr lang="ru-RU" sz="1400" dirty="0"/>
              <a:t>слова (предлоги, частицы, союзы</a:t>
            </a:r>
            <a:r>
              <a:rPr lang="ru-RU" sz="1400" dirty="0" smtClean="0"/>
              <a:t>)</a:t>
            </a:r>
            <a:endParaRPr lang="ru-RU" sz="14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124745"/>
            <a:ext cx="4041775" cy="576064"/>
          </a:xfrm>
        </p:spPr>
        <p:txBody>
          <a:bodyPr>
            <a:normAutofit/>
          </a:bodyPr>
          <a:lstStyle/>
          <a:p>
            <a:pPr algn="ctr"/>
            <a:r>
              <a:rPr lang="ru-RU" sz="1600" dirty="0"/>
              <a:t>Роль языковых единиц в тексте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772816"/>
            <a:ext cx="4041775" cy="468051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ru-RU" sz="1400" dirty="0" smtClean="0"/>
              <a:t>- Подчеркивают </a:t>
            </a:r>
            <a:r>
              <a:rPr lang="ru-RU" sz="1400" dirty="0"/>
              <a:t>будничность, повторяемость действий, о которых повествуется в </a:t>
            </a:r>
            <a:r>
              <a:rPr lang="ru-RU" sz="1400" dirty="0" smtClean="0"/>
              <a:t>тексте</a:t>
            </a:r>
            <a:endParaRPr lang="en-US" sz="1400" dirty="0" smtClean="0"/>
          </a:p>
          <a:p>
            <a:pPr marL="0" indent="0">
              <a:buNone/>
            </a:pPr>
            <a:r>
              <a:rPr lang="ru-RU" sz="1600" dirty="0" smtClean="0"/>
              <a:t>- </a:t>
            </a:r>
            <a:r>
              <a:rPr lang="en-US" sz="1600" dirty="0" smtClean="0"/>
              <a:t> </a:t>
            </a:r>
            <a:r>
              <a:rPr lang="ru-RU" sz="1400" dirty="0" smtClean="0"/>
              <a:t>Помогают </a:t>
            </a:r>
            <a:r>
              <a:rPr lang="ru-RU" sz="1400" dirty="0"/>
              <a:t>увидеть, что действия совершаются лишь один раз и в строгой </a:t>
            </a:r>
            <a:r>
              <a:rPr lang="ru-RU" sz="1400" dirty="0" smtClean="0"/>
              <a:t>последовательности</a:t>
            </a:r>
            <a:endParaRPr lang="ru-RU" sz="1400" dirty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- Выражают приказ, необходимость действия или его возможность</a:t>
            </a:r>
            <a:endParaRPr lang="en-US" sz="1400" dirty="0" smtClean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- Помогают </a:t>
            </a:r>
            <a:r>
              <a:rPr lang="ru-RU" sz="1400" dirty="0"/>
              <a:t>рассказать о том, что произойдет после предыдущих </a:t>
            </a:r>
            <a:r>
              <a:rPr lang="ru-RU" sz="1400" dirty="0" smtClean="0"/>
              <a:t>событий</a:t>
            </a:r>
            <a:endParaRPr lang="en-US" sz="1400" dirty="0" smtClean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- Конкретизация</a:t>
            </a:r>
            <a:r>
              <a:rPr lang="ru-RU" sz="1400" dirty="0"/>
              <a:t>, детализация </a:t>
            </a:r>
            <a:r>
              <a:rPr lang="ru-RU" sz="1400" dirty="0" smtClean="0"/>
              <a:t>действий</a:t>
            </a:r>
            <a:endParaRPr lang="en-US" sz="1400" dirty="0" smtClean="0"/>
          </a:p>
          <a:p>
            <a:pPr>
              <a:buFontTx/>
              <a:buChar char="-"/>
            </a:pPr>
            <a:endParaRPr lang="en-US" sz="1400" dirty="0"/>
          </a:p>
          <a:p>
            <a:pPr marL="0" indent="0">
              <a:buNone/>
            </a:pPr>
            <a:r>
              <a:rPr lang="ru-RU" sz="1400" dirty="0" smtClean="0"/>
              <a:t>- Указывают </a:t>
            </a:r>
            <a:r>
              <a:rPr lang="ru-RU" sz="1400" dirty="0"/>
              <a:t>на предметы, признаки, не называя их и являясь заместителями знаменательных слов в предложении.</a:t>
            </a:r>
          </a:p>
          <a:p>
            <a:pPr marL="0" indent="0">
              <a:buNone/>
            </a:pPr>
            <a:r>
              <a:rPr lang="ru-RU" sz="1400" dirty="0"/>
              <a:t> 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- Служат для связи слов и предложений, для выражения авторского отношения к происходящему</a:t>
            </a:r>
            <a:endParaRPr lang="ru-RU" sz="14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466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692696"/>
            <a:ext cx="4038600" cy="590465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1700" b="1" dirty="0"/>
              <a:t>Синтаксис (грамматика)</a:t>
            </a:r>
            <a:endParaRPr lang="ru-RU" sz="1700" dirty="0"/>
          </a:p>
          <a:p>
            <a:pPr marL="0" indent="0">
              <a:buNone/>
            </a:pPr>
            <a:r>
              <a:rPr lang="ru-RU" sz="1400" dirty="0" smtClean="0"/>
              <a:t>- Однородные </a:t>
            </a:r>
            <a:r>
              <a:rPr lang="ru-RU" sz="1400" dirty="0"/>
              <a:t>члены </a:t>
            </a:r>
            <a:r>
              <a:rPr lang="ru-RU" sz="1400" dirty="0" smtClean="0"/>
              <a:t>предложения</a:t>
            </a: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- Обособленные </a:t>
            </a:r>
            <a:r>
              <a:rPr lang="ru-RU" sz="1400" dirty="0"/>
              <a:t>члены </a:t>
            </a:r>
            <a:r>
              <a:rPr lang="ru-RU" sz="1400" dirty="0" smtClean="0"/>
              <a:t>предложения</a:t>
            </a:r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- Вводные слова</a:t>
            </a:r>
            <a:endParaRPr lang="ru-RU" sz="1400" dirty="0"/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- Обособленное приложение</a:t>
            </a: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- Обособленное определение</a:t>
            </a:r>
            <a:endParaRPr lang="ru-RU" sz="1400" dirty="0"/>
          </a:p>
          <a:p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- Обособленные обстоятельства</a:t>
            </a:r>
          </a:p>
          <a:p>
            <a:pPr>
              <a:buFontTx/>
              <a:buChar char="-"/>
            </a:pP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- Сложноподчиненные предложения</a:t>
            </a:r>
            <a:endParaRPr lang="ru-RU" sz="1400" dirty="0"/>
          </a:p>
          <a:p>
            <a:pPr marL="0" indent="0">
              <a:buNone/>
            </a:pPr>
            <a:r>
              <a:rPr lang="ru-RU" sz="1400" dirty="0"/>
              <a:t> </a:t>
            </a:r>
          </a:p>
          <a:p>
            <a:pPr marL="0" indent="0">
              <a:buNone/>
            </a:pPr>
            <a:r>
              <a:rPr lang="ru-RU" sz="1400" dirty="0" smtClean="0"/>
              <a:t>- Безличные предложения</a:t>
            </a:r>
            <a:endParaRPr lang="ru-RU" sz="1400" dirty="0"/>
          </a:p>
          <a:p>
            <a:pPr marL="0" indent="0">
              <a:buNone/>
            </a:pPr>
            <a:r>
              <a:rPr lang="ru-RU" sz="1400" dirty="0"/>
              <a:t> </a:t>
            </a:r>
          </a:p>
          <a:p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- Односоставные </a:t>
            </a:r>
            <a:r>
              <a:rPr lang="ru-RU" sz="1400" dirty="0"/>
              <a:t>неопределенно-личные </a:t>
            </a:r>
            <a:r>
              <a:rPr lang="ru-RU" sz="1400" dirty="0" smtClean="0"/>
              <a:t>предложения</a:t>
            </a:r>
            <a:endParaRPr lang="ru-RU" sz="1400" dirty="0"/>
          </a:p>
          <a:p>
            <a:pPr marL="0" indent="0">
              <a:buNone/>
            </a:pPr>
            <a:r>
              <a:rPr lang="ru-RU" sz="1400" dirty="0"/>
              <a:t> </a:t>
            </a:r>
            <a:endParaRPr lang="ru-RU" sz="1400" dirty="0" smtClean="0"/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- Диалог</a:t>
            </a:r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- Абзац</a:t>
            </a:r>
            <a:r>
              <a:rPr lang="ru-RU" sz="1400" dirty="0"/>
              <a:t> </a:t>
            </a:r>
            <a:endParaRPr lang="ru-RU" sz="1400" dirty="0" smtClean="0"/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- Восклицательные предложения</a:t>
            </a:r>
            <a:endParaRPr lang="ru-RU" sz="1400" dirty="0"/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endParaRPr lang="ru-RU" sz="1400" dirty="0"/>
          </a:p>
          <a:p>
            <a:endParaRPr lang="ru-RU" sz="1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692696"/>
            <a:ext cx="4038600" cy="5832648"/>
          </a:xfrm>
        </p:spPr>
        <p:txBody>
          <a:bodyPr>
            <a:normAutofit fontScale="92500" lnSpcReduction="10000"/>
          </a:bodyPr>
          <a:lstStyle/>
          <a:p>
            <a:endParaRPr lang="ru-RU" sz="1400" dirty="0" smtClean="0"/>
          </a:p>
          <a:p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- Уточнить </a:t>
            </a:r>
            <a:r>
              <a:rPr lang="ru-RU" sz="1400" dirty="0"/>
              <a:t>мысль, сделать ее ярче, </a:t>
            </a:r>
            <a:r>
              <a:rPr lang="ru-RU" sz="1400" dirty="0" smtClean="0"/>
              <a:t>образней</a:t>
            </a:r>
            <a:endParaRPr lang="ru-RU" sz="1400" dirty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- Оттенить </a:t>
            </a:r>
            <a:r>
              <a:rPr lang="ru-RU" sz="1400" dirty="0"/>
              <a:t>авторское отношение к </a:t>
            </a:r>
            <a:r>
              <a:rPr lang="ru-RU" sz="1400" dirty="0" smtClean="0"/>
              <a:t>изображаемому</a:t>
            </a:r>
          </a:p>
          <a:p>
            <a:pPr>
              <a:buFontTx/>
              <a:buChar char="-"/>
            </a:pP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- Усилить </a:t>
            </a:r>
            <a:r>
              <a:rPr lang="ru-RU" sz="1400" dirty="0"/>
              <a:t>зримость и наглядность </a:t>
            </a:r>
            <a:r>
              <a:rPr lang="ru-RU" sz="1400" dirty="0" smtClean="0"/>
              <a:t>изображаемого</a:t>
            </a: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 </a:t>
            </a:r>
            <a:r>
              <a:rPr lang="ru-RU" sz="1400" dirty="0"/>
              <a:t> </a:t>
            </a:r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- Достоверно описать </a:t>
            </a:r>
            <a:r>
              <a:rPr lang="ru-RU" sz="1400" dirty="0"/>
              <a:t>состояние </a:t>
            </a:r>
            <a:r>
              <a:rPr lang="ru-RU" sz="1400" dirty="0" smtClean="0"/>
              <a:t>героев</a:t>
            </a:r>
            <a:endParaRPr lang="ru-RU" sz="1400" dirty="0"/>
          </a:p>
          <a:p>
            <a:pPr marL="0" indent="0">
              <a:buNone/>
            </a:pPr>
            <a:r>
              <a:rPr lang="ru-RU" sz="1400" dirty="0"/>
              <a:t> </a:t>
            </a:r>
          </a:p>
          <a:p>
            <a:pPr marL="0" indent="0">
              <a:buNone/>
            </a:pPr>
            <a:r>
              <a:rPr lang="ru-RU" sz="1400" dirty="0" smtClean="0"/>
              <a:t>- Помогают выразить обстоятельственные значения, усилить наглядность изображаемого</a:t>
            </a:r>
          </a:p>
          <a:p>
            <a:pPr marL="0" indent="0">
              <a:buNone/>
            </a:pPr>
            <a:r>
              <a:rPr lang="ru-RU" sz="1400" dirty="0" smtClean="0"/>
              <a:t>- Выражают </a:t>
            </a:r>
            <a:r>
              <a:rPr lang="ru-RU" sz="1400" dirty="0"/>
              <a:t>психофизическое состояние человека, возникающее в результате действия какой-то </a:t>
            </a:r>
            <a:r>
              <a:rPr lang="ru-RU" sz="1400" dirty="0" smtClean="0"/>
              <a:t>причины</a:t>
            </a:r>
            <a:endParaRPr lang="ru-RU" sz="1400" dirty="0"/>
          </a:p>
          <a:p>
            <a:pPr marL="0" indent="0">
              <a:buNone/>
            </a:pPr>
            <a:r>
              <a:rPr lang="ru-RU" sz="1400" dirty="0"/>
              <a:t> 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- В </a:t>
            </a:r>
            <a:r>
              <a:rPr lang="ru-RU" sz="1400" dirty="0"/>
              <a:t>них важен сам факт, событие или действие, а субъект действия остается необозначенным, так как указание на него </a:t>
            </a:r>
            <a:r>
              <a:rPr lang="ru-RU" sz="1400" dirty="0" smtClean="0"/>
              <a:t>несущественно</a:t>
            </a:r>
            <a:endParaRPr lang="ru-RU" sz="1400" dirty="0"/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- Помогает </a:t>
            </a:r>
            <a:r>
              <a:rPr lang="ru-RU" sz="1400" dirty="0"/>
              <a:t>дать характеристику героя</a:t>
            </a:r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- Логические </a:t>
            </a:r>
            <a:r>
              <a:rPr lang="ru-RU" sz="1400" dirty="0"/>
              <a:t>и стилистические </a:t>
            </a:r>
            <a:r>
              <a:rPr lang="ru-RU" sz="1400" dirty="0" smtClean="0"/>
              <a:t>функции</a:t>
            </a:r>
            <a:r>
              <a:rPr lang="ru-RU" sz="1400" dirty="0"/>
              <a:t> </a:t>
            </a:r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- Помогают </a:t>
            </a:r>
            <a:r>
              <a:rPr lang="ru-RU" sz="1400" dirty="0"/>
              <a:t>передать настроение, чувства.</a:t>
            </a:r>
          </a:p>
        </p:txBody>
      </p:sp>
    </p:spTree>
    <p:extLst>
      <p:ext uri="{BB962C8B-B14F-4D97-AF65-F5344CB8AC3E}">
        <p14:creationId xmlns:p14="http://schemas.microsoft.com/office/powerpoint/2010/main" val="26386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>
            <a:normAutofit/>
          </a:bodyPr>
          <a:lstStyle/>
          <a:p>
            <a:r>
              <a:rPr lang="ru-RU" sz="2000" b="1" dirty="0"/>
              <a:t>Структура </a:t>
            </a:r>
            <a:r>
              <a:rPr lang="ru-RU" sz="2000" dirty="0"/>
              <a:t>текста сочинения</a:t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     </a:t>
            </a:r>
          </a:p>
          <a:p>
            <a:pPr marL="0" indent="0">
              <a:buNone/>
            </a:pPr>
            <a:r>
              <a:rPr lang="ru-RU" dirty="0" smtClean="0"/>
              <a:t>     1</a:t>
            </a:r>
            <a:r>
              <a:rPr lang="ru-RU" dirty="0"/>
              <a:t>. </a:t>
            </a:r>
            <a:r>
              <a:rPr lang="ru-RU" b="1" dirty="0"/>
              <a:t>Тезис</a:t>
            </a:r>
            <a:r>
              <a:rPr lang="ru-RU" dirty="0"/>
              <a:t>,  то есть высказывание </a:t>
            </a:r>
            <a:r>
              <a:rPr lang="ru-RU" dirty="0" smtClean="0"/>
              <a:t>о </a:t>
            </a:r>
            <a:r>
              <a:rPr lang="ru-RU" dirty="0"/>
              <a:t>русском языке </a:t>
            </a:r>
            <a:r>
              <a:rPr lang="ru-RU" dirty="0" smtClean="0"/>
              <a:t>: формулируем </a:t>
            </a:r>
            <a:r>
              <a:rPr lang="ru-RU" b="1" dirty="0"/>
              <a:t>позицию автора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/>
              <a:t>цитата дается в задании; ее можно переписать дословно, используя разные способы цитирования). </a:t>
            </a:r>
          </a:p>
          <a:p>
            <a:pPr marL="0" indent="0">
              <a:buNone/>
            </a:pPr>
            <a:r>
              <a:rPr lang="ru-RU" dirty="0"/>
              <a:t>     2. </a:t>
            </a:r>
            <a:r>
              <a:rPr lang="ru-RU" b="1" dirty="0"/>
              <a:t>Рассуждение ученика</a:t>
            </a:r>
            <a:r>
              <a:rPr lang="ru-RU" dirty="0"/>
              <a:t> о смысле высказывания: о чем эта цитата?  как я ее понимаю? что имеет в виду автор</a:t>
            </a:r>
            <a:r>
              <a:rPr lang="ru-RU" dirty="0" smtClean="0"/>
              <a:t>? </a:t>
            </a:r>
            <a:r>
              <a:rPr lang="ru-RU" dirty="0"/>
              <a:t>(т. е. выражаем </a:t>
            </a:r>
            <a:r>
              <a:rPr lang="ru-RU" b="1" dirty="0"/>
              <a:t>своё отношение</a:t>
            </a:r>
            <a:r>
              <a:rPr lang="ru-RU" dirty="0"/>
              <a:t> к позиции автора).</a:t>
            </a:r>
          </a:p>
          <a:p>
            <a:pPr marL="0" indent="0">
              <a:buNone/>
            </a:pPr>
            <a:r>
              <a:rPr lang="ru-RU" dirty="0" smtClean="0"/>
              <a:t>     3</a:t>
            </a:r>
            <a:r>
              <a:rPr lang="ru-RU" dirty="0"/>
              <a:t>. </a:t>
            </a:r>
            <a:r>
              <a:rPr lang="ru-RU" b="1" dirty="0"/>
              <a:t>Аргументация</a:t>
            </a:r>
            <a:r>
              <a:rPr lang="ru-RU" dirty="0"/>
              <a:t> (доказательства) в рассуждении ученика  о смысле высказывания, то есть </a:t>
            </a:r>
            <a:r>
              <a:rPr lang="ru-RU" b="1" dirty="0"/>
              <a:t>примеры из текста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 smtClean="0"/>
              <a:t>      1</a:t>
            </a:r>
            <a:r>
              <a:rPr lang="ru-RU" dirty="0"/>
              <a:t>) </a:t>
            </a:r>
            <a:r>
              <a:rPr lang="ru-RU" b="1" dirty="0"/>
              <a:t>пример №1</a:t>
            </a:r>
            <a:r>
              <a:rPr lang="ru-RU" dirty="0"/>
              <a:t>, его </a:t>
            </a:r>
            <a:r>
              <a:rPr lang="ru-RU" b="1" dirty="0"/>
              <a:t>роль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 smtClean="0"/>
              <a:t>      </a:t>
            </a:r>
            <a:r>
              <a:rPr lang="ru-RU" dirty="0"/>
              <a:t>2) </a:t>
            </a:r>
            <a:r>
              <a:rPr lang="ru-RU" b="1" dirty="0"/>
              <a:t>пример №2</a:t>
            </a:r>
            <a:r>
              <a:rPr lang="ru-RU" dirty="0"/>
              <a:t>, его </a:t>
            </a:r>
            <a:r>
              <a:rPr lang="ru-RU" b="1" dirty="0" smtClean="0"/>
              <a:t>роль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    </a:t>
            </a:r>
            <a:r>
              <a:rPr lang="ru-RU" u="sng" dirty="0"/>
              <a:t>Внимание: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    - если примерами являются </a:t>
            </a:r>
            <a:r>
              <a:rPr lang="ru-RU" u="sng" dirty="0"/>
              <a:t>слова или словосочетания</a:t>
            </a:r>
            <a:r>
              <a:rPr lang="ru-RU" dirty="0"/>
              <a:t>, их нужно назвать и указать номер предложения, в котором они присутствуют;</a:t>
            </a:r>
          </a:p>
          <a:p>
            <a:pPr marL="0" indent="0">
              <a:buNone/>
            </a:pPr>
            <a:r>
              <a:rPr lang="ru-RU" dirty="0"/>
              <a:t>     - если в качестве примера используется </a:t>
            </a:r>
            <a:r>
              <a:rPr lang="ru-RU" u="sng" dirty="0"/>
              <a:t>предложение</a:t>
            </a:r>
            <a:r>
              <a:rPr lang="ru-RU" dirty="0"/>
              <a:t>, его можно или процитировать, или только указать его номер. </a:t>
            </a:r>
          </a:p>
          <a:p>
            <a:pPr marL="0" indent="0">
              <a:buNone/>
            </a:pPr>
            <a:r>
              <a:rPr lang="ru-RU" dirty="0" smtClean="0"/>
              <a:t>    </a:t>
            </a:r>
            <a:r>
              <a:rPr lang="ru-RU" dirty="0"/>
              <a:t>4. </a:t>
            </a:r>
            <a:r>
              <a:rPr lang="ru-RU" b="1" dirty="0"/>
              <a:t>Вывод.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301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548680"/>
            <a:ext cx="4038600" cy="590465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1400" b="1" dirty="0" smtClean="0"/>
              <a:t>Пунктуация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- Восклицательный знак</a:t>
            </a:r>
            <a:endParaRPr lang="ru-RU" sz="1400" dirty="0"/>
          </a:p>
          <a:p>
            <a:pPr>
              <a:buFontTx/>
              <a:buChar char="-"/>
            </a:pP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- Многоточие</a:t>
            </a:r>
          </a:p>
          <a:p>
            <a:pPr>
              <a:buFontTx/>
              <a:buChar char="-"/>
            </a:pPr>
            <a:endParaRPr lang="ru-RU" sz="1400" dirty="0" smtClean="0"/>
          </a:p>
          <a:p>
            <a:pPr>
              <a:buFontTx/>
              <a:buChar char="-"/>
            </a:pPr>
            <a:endParaRPr lang="ru-RU" sz="1400" dirty="0"/>
          </a:p>
          <a:p>
            <a:pPr marL="0" indent="0" algn="ctr">
              <a:buNone/>
            </a:pPr>
            <a:r>
              <a:rPr lang="ru-RU" sz="1400" b="1" dirty="0"/>
              <a:t>Морфемика</a:t>
            </a: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- Уменьшительно-ласкательные </a:t>
            </a:r>
            <a:r>
              <a:rPr lang="ru-RU" sz="1400" dirty="0"/>
              <a:t>суффиксы</a:t>
            </a:r>
          </a:p>
          <a:p>
            <a:pPr marL="0" indent="0">
              <a:buNone/>
            </a:pPr>
            <a:r>
              <a:rPr lang="ru-RU" sz="1400" dirty="0"/>
              <a:t> </a:t>
            </a:r>
          </a:p>
          <a:p>
            <a:pPr marL="0" indent="0">
              <a:buNone/>
            </a:pPr>
            <a:r>
              <a:rPr lang="ru-RU" sz="1400" dirty="0" smtClean="0"/>
              <a:t>- Однокоренные слова</a:t>
            </a:r>
          </a:p>
          <a:p>
            <a:pPr>
              <a:buFontTx/>
              <a:buChar char="-"/>
            </a:pPr>
            <a:endParaRPr lang="ru-RU" sz="1400" dirty="0"/>
          </a:p>
          <a:p>
            <a:pPr>
              <a:buFontTx/>
              <a:buChar char="-"/>
            </a:pPr>
            <a:endParaRPr lang="ru-RU" sz="1400" dirty="0" smtClean="0"/>
          </a:p>
          <a:p>
            <a:pPr marL="0" indent="0" algn="ctr">
              <a:buNone/>
            </a:pPr>
            <a:r>
              <a:rPr lang="ru-RU" sz="1400" b="1" dirty="0"/>
              <a:t>Лексика. Фразеология</a:t>
            </a: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- Контекстные антонимы</a:t>
            </a:r>
            <a:endParaRPr lang="ru-RU" sz="1400" dirty="0"/>
          </a:p>
          <a:p>
            <a:pPr marL="0" indent="0">
              <a:buNone/>
            </a:pPr>
            <a:r>
              <a:rPr lang="ru-RU" sz="1400" dirty="0"/>
              <a:t> </a:t>
            </a:r>
          </a:p>
          <a:p>
            <a:pPr marL="0" indent="0">
              <a:buNone/>
            </a:pPr>
            <a:r>
              <a:rPr lang="ru-RU" sz="1400" dirty="0" smtClean="0"/>
              <a:t>- Устная </a:t>
            </a:r>
            <a:r>
              <a:rPr lang="ru-RU" sz="1400" dirty="0"/>
              <a:t>речь </a:t>
            </a:r>
            <a:r>
              <a:rPr lang="ru-RU" sz="1400" dirty="0" smtClean="0"/>
              <a:t>героя</a:t>
            </a:r>
            <a:endParaRPr lang="ru-RU" sz="1400" dirty="0"/>
          </a:p>
          <a:p>
            <a:pPr marL="0" indent="0">
              <a:buNone/>
            </a:pPr>
            <a:r>
              <a:rPr lang="ru-RU" sz="1400" dirty="0"/>
              <a:t> </a:t>
            </a:r>
          </a:p>
          <a:p>
            <a:pPr>
              <a:buFontTx/>
              <a:buChar char="-"/>
            </a:pPr>
            <a:r>
              <a:rPr lang="ru-RU" sz="1400" dirty="0" smtClean="0"/>
              <a:t>Повтор</a:t>
            </a:r>
          </a:p>
          <a:p>
            <a:pPr marL="0" indent="0">
              <a:buNone/>
            </a:pPr>
            <a:endParaRPr lang="ru-RU" sz="1400" dirty="0" smtClean="0"/>
          </a:p>
          <a:p>
            <a:pPr marL="0" indent="0" algn="ctr">
              <a:buNone/>
            </a:pPr>
            <a:r>
              <a:rPr lang="ru-RU" sz="1400" b="1" dirty="0"/>
              <a:t>Средства выразительности</a:t>
            </a: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- Эпитеты</a:t>
            </a:r>
            <a:r>
              <a:rPr lang="ru-RU" sz="1400" dirty="0"/>
              <a:t>, сравнения, олицетворение, метафора, </a:t>
            </a:r>
            <a:r>
              <a:rPr lang="ru-RU" sz="1400" dirty="0" smtClean="0"/>
              <a:t>фразеологизмы</a:t>
            </a:r>
            <a:endParaRPr lang="ru-RU" sz="1400" dirty="0"/>
          </a:p>
          <a:p>
            <a:pPr marL="0" indent="0">
              <a:buNone/>
            </a:pPr>
            <a:r>
              <a:rPr lang="ru-RU" sz="1400" dirty="0"/>
              <a:t> </a:t>
            </a:r>
          </a:p>
          <a:p>
            <a:pPr marL="0" indent="0">
              <a:buNone/>
            </a:pPr>
            <a:r>
              <a:rPr lang="ru-RU" sz="1400" dirty="0" smtClean="0"/>
              <a:t>- Звукопись</a:t>
            </a:r>
            <a:endParaRPr lang="ru-RU" sz="1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548680"/>
            <a:ext cx="4038600" cy="58326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- Эмоционально-экспрессивная функция</a:t>
            </a:r>
            <a:endParaRPr lang="ru-RU" sz="1400" dirty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- Помогают </a:t>
            </a:r>
            <a:r>
              <a:rPr lang="ru-RU" sz="1400" dirty="0"/>
              <a:t>понять эмоциональное состояние автора высказывания, внести значение недоговоренности, незаконченности мысли, </a:t>
            </a:r>
            <a:r>
              <a:rPr lang="ru-RU" sz="1400" dirty="0" smtClean="0"/>
              <a:t>вызванной </a:t>
            </a:r>
            <a:r>
              <a:rPr lang="ru-RU" sz="1400" dirty="0"/>
              <a:t>эмоциональным </a:t>
            </a:r>
            <a:r>
              <a:rPr lang="ru-RU" sz="1400" dirty="0" smtClean="0"/>
              <a:t>состоянием</a:t>
            </a:r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- Оттенить </a:t>
            </a:r>
            <a:r>
              <a:rPr lang="ru-RU" sz="1400" dirty="0"/>
              <a:t>авторское отношение к изображаемому</a:t>
            </a:r>
          </a:p>
          <a:p>
            <a:pPr marL="0" indent="0">
              <a:buNone/>
            </a:pPr>
            <a:r>
              <a:rPr lang="ru-RU" sz="1400" dirty="0" smtClean="0"/>
              <a:t>- Изображают </a:t>
            </a:r>
            <a:r>
              <a:rPr lang="ru-RU" sz="1400" dirty="0"/>
              <a:t>явление с различных сторон и выделяют в нем разнообразные свойства и </a:t>
            </a:r>
            <a:r>
              <a:rPr lang="ru-RU" sz="1400" dirty="0" smtClean="0"/>
              <a:t>признаки</a:t>
            </a:r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- Подчеркнуть </a:t>
            </a:r>
            <a:r>
              <a:rPr lang="ru-RU" sz="1400" dirty="0"/>
              <a:t>контраст в </a:t>
            </a:r>
            <a:r>
              <a:rPr lang="ru-RU" sz="1400" dirty="0" smtClean="0"/>
              <a:t>изображаемом</a:t>
            </a:r>
            <a:endParaRPr lang="ru-RU" sz="1400" dirty="0"/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- Дать </a:t>
            </a:r>
            <a:r>
              <a:rPr lang="ru-RU" sz="1400" dirty="0"/>
              <a:t>характеристику </a:t>
            </a:r>
            <a:r>
              <a:rPr lang="ru-RU" sz="1400" dirty="0" smtClean="0"/>
              <a:t>героя</a:t>
            </a:r>
            <a:endParaRPr lang="ru-RU" sz="1400" dirty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- Акцентирует </a:t>
            </a:r>
            <a:r>
              <a:rPr lang="ru-RU" sz="1400" dirty="0"/>
              <a:t>внимание на важных деталях в </a:t>
            </a:r>
            <a:r>
              <a:rPr lang="ru-RU" sz="1400" dirty="0" smtClean="0"/>
              <a:t>контексте </a:t>
            </a:r>
            <a:r>
              <a:rPr lang="ru-RU" sz="1400" dirty="0"/>
              <a:t>произведения, на накале чувств </a:t>
            </a:r>
            <a:r>
              <a:rPr lang="ru-RU" sz="1400" dirty="0" smtClean="0"/>
              <a:t>героев </a:t>
            </a:r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- Создать </a:t>
            </a:r>
            <a:r>
              <a:rPr lang="ru-RU" sz="1400" dirty="0"/>
              <a:t>художественный образ, усилить зримость, наглядность </a:t>
            </a:r>
            <a:r>
              <a:rPr lang="ru-RU" sz="1400" dirty="0" smtClean="0"/>
              <a:t>изображаемого</a:t>
            </a:r>
            <a:endParaRPr lang="ru-RU" sz="1400" dirty="0"/>
          </a:p>
          <a:p>
            <a:pPr>
              <a:buFontTx/>
              <a:buChar char="-"/>
            </a:pP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- Создать </a:t>
            </a:r>
            <a:r>
              <a:rPr lang="ru-RU" sz="1400" dirty="0"/>
              <a:t>звуковой </a:t>
            </a:r>
            <a:r>
              <a:rPr lang="ru-RU" sz="1400" dirty="0" smtClean="0"/>
              <a:t>образ</a:t>
            </a:r>
          </a:p>
        </p:txBody>
      </p:sp>
    </p:spTree>
    <p:extLst>
      <p:ext uri="{BB962C8B-B14F-4D97-AF65-F5344CB8AC3E}">
        <p14:creationId xmlns:p14="http://schemas.microsoft.com/office/powerpoint/2010/main" val="97600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836712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3" name="Picture 4" descr="https://encrypted-tbn0.gstatic.com/images?q=tbn:ANd9GcQv-otJpmlC5EfmvS3HMnKNM-ztrT0sf1Xwg2GMwmm0SISWeJuAx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2219325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s://encrypted-tbn3.gstatic.com/images?q=tbn:ANd9GcTvqC3nEkVn25gWpPA91uMFQ_B4YA2TwAf2gxH28neLG6sdqPG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581128"/>
            <a:ext cx="27432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98901" y="3244334"/>
            <a:ext cx="55461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Желаю всем успешной сдачи экзамена!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04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План и образец сочинения</a:t>
            </a:r>
            <a:endParaRPr lang="ru-RU" sz="16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764704"/>
            <a:ext cx="4038600" cy="53614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 smtClean="0"/>
              <a:t>     1</a:t>
            </a:r>
            <a:r>
              <a:rPr lang="ru-RU" sz="1400" dirty="0"/>
              <a:t>. </a:t>
            </a:r>
            <a:r>
              <a:rPr lang="ru-RU" sz="1400" b="1" dirty="0"/>
              <a:t>Тезис</a:t>
            </a:r>
            <a:r>
              <a:rPr lang="ru-RU" sz="1400" dirty="0"/>
              <a:t>,  то есть высказывание о русском </a:t>
            </a:r>
            <a:r>
              <a:rPr lang="ru-RU" sz="1400" dirty="0" smtClean="0"/>
              <a:t>языке</a:t>
            </a:r>
            <a:r>
              <a:rPr lang="ru-RU" sz="1400" dirty="0"/>
              <a:t>:</a:t>
            </a:r>
            <a:r>
              <a:rPr lang="ru-RU" sz="1400" dirty="0" smtClean="0"/>
              <a:t> формулируем </a:t>
            </a:r>
            <a:r>
              <a:rPr lang="ru-RU" sz="1400" b="1" dirty="0"/>
              <a:t>позицию автора</a:t>
            </a:r>
            <a:r>
              <a:rPr lang="ru-RU" sz="1400" dirty="0"/>
              <a:t> (цитата дается в задании; ее можно переписать дословно, используя разные способы цитирования). </a:t>
            </a:r>
          </a:p>
          <a:p>
            <a:pPr marL="0" indent="0">
              <a:buNone/>
            </a:pPr>
            <a:r>
              <a:rPr lang="ru-RU" sz="1400" dirty="0" smtClean="0"/>
              <a:t>     </a:t>
            </a:r>
          </a:p>
          <a:p>
            <a:pPr marL="0" indent="0">
              <a:buNone/>
            </a:pPr>
            <a:r>
              <a:rPr lang="ru-RU" sz="1400" dirty="0" smtClean="0"/>
              <a:t>     2</a:t>
            </a:r>
            <a:r>
              <a:rPr lang="ru-RU" sz="1400" dirty="0"/>
              <a:t>. </a:t>
            </a:r>
            <a:r>
              <a:rPr lang="ru-RU" sz="1400" b="1" dirty="0"/>
              <a:t>Рассуждение ученика</a:t>
            </a:r>
            <a:r>
              <a:rPr lang="ru-RU" sz="1400" dirty="0"/>
              <a:t> о смысле высказывания: о чем эта цитата?  как я ее понимаю? что имеет в виду автор? (т. е. выражаем </a:t>
            </a:r>
            <a:r>
              <a:rPr lang="ru-RU" sz="1400" b="1" dirty="0"/>
              <a:t>своё отношение</a:t>
            </a:r>
            <a:r>
              <a:rPr lang="ru-RU" sz="1400" dirty="0"/>
              <a:t> к позиции автора</a:t>
            </a:r>
            <a:r>
              <a:rPr lang="ru-RU" sz="1400" dirty="0" smtClean="0"/>
              <a:t>).</a:t>
            </a:r>
          </a:p>
          <a:p>
            <a:pPr marL="0" indent="0">
              <a:buNone/>
            </a:pPr>
            <a:r>
              <a:rPr lang="ru-RU" sz="1400" dirty="0" smtClean="0"/>
              <a:t>   </a:t>
            </a:r>
          </a:p>
          <a:p>
            <a:pPr marL="0" indent="0">
              <a:buNone/>
            </a:pPr>
            <a:r>
              <a:rPr lang="ru-RU" sz="1400" dirty="0" smtClean="0"/>
              <a:t>  </a:t>
            </a: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  </a:t>
            </a:r>
            <a:r>
              <a:rPr lang="ru-RU" sz="1400" dirty="0" smtClean="0"/>
              <a:t>3</a:t>
            </a:r>
            <a:r>
              <a:rPr lang="ru-RU" sz="1400" dirty="0"/>
              <a:t>. </a:t>
            </a:r>
            <a:r>
              <a:rPr lang="ru-RU" sz="1400" b="1" dirty="0"/>
              <a:t>Аргументация</a:t>
            </a:r>
            <a:r>
              <a:rPr lang="ru-RU" sz="1400" dirty="0"/>
              <a:t> (доказательства) в рассуждении ученика  о смысле высказывания, то есть </a:t>
            </a:r>
            <a:r>
              <a:rPr lang="ru-RU" sz="1400" b="1" dirty="0"/>
              <a:t>примеры из текста</a:t>
            </a:r>
            <a:r>
              <a:rPr lang="ru-RU" sz="1400" dirty="0"/>
              <a:t>:</a:t>
            </a:r>
          </a:p>
          <a:p>
            <a:pPr marL="0" indent="0">
              <a:buNone/>
            </a:pPr>
            <a:r>
              <a:rPr lang="ru-RU" sz="1400" dirty="0"/>
              <a:t>      1) </a:t>
            </a:r>
            <a:r>
              <a:rPr lang="ru-RU" sz="1400" b="1" dirty="0"/>
              <a:t>пример №1</a:t>
            </a:r>
            <a:r>
              <a:rPr lang="ru-RU" sz="1400" dirty="0"/>
              <a:t>, его </a:t>
            </a:r>
            <a:r>
              <a:rPr lang="ru-RU" sz="1400" b="1" dirty="0"/>
              <a:t>роль</a:t>
            </a:r>
            <a:r>
              <a:rPr lang="ru-RU" sz="1400" dirty="0"/>
              <a:t> 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</a:t>
            </a:r>
            <a:r>
              <a:rPr lang="ru-RU" sz="1400" dirty="0" smtClean="0"/>
              <a:t>2</a:t>
            </a:r>
            <a:r>
              <a:rPr lang="ru-RU" sz="1400" dirty="0"/>
              <a:t>) </a:t>
            </a:r>
            <a:r>
              <a:rPr lang="ru-RU" sz="1400" b="1" dirty="0"/>
              <a:t>пример №2</a:t>
            </a:r>
            <a:r>
              <a:rPr lang="ru-RU" sz="1400" dirty="0"/>
              <a:t>, его </a:t>
            </a:r>
            <a:r>
              <a:rPr lang="ru-RU" sz="1400" b="1" dirty="0" smtClean="0"/>
              <a:t>роль</a:t>
            </a:r>
          </a:p>
          <a:p>
            <a:pPr marL="0" indent="0">
              <a:buNone/>
            </a:pPr>
            <a:endParaRPr lang="ru-RU" sz="1400" b="1" dirty="0"/>
          </a:p>
          <a:p>
            <a:pPr marL="0" indent="0">
              <a:buNone/>
            </a:pPr>
            <a:endParaRPr lang="ru-RU" sz="1400" b="1" dirty="0" smtClean="0"/>
          </a:p>
          <a:p>
            <a:pPr marL="0" indent="0">
              <a:buNone/>
            </a:pPr>
            <a:r>
              <a:rPr lang="ru-RU" sz="1400" b="1" dirty="0"/>
              <a:t> </a:t>
            </a:r>
            <a:r>
              <a:rPr lang="ru-RU" sz="1400" b="1" dirty="0" smtClean="0"/>
              <a:t> </a:t>
            </a:r>
            <a:r>
              <a:rPr lang="ru-RU" sz="1400" b="1" dirty="0" smtClean="0"/>
              <a:t>   </a:t>
            </a:r>
            <a:r>
              <a:rPr lang="ru-RU" sz="1400" dirty="0" smtClean="0"/>
              <a:t>4</a:t>
            </a:r>
            <a:r>
              <a:rPr lang="ru-RU" sz="1400" dirty="0"/>
              <a:t>. </a:t>
            </a:r>
            <a:r>
              <a:rPr lang="ru-RU" sz="1400" b="1" dirty="0"/>
              <a:t>Вывод.</a:t>
            </a:r>
            <a:endParaRPr lang="ru-RU" sz="1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908720"/>
            <a:ext cx="4038600" cy="528945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1800" dirty="0" smtClean="0"/>
              <a:t>     Писатель </a:t>
            </a:r>
            <a:r>
              <a:rPr lang="ru-RU" sz="1800" dirty="0"/>
              <a:t>В. Г. Короленко утверждал, что «русский язык обладает всеми </a:t>
            </a:r>
            <a:r>
              <a:rPr lang="ru-RU" sz="1800" b="1" dirty="0"/>
              <a:t>средствами</a:t>
            </a:r>
            <a:r>
              <a:rPr lang="ru-RU" sz="1800" dirty="0"/>
              <a:t> </a:t>
            </a:r>
            <a:r>
              <a:rPr lang="ru-RU" sz="1800" b="1" dirty="0"/>
              <a:t>для выражения</a:t>
            </a:r>
            <a:r>
              <a:rPr lang="ru-RU" sz="1800" dirty="0"/>
              <a:t> самых тонких </a:t>
            </a:r>
            <a:r>
              <a:rPr lang="ru-RU" sz="1800" b="1" dirty="0"/>
              <a:t>ощущений</a:t>
            </a:r>
            <a:r>
              <a:rPr lang="ru-RU" sz="1800" dirty="0"/>
              <a:t> и оттенков </a:t>
            </a:r>
            <a:r>
              <a:rPr lang="ru-RU" sz="1800" b="1" dirty="0"/>
              <a:t>мысли</a:t>
            </a:r>
            <a:r>
              <a:rPr lang="ru-RU" sz="1800" dirty="0" smtClean="0"/>
              <a:t>».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/>
              <a:t> </a:t>
            </a:r>
            <a:r>
              <a:rPr lang="ru-RU" sz="1800" dirty="0" smtClean="0"/>
              <a:t>    Я </a:t>
            </a:r>
            <a:r>
              <a:rPr lang="ru-RU" sz="1800" dirty="0"/>
              <a:t>согласна с мнением писателя. Действительно, богатство и уникальность нашего языка </a:t>
            </a:r>
            <a:r>
              <a:rPr lang="ru-RU" sz="1800" dirty="0" smtClean="0"/>
              <a:t>состоят не </a:t>
            </a:r>
            <a:r>
              <a:rPr lang="ru-RU" sz="1800" dirty="0"/>
              <a:t>только в том, что он содержит огромное количество слов, но, главным образом, в том, что его </a:t>
            </a:r>
            <a:r>
              <a:rPr lang="ru-RU" sz="1800" b="1" dirty="0"/>
              <a:t>речевые возможности</a:t>
            </a:r>
            <a:r>
              <a:rPr lang="ru-RU" sz="1800" dirty="0"/>
              <a:t> помогают </a:t>
            </a:r>
            <a:r>
              <a:rPr lang="ru-RU" sz="1800" b="1" dirty="0"/>
              <a:t>выразить</a:t>
            </a:r>
            <a:r>
              <a:rPr lang="ru-RU" sz="1800" dirty="0"/>
              <a:t> все, о чем мы </a:t>
            </a:r>
            <a:r>
              <a:rPr lang="ru-RU" sz="1800" b="1" dirty="0"/>
              <a:t>думаем</a:t>
            </a:r>
            <a:r>
              <a:rPr lang="ru-RU" sz="1800" dirty="0"/>
              <a:t> и что </a:t>
            </a:r>
            <a:r>
              <a:rPr lang="ru-RU" sz="1800" b="1" dirty="0"/>
              <a:t>испытываем</a:t>
            </a:r>
            <a:r>
              <a:rPr lang="ru-RU" sz="1800" dirty="0"/>
              <a:t>.</a:t>
            </a:r>
          </a:p>
          <a:p>
            <a:pPr marL="0" indent="0">
              <a:buNone/>
            </a:pPr>
            <a:r>
              <a:rPr lang="ru-RU" sz="1800" dirty="0" smtClean="0"/>
              <a:t>   </a:t>
            </a:r>
          </a:p>
          <a:p>
            <a:pPr marL="0" indent="0">
              <a:buNone/>
            </a:pPr>
            <a:r>
              <a:rPr lang="ru-RU" sz="1800" dirty="0" smtClean="0"/>
              <a:t>     Например</a:t>
            </a:r>
            <a:r>
              <a:rPr lang="ru-RU" sz="1800" dirty="0"/>
              <a:t>, в тексте О. Павловой медсестра говорит, что у Гришки </a:t>
            </a:r>
            <a:r>
              <a:rPr lang="ru-RU" sz="1800" b="1" dirty="0">
                <a:solidFill>
                  <a:srgbClr val="0070C0"/>
                </a:solidFill>
              </a:rPr>
              <a:t>«семь пядей во лбу» (предложение 11)</a:t>
            </a:r>
            <a:r>
              <a:rPr lang="ru-RU" sz="1800" b="1" dirty="0"/>
              <a:t>. </a:t>
            </a:r>
            <a:r>
              <a:rPr lang="ru-RU" sz="1800" dirty="0"/>
              <a:t>Это </a:t>
            </a:r>
            <a:r>
              <a:rPr lang="ru-RU" sz="1800" b="1" dirty="0"/>
              <a:t>фразеологический оборот.</a:t>
            </a:r>
            <a:r>
              <a:rPr lang="ru-RU" sz="1800" dirty="0"/>
              <a:t> Данное средство выразительности помогает нам, читателям, понять, что </a:t>
            </a:r>
            <a:r>
              <a:rPr lang="ru-RU" sz="1800" u="sng" dirty="0"/>
              <a:t>Гришка умен не по годам.</a:t>
            </a: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     </a:t>
            </a:r>
          </a:p>
          <a:p>
            <a:pPr marL="0" indent="0">
              <a:buNone/>
            </a:pPr>
            <a:r>
              <a:rPr lang="ru-RU" sz="1800" dirty="0" smtClean="0"/>
              <a:t>      А </a:t>
            </a:r>
            <a:r>
              <a:rPr lang="ru-RU" sz="1800" dirty="0"/>
              <a:t>вот в </a:t>
            </a:r>
            <a:r>
              <a:rPr lang="ru-RU" sz="1800" b="1" dirty="0">
                <a:solidFill>
                  <a:srgbClr val="0070C0"/>
                </a:solidFill>
              </a:rPr>
              <a:t>предложении 3 </a:t>
            </a:r>
            <a:r>
              <a:rPr lang="ru-RU" sz="1800" dirty="0"/>
              <a:t>автор использует </a:t>
            </a:r>
            <a:r>
              <a:rPr lang="ru-RU" sz="1800" b="1" dirty="0"/>
              <a:t>слово</a:t>
            </a:r>
            <a:r>
              <a:rPr lang="ru-RU" sz="1800" dirty="0"/>
              <a:t> </a:t>
            </a:r>
            <a:r>
              <a:rPr lang="ru-RU" sz="1800" b="1" dirty="0">
                <a:solidFill>
                  <a:srgbClr val="0070C0"/>
                </a:solidFill>
              </a:rPr>
              <a:t>«</a:t>
            </a:r>
            <a:r>
              <a:rPr lang="ru-RU" sz="1800" b="1" dirty="0" smtClean="0">
                <a:solidFill>
                  <a:srgbClr val="0070C0"/>
                </a:solidFill>
              </a:rPr>
              <a:t>детишки»  </a:t>
            </a:r>
            <a:r>
              <a:rPr lang="ru-RU" sz="1800" dirty="0" smtClean="0"/>
              <a:t>с </a:t>
            </a:r>
            <a:r>
              <a:rPr lang="ru-RU" sz="1800" b="1" dirty="0"/>
              <a:t>уменьшительно-ласкательным суффиксом</a:t>
            </a:r>
            <a:r>
              <a:rPr lang="ru-RU" sz="1800" dirty="0"/>
              <a:t>, и мы сразу понимаем, что </a:t>
            </a:r>
            <a:r>
              <a:rPr lang="ru-RU" sz="1800" u="sng" dirty="0"/>
              <a:t>он относится к ним с сочувствием и добротой</a:t>
            </a:r>
            <a:r>
              <a:rPr lang="ru-RU" sz="1800" u="sng" dirty="0" smtClean="0"/>
              <a:t>.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     Таким </a:t>
            </a:r>
            <a:r>
              <a:rPr lang="ru-RU" sz="1800" dirty="0"/>
              <a:t>образом, </a:t>
            </a:r>
            <a:r>
              <a:rPr lang="ru-RU" sz="1800" b="1" dirty="0"/>
              <a:t>выразительные возможности</a:t>
            </a:r>
            <a:r>
              <a:rPr lang="ru-RU" sz="1800" dirty="0"/>
              <a:t> нашего </a:t>
            </a:r>
            <a:r>
              <a:rPr lang="ru-RU" sz="1800" b="1" dirty="0"/>
              <a:t>языка</a:t>
            </a:r>
            <a:r>
              <a:rPr lang="ru-RU" sz="1800" dirty="0"/>
              <a:t> помогают точно передавать свои </a:t>
            </a:r>
            <a:r>
              <a:rPr lang="ru-RU" sz="1800" b="1" dirty="0"/>
              <a:t>мысли и чувства</a:t>
            </a:r>
            <a:r>
              <a:rPr lang="ru-RU" sz="1800" dirty="0"/>
              <a:t>.</a:t>
            </a:r>
          </a:p>
          <a:p>
            <a:pPr marL="0" indent="0">
              <a:buNone/>
            </a:pPr>
            <a:r>
              <a:rPr lang="ru-RU" sz="1800" dirty="0"/>
              <a:t> </a:t>
            </a:r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55586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/>
              <a:t>Пошаговая инструкция по написанию сочинения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 smtClean="0"/>
              <a:t>     Шаг </a:t>
            </a:r>
            <a:r>
              <a:rPr lang="ru-RU" sz="1600" b="1" dirty="0"/>
              <a:t>1.</a:t>
            </a:r>
            <a:r>
              <a:rPr lang="ru-RU" sz="1600" dirty="0"/>
              <a:t> Знакомимся с высказыванием. </a:t>
            </a:r>
          </a:p>
          <a:p>
            <a:pPr marL="0" indent="0">
              <a:buNone/>
            </a:pPr>
            <a:r>
              <a:rPr lang="ru-RU" sz="1600" dirty="0"/>
              <a:t>     </a:t>
            </a:r>
            <a:r>
              <a:rPr lang="ru-RU" sz="1600" dirty="0" smtClean="0"/>
              <a:t>Внимательно </a:t>
            </a:r>
            <a:r>
              <a:rPr lang="ru-RU" sz="1600" dirty="0"/>
              <a:t>прочитайте высказывание о языке. Осмыслите его. Выделите </a:t>
            </a:r>
            <a:r>
              <a:rPr lang="ru-RU" sz="1600" b="1" dirty="0"/>
              <a:t>ключевые слова.    </a:t>
            </a:r>
          </a:p>
          <a:p>
            <a:pPr marL="0" indent="0">
              <a:buNone/>
            </a:pPr>
            <a:r>
              <a:rPr lang="ru-RU" dirty="0"/>
              <a:t> </a:t>
            </a:r>
            <a:r>
              <a:rPr lang="ru-RU" dirty="0" smtClean="0"/>
              <a:t> </a:t>
            </a:r>
            <a:r>
              <a:rPr lang="ru-RU" sz="1700" b="1" dirty="0" smtClean="0"/>
              <a:t> </a:t>
            </a:r>
            <a:r>
              <a:rPr lang="ru-RU" sz="1600" b="1" dirty="0" smtClean="0"/>
              <a:t>Шаг </a:t>
            </a:r>
            <a:r>
              <a:rPr lang="ru-RU" sz="1600" b="1" dirty="0"/>
              <a:t>2.</a:t>
            </a:r>
            <a:r>
              <a:rPr lang="ru-RU" sz="1600" dirty="0"/>
              <a:t> Определяем основную мысль высказывания.</a:t>
            </a:r>
          </a:p>
          <a:p>
            <a:pPr marL="0" indent="0">
              <a:buNone/>
            </a:pPr>
            <a:r>
              <a:rPr lang="ru-RU" sz="1600" dirty="0"/>
              <a:t>      Выясните, о каких </a:t>
            </a:r>
            <a:r>
              <a:rPr lang="ru-RU" sz="1600" b="1" dirty="0"/>
              <a:t>свойствах языка</a:t>
            </a:r>
            <a:r>
              <a:rPr lang="ru-RU" sz="1600" dirty="0"/>
              <a:t>, о каких </a:t>
            </a:r>
            <a:r>
              <a:rPr lang="ru-RU" sz="1600" b="1" dirty="0"/>
              <a:t>языковых явлениях</a:t>
            </a:r>
            <a:r>
              <a:rPr lang="ru-RU" sz="1600" dirty="0"/>
              <a:t> идёт речь в высказывании. Примерные ответы: </a:t>
            </a:r>
          </a:p>
          <a:p>
            <a:pPr marL="0" indent="0">
              <a:buNone/>
            </a:pPr>
            <a:r>
              <a:rPr lang="ru-RU" sz="1600" dirty="0"/>
              <a:t>      - о богатстве,  выразительности, точности русской речи; </a:t>
            </a:r>
          </a:p>
          <a:p>
            <a:pPr marL="0" indent="0">
              <a:buNone/>
            </a:pPr>
            <a:r>
              <a:rPr lang="ru-RU" sz="1600" dirty="0"/>
              <a:t>      - о средствах выражения мыслей; </a:t>
            </a:r>
          </a:p>
          <a:p>
            <a:pPr marL="0" indent="0">
              <a:buNone/>
            </a:pPr>
            <a:r>
              <a:rPr lang="ru-RU" sz="1600" dirty="0"/>
              <a:t>      - о роли в русском языке эпитетов, метафор, олицетворений, сравнений, синонимов, антонимов, фразеологизмов и т.п.; </a:t>
            </a:r>
          </a:p>
          <a:p>
            <a:pPr marL="0" indent="0">
              <a:buNone/>
            </a:pPr>
            <a:r>
              <a:rPr lang="ru-RU" sz="1600" dirty="0"/>
              <a:t>      - о взаимосвязи лексики и грамматики; </a:t>
            </a:r>
          </a:p>
          <a:p>
            <a:pPr marL="0" indent="0">
              <a:buNone/>
            </a:pPr>
            <a:r>
              <a:rPr lang="ru-RU" sz="1600" dirty="0"/>
              <a:t>      - о роли синтаксиса в человеческом общении; </a:t>
            </a:r>
          </a:p>
          <a:p>
            <a:pPr marL="0" indent="0">
              <a:buNone/>
            </a:pPr>
            <a:r>
              <a:rPr lang="ru-RU" sz="1600" dirty="0"/>
              <a:t>      - о гибкости русской пунктуационной системы и функциях знаков препинания и т.д. </a:t>
            </a:r>
          </a:p>
          <a:p>
            <a:pPr marL="0" indent="0">
              <a:buNone/>
            </a:pPr>
            <a:r>
              <a:rPr lang="ru-RU" sz="1600" dirty="0"/>
              <a:t>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128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764704"/>
            <a:ext cx="799288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     Шаг </a:t>
            </a:r>
            <a:r>
              <a:rPr lang="ru-RU" sz="1600" b="1" dirty="0"/>
              <a:t>3.</a:t>
            </a:r>
            <a:r>
              <a:rPr lang="ru-RU" sz="1600" dirty="0"/>
              <a:t> Оформляем </a:t>
            </a:r>
            <a:r>
              <a:rPr lang="ru-RU" sz="1600" b="1" dirty="0" smtClean="0"/>
              <a:t>вступление (тезис и </a:t>
            </a:r>
            <a:r>
              <a:rPr lang="ru-RU" sz="1600" b="1" dirty="0"/>
              <a:t>р</a:t>
            </a:r>
            <a:r>
              <a:rPr lang="ru-RU" sz="1600" b="1" dirty="0" smtClean="0"/>
              <a:t>ассуждение ученика</a:t>
            </a:r>
            <a:r>
              <a:rPr lang="ru-RU" sz="1600" dirty="0" smtClean="0"/>
              <a:t>).</a:t>
            </a:r>
            <a:endParaRPr lang="ru-RU" sz="1600" dirty="0"/>
          </a:p>
          <a:p>
            <a:r>
              <a:rPr lang="ru-RU" sz="1600" dirty="0"/>
              <a:t>     </a:t>
            </a:r>
            <a:r>
              <a:rPr lang="ru-RU" sz="1600" dirty="0" smtClean="0"/>
              <a:t>Во </a:t>
            </a:r>
            <a:r>
              <a:rPr lang="ru-RU" sz="1600" dirty="0"/>
              <a:t>вступлении необходимо </a:t>
            </a:r>
            <a:r>
              <a:rPr lang="ru-RU" sz="1600" b="1" dirty="0"/>
              <a:t>раскрыть</a:t>
            </a:r>
            <a:r>
              <a:rPr lang="ru-RU" sz="1600" dirty="0"/>
              <a:t> </a:t>
            </a:r>
            <a:r>
              <a:rPr lang="ru-RU" sz="1600" b="1" dirty="0"/>
              <a:t>смысл высказывания</a:t>
            </a:r>
            <a:r>
              <a:rPr lang="ru-RU" sz="1600" dirty="0"/>
              <a:t>. В этом вам помогут следующие слова и выражения: </a:t>
            </a:r>
          </a:p>
          <a:p>
            <a:r>
              <a:rPr lang="ru-RU" sz="1600" i="1" dirty="0"/>
              <a:t>     - автор анализирует,  характеризует,  рассуждает, отмечает, доказывает, сравнивает, сопоставляет, противопоставляет, называет, описывает, разбирает, подчёркивает, ссылается на.., останавливается на ..., раскрывает содержание, отмечает важность, формулирует, касается, утверждает, считает, что ...</a:t>
            </a:r>
            <a:r>
              <a:rPr lang="ru-RU" sz="1600" dirty="0"/>
              <a:t>  и т.д. </a:t>
            </a:r>
            <a:endParaRPr lang="ru-RU" sz="1600" dirty="0" smtClean="0"/>
          </a:p>
          <a:p>
            <a:endParaRPr lang="ru-RU" sz="1600" dirty="0"/>
          </a:p>
          <a:p>
            <a:r>
              <a:rPr lang="ru-RU" sz="1600" dirty="0"/>
              <a:t>     Помните, что вступление должно состоять примерно из 2-3-х предложений. </a:t>
            </a:r>
            <a:endParaRPr lang="ru-RU" sz="1600" dirty="0" smtClean="0"/>
          </a:p>
          <a:p>
            <a:r>
              <a:rPr lang="ru-RU" sz="1600" dirty="0" smtClean="0"/>
              <a:t>Можно </a:t>
            </a:r>
            <a:r>
              <a:rPr lang="ru-RU" sz="1600" dirty="0"/>
              <a:t>применить цитирование, например: </a:t>
            </a:r>
            <a:endParaRPr lang="ru-RU" sz="1600" dirty="0" smtClean="0"/>
          </a:p>
          <a:p>
            <a:r>
              <a:rPr lang="ru-RU" sz="1600" dirty="0" smtClean="0"/>
              <a:t>     - </a:t>
            </a:r>
            <a:r>
              <a:rPr lang="ru-RU" sz="1600" i="1" dirty="0"/>
              <a:t>К. Г. Паустовский сказал: "Нет ничего такого в жизни и в нашем сознании, чего нельзя было бы передать русским словом". Действительно, слова наиболее точно, ясно и образно выражают самые сложные мысли и чувства людей, всё многообразие окружающего мира.</a:t>
            </a:r>
            <a:r>
              <a:rPr lang="ru-RU" sz="1600" dirty="0"/>
              <a:t> </a:t>
            </a:r>
          </a:p>
          <a:p>
            <a:r>
              <a:rPr lang="ru-RU" sz="1600" dirty="0"/>
              <a:t>     Можно обойтись и без цитирования, например: </a:t>
            </a:r>
          </a:p>
          <a:p>
            <a:r>
              <a:rPr lang="ru-RU" sz="1600" dirty="0"/>
              <a:t>     - </a:t>
            </a:r>
            <a:r>
              <a:rPr lang="ru-RU" sz="1600" i="1" dirty="0"/>
              <a:t>Язык – одно из чудес, с помощью которого люди передают тончайшие оттенки мыслей. Великий русский писатель К. Паустовский утверждал, что русским словом можно не только назвать предметы, явления и действия, но и выразить идеи, мысли, чувства. Не могу не согласиться с мнением автора высказывания.</a:t>
            </a:r>
            <a:r>
              <a:rPr lang="ru-RU" sz="1600" dirty="0"/>
              <a:t> </a:t>
            </a:r>
          </a:p>
          <a:p>
            <a:r>
              <a:rPr lang="ru-RU" dirty="0"/>
              <a:t>   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1433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792088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1600" dirty="0"/>
              <a:t>Или: </a:t>
            </a:r>
          </a:p>
          <a:p>
            <a:r>
              <a:rPr lang="ru-RU" sz="1600" dirty="0"/>
              <a:t>     - </a:t>
            </a:r>
            <a:r>
              <a:rPr lang="ru-RU" sz="1600" i="1" dirty="0"/>
              <a:t>Высказывание К. Г. Паустовского я понимаю так: нет предмета во вселенной, для которого бы не придумал слова человек. При помощи слова мы называем не только предметы, но и всякое действие и состояние. Особенно богато для обозначения явлений русское слово. Я разделяю точку зрения русского писателя.</a:t>
            </a:r>
            <a:r>
              <a:rPr lang="ru-RU" sz="1600" dirty="0"/>
              <a:t> </a:t>
            </a:r>
          </a:p>
          <a:p>
            <a:r>
              <a:rPr lang="ru-RU" sz="1600" dirty="0"/>
              <a:t>     Или:</a:t>
            </a:r>
          </a:p>
          <a:p>
            <a:r>
              <a:rPr lang="ru-RU" sz="1600" dirty="0"/>
              <a:t>     - </a:t>
            </a:r>
            <a:r>
              <a:rPr lang="ru-RU" sz="1600" i="1" dirty="0"/>
              <a:t>В высказывании К. Г. Паустовского моё внимание привлекла мысль о том, что в богатом русском языке можно найти слова для выражения всего многообразия окружающего мира и внутреннего мира человека. </a:t>
            </a:r>
            <a:endParaRPr lang="ru-RU" sz="1600" i="1" dirty="0" smtClean="0"/>
          </a:p>
          <a:p>
            <a:endParaRPr lang="ru-RU" sz="1600" dirty="0"/>
          </a:p>
          <a:p>
            <a:r>
              <a:rPr lang="ru-RU" sz="1600" i="1" dirty="0"/>
              <a:t> </a:t>
            </a:r>
            <a:r>
              <a:rPr lang="ru-RU" sz="1600" b="1" dirty="0" smtClean="0"/>
              <a:t>Шаг 4.</a:t>
            </a:r>
            <a:r>
              <a:rPr lang="ru-RU" sz="1600" dirty="0" smtClean="0"/>
              <a:t> Пишем </a:t>
            </a:r>
            <a:r>
              <a:rPr lang="ru-RU" sz="1600" b="1" dirty="0" smtClean="0"/>
              <a:t>основную часть.</a:t>
            </a:r>
            <a:r>
              <a:rPr lang="ru-RU" sz="1600" dirty="0" smtClean="0"/>
              <a:t> </a:t>
            </a:r>
          </a:p>
          <a:p>
            <a:r>
              <a:rPr lang="ru-RU" sz="1600" dirty="0" smtClean="0"/>
              <a:t>     Основную часть можно начать следующими фразами: </a:t>
            </a:r>
          </a:p>
          <a:p>
            <a:r>
              <a:rPr lang="ru-RU" sz="1600" dirty="0" smtClean="0"/>
              <a:t>     - </a:t>
            </a:r>
            <a:r>
              <a:rPr lang="ru-RU" sz="1600" i="1" dirty="0" smtClean="0"/>
              <a:t>Присмотримся повнимательнее к словам в тексте ...</a:t>
            </a:r>
            <a:r>
              <a:rPr lang="ru-RU" sz="1600" dirty="0" smtClean="0"/>
              <a:t> (называем фамилию автора текста).     </a:t>
            </a:r>
          </a:p>
          <a:p>
            <a:r>
              <a:rPr lang="ru-RU" sz="1600" dirty="0" smtClean="0"/>
              <a:t>     - </a:t>
            </a:r>
            <a:r>
              <a:rPr lang="ru-RU" sz="1600" i="1" dirty="0" smtClean="0"/>
              <a:t>Обратимся к тексту русского писателя ...</a:t>
            </a:r>
            <a:r>
              <a:rPr lang="ru-RU" sz="1600" dirty="0" smtClean="0"/>
              <a:t> (фамилия автора текста). </a:t>
            </a:r>
          </a:p>
          <a:p>
            <a:r>
              <a:rPr lang="ru-RU" sz="1600" dirty="0" smtClean="0"/>
              <a:t>     - </a:t>
            </a:r>
            <a:r>
              <a:rPr lang="ru-RU" sz="1600" i="1" dirty="0" smtClean="0"/>
              <a:t>Докажем эту мысль на примерах из текста...</a:t>
            </a:r>
            <a:r>
              <a:rPr lang="ru-RU" sz="1600" dirty="0" smtClean="0"/>
              <a:t> </a:t>
            </a:r>
          </a:p>
          <a:p>
            <a:r>
              <a:rPr lang="ru-RU" sz="1600" dirty="0" smtClean="0"/>
              <a:t>     - </a:t>
            </a:r>
            <a:r>
              <a:rPr lang="ru-RU" sz="1600" i="1" dirty="0" smtClean="0"/>
              <a:t>Попытаемся раскрыть значение тезиса на примерах, взятых из текста ... </a:t>
            </a:r>
            <a:endParaRPr lang="ru-RU" sz="1600" dirty="0" smtClean="0"/>
          </a:p>
          <a:p>
            <a:r>
              <a:rPr lang="ru-RU" sz="1600" i="1" dirty="0" smtClean="0"/>
              <a:t> </a:t>
            </a:r>
            <a:endParaRPr lang="ru-RU" sz="1600" dirty="0" smtClean="0"/>
          </a:p>
          <a:p>
            <a:r>
              <a:rPr lang="ru-RU" sz="1600" i="1" dirty="0" smtClean="0"/>
              <a:t>    </a:t>
            </a:r>
            <a:r>
              <a:rPr lang="ru-RU" sz="1600" dirty="0" smtClean="0"/>
              <a:t> Далее приводим </a:t>
            </a:r>
            <a:r>
              <a:rPr lang="ru-RU" sz="1600" b="1" dirty="0" smtClean="0"/>
              <a:t>примеры</a:t>
            </a:r>
            <a:r>
              <a:rPr lang="ru-RU" sz="1600" dirty="0" smtClean="0"/>
              <a:t>, подтверждающие слова писателя и ваши рассуждения. Общие требования к аргументам таковы: </a:t>
            </a:r>
          </a:p>
          <a:p>
            <a:r>
              <a:rPr lang="ru-RU" sz="1600" dirty="0" smtClean="0"/>
              <a:t>     - примеров должно быть 2; </a:t>
            </a:r>
          </a:p>
          <a:p>
            <a:r>
              <a:rPr lang="ru-RU" sz="1600" dirty="0" smtClean="0"/>
              <a:t>     - примеры должны быть из указанного текста; </a:t>
            </a:r>
          </a:p>
          <a:p>
            <a:r>
              <a:rPr lang="ru-RU" sz="1600" dirty="0" smtClean="0"/>
              <a:t>     - приводя пример, нужно не только назвать языковое явление, но и объяснить его значение и указать роль в тексте. 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17984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endParaRPr lang="ru-RU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548680"/>
            <a:ext cx="813690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     Пример </a:t>
            </a:r>
            <a:r>
              <a:rPr lang="ru-RU" sz="1600" dirty="0"/>
              <a:t>1:</a:t>
            </a:r>
          </a:p>
          <a:p>
            <a:r>
              <a:rPr lang="ru-RU" sz="1600" dirty="0"/>
              <a:t>     -  </a:t>
            </a:r>
            <a:r>
              <a:rPr lang="ru-RU" sz="1600" i="1" dirty="0"/>
              <a:t>Важным источником обогащения речи служит синонимия. Наш язык очень богат синонимами </a:t>
            </a:r>
            <a:r>
              <a:rPr lang="ru-RU" sz="1600" dirty="0"/>
              <a:t>(названо языковое явление)</a:t>
            </a:r>
            <a:r>
              <a:rPr lang="ru-RU" sz="1600" i="1" dirty="0"/>
              <a:t> - словами, имеющими общее значение и различающимися дополнительными оттенками или стилистической окраской </a:t>
            </a:r>
            <a:r>
              <a:rPr lang="ru-RU" sz="1600" dirty="0"/>
              <a:t>(объяснено его значение).</a:t>
            </a:r>
            <a:r>
              <a:rPr lang="ru-RU" sz="1600" i="1" dirty="0"/>
              <a:t> Синонимы привлекают пишущего или говорящего тем, что они позволяют с предельной точностью выразить мысль. Так, описывая чувства Анны Федотовны, автор использует синонимы "горечь и обида" (предложение 44), "разговор обеспокоил, удивил, обидел" (предложение 33), которые помогают писателю более полно и многогранно раскрыть душевное состояние своей героини </a:t>
            </a:r>
            <a:r>
              <a:rPr lang="ru-RU" sz="1600" dirty="0"/>
              <a:t>(указана роль в тексте). </a:t>
            </a:r>
            <a:endParaRPr lang="ru-RU" sz="1600" dirty="0" smtClean="0"/>
          </a:p>
          <a:p>
            <a:endParaRPr lang="ru-RU" sz="1600" dirty="0"/>
          </a:p>
          <a:p>
            <a:r>
              <a:rPr lang="ru-RU" sz="1600" dirty="0"/>
              <a:t>     Пример 2:</a:t>
            </a:r>
          </a:p>
          <a:p>
            <a:r>
              <a:rPr lang="ru-RU" sz="1600" dirty="0"/>
              <a:t>     - </a:t>
            </a:r>
            <a:r>
              <a:rPr lang="ru-RU" sz="1600" i="1" dirty="0"/>
              <a:t>Русский язык обладает и богатейшими словообразовательными возможностями. Способы образования слов в русском языке очень разнообразны. Один из наиболее продуктивных способов - это суффиксальный. Возьмём, к примеру, слово "Танечка" из предложения 1. Оно образовано с помощью уменьшительно-ласкательного суффикса </a:t>
            </a:r>
            <a:endParaRPr lang="ru-RU" sz="1600" i="1" dirty="0" smtClean="0"/>
          </a:p>
          <a:p>
            <a:r>
              <a:rPr lang="ru-RU" sz="1600" i="1" dirty="0" smtClean="0"/>
              <a:t>-</a:t>
            </a:r>
            <a:r>
              <a:rPr lang="ru-RU" sz="1600" i="1" dirty="0" err="1"/>
              <a:t>ечк</a:t>
            </a:r>
            <a:r>
              <a:rPr lang="ru-RU" sz="1600" i="1" dirty="0"/>
              <a:t>-, который помогает автору выразить симпатию к героине своего произведения.</a:t>
            </a:r>
            <a:r>
              <a:rPr lang="ru-RU" sz="1600" dirty="0"/>
              <a:t> </a:t>
            </a:r>
          </a:p>
          <a:p>
            <a:r>
              <a:rPr lang="ru-RU" sz="1600" dirty="0"/>
              <a:t>     При оформлении примеров можно использовать вводные слова "</a:t>
            </a:r>
            <a:r>
              <a:rPr lang="ru-RU" sz="1600" i="1" dirty="0"/>
              <a:t>во-первых", "во-вторых"</a:t>
            </a:r>
            <a:r>
              <a:rPr lang="ru-RU" sz="1600" dirty="0"/>
              <a:t> и т.д. Не забывайте, что они отделяются запятой. </a:t>
            </a:r>
          </a:p>
          <a:p>
            <a:r>
              <a:rPr lang="ru-RU" sz="1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0418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548680"/>
            <a:ext cx="84969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b="1" dirty="0" smtClean="0"/>
              <a:t>Шаг </a:t>
            </a:r>
            <a:r>
              <a:rPr lang="ru-RU" b="1" dirty="0"/>
              <a:t>5.</a:t>
            </a:r>
            <a:r>
              <a:rPr lang="ru-RU" dirty="0"/>
              <a:t> Пишем </a:t>
            </a:r>
            <a:r>
              <a:rPr lang="ru-RU" b="1" dirty="0"/>
              <a:t>заключение.</a:t>
            </a:r>
            <a:endParaRPr lang="ru-RU" dirty="0"/>
          </a:p>
          <a:p>
            <a:r>
              <a:rPr lang="ru-RU" dirty="0"/>
              <a:t>     В заключительной части сочинения делается </a:t>
            </a:r>
            <a:r>
              <a:rPr lang="ru-RU" b="1" dirty="0"/>
              <a:t>вывод</a:t>
            </a:r>
            <a:r>
              <a:rPr lang="ru-RU" dirty="0"/>
              <a:t> из всего сказанного. Как правило, в заключении говорится о том же, о чём во вступлении, но другими словами. 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     Начать вывод можно следующими словами и фразами: </a:t>
            </a:r>
          </a:p>
          <a:p>
            <a:r>
              <a:rPr lang="ru-RU" dirty="0"/>
              <a:t>     - </a:t>
            </a:r>
            <a:r>
              <a:rPr lang="ru-RU" i="1" dirty="0"/>
              <a:t>Таким образом, ... Итак, ... Следовательно, ... В итоге можно прийти к такому выводу: ... </a:t>
            </a:r>
            <a:endParaRPr lang="ru-RU" dirty="0"/>
          </a:p>
          <a:p>
            <a:r>
              <a:rPr lang="ru-RU" i="1" dirty="0"/>
              <a:t>В заключение можно сказать, что ... Мы убеждаемся в том, что ... Обобщая сказанное, ... Из этого следует, что ... </a:t>
            </a:r>
            <a:r>
              <a:rPr lang="ru-RU" dirty="0"/>
              <a:t>и т.д. 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     Например: </a:t>
            </a:r>
          </a:p>
          <a:p>
            <a:r>
              <a:rPr lang="ru-RU" dirty="0"/>
              <a:t>     - </a:t>
            </a:r>
            <a:r>
              <a:rPr lang="ru-RU" i="1" dirty="0"/>
              <a:t>Таким образом, приведённые примеры подтверждают мысль К. Г. Паустовского о том, что в русском языке можно найти нужные слова для выражения самых сложных мыслей и различных оттенков чувств. </a:t>
            </a:r>
            <a:endParaRPr lang="ru-RU" i="1" dirty="0" smtClean="0"/>
          </a:p>
          <a:p>
            <a:endParaRPr lang="ru-RU" dirty="0"/>
          </a:p>
          <a:p>
            <a:r>
              <a:rPr lang="ru-RU" i="1" dirty="0"/>
              <a:t>     </a:t>
            </a:r>
            <a:r>
              <a:rPr lang="ru-RU" dirty="0"/>
              <a:t>Или: </a:t>
            </a:r>
          </a:p>
          <a:p>
            <a:r>
              <a:rPr lang="ru-RU" dirty="0"/>
              <a:t>     - </a:t>
            </a:r>
            <a:r>
              <a:rPr lang="ru-RU" i="1" dirty="0"/>
              <a:t>Подводя итог сказанному, хочу отметить, что эпитеты играют важную роль в художественном тексте: они способствуют более полной, точной, яркой и образной передаче оттенков мыслей, чувств и оценок автора текста.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690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/>
              <a:t>Варианты </a:t>
            </a:r>
            <a:r>
              <a:rPr lang="ru-RU" sz="1800" b="1" dirty="0"/>
              <a:t>рассуждений учеников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/>
              <a:t>по ряду высказываний на лингвистическую </a:t>
            </a:r>
            <a:r>
              <a:rPr lang="ru-RU" sz="1800" b="1" dirty="0" smtClean="0"/>
              <a:t>тему</a:t>
            </a:r>
            <a:br>
              <a:rPr lang="ru-RU" sz="1800" b="1" dirty="0" smtClean="0"/>
            </a:br>
            <a:r>
              <a:rPr lang="ru-RU" sz="1200" b="1" dirty="0" smtClean="0"/>
              <a:t>(примеры взяты из текста О. Павловой)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(</a:t>
            </a:r>
            <a:r>
              <a:rPr lang="ru-RU" sz="1800" b="1" dirty="0"/>
              <a:t>черным </a:t>
            </a:r>
            <a:r>
              <a:rPr lang="ru-RU" sz="1800" dirty="0"/>
              <a:t>цветом выделены </a:t>
            </a:r>
            <a:r>
              <a:rPr lang="ru-RU" sz="1800" b="1" dirty="0"/>
              <a:t>лингвистические термины</a:t>
            </a:r>
            <a:r>
              <a:rPr lang="ru-RU" sz="1800" dirty="0"/>
              <a:t>, которые помогают раскрыть смысл высказывания автора; </a:t>
            </a:r>
            <a:r>
              <a:rPr lang="ru-RU" sz="1800" b="1" dirty="0">
                <a:solidFill>
                  <a:srgbClr val="0070C0"/>
                </a:solidFill>
              </a:rPr>
              <a:t>синим</a:t>
            </a:r>
            <a:r>
              <a:rPr lang="ru-RU" sz="1800" dirty="0"/>
              <a:t> – конкретный </a:t>
            </a:r>
            <a:r>
              <a:rPr lang="ru-RU" sz="1800" b="1" dirty="0">
                <a:solidFill>
                  <a:srgbClr val="0070C0"/>
                </a:solidFill>
              </a:rPr>
              <a:t>пример</a:t>
            </a:r>
            <a:r>
              <a:rPr lang="ru-RU" sz="1800" dirty="0"/>
              <a:t> из текста; фраза, в которой указывается </a:t>
            </a:r>
            <a:r>
              <a:rPr lang="ru-RU" sz="1800" u="sng" dirty="0"/>
              <a:t>роль </a:t>
            </a:r>
            <a:r>
              <a:rPr lang="ru-RU" sz="1800" dirty="0"/>
              <a:t>данного примера, </a:t>
            </a:r>
            <a:r>
              <a:rPr lang="ru-RU" sz="1800" u="sng" dirty="0"/>
              <a:t>подчеркнута</a:t>
            </a:r>
            <a:r>
              <a:rPr lang="ru-RU" sz="1800" dirty="0" smtClean="0"/>
              <a:t>)</a:t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 </a:t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/>
              <a:t> </a:t>
            </a: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     1</a:t>
            </a:r>
            <a:r>
              <a:rPr lang="ru-RU" b="1" dirty="0"/>
              <a:t>.</a:t>
            </a:r>
            <a:r>
              <a:rPr lang="ru-RU" i="1" dirty="0"/>
              <a:t> «Язык подобен многоэтажному зданию. Его этажи – единицы: </a:t>
            </a:r>
            <a:r>
              <a:rPr lang="ru-RU" b="1" i="1" dirty="0"/>
              <a:t>звук, морфема, слово, словосочетание, предложение…</a:t>
            </a:r>
            <a:r>
              <a:rPr lang="ru-RU" i="1" dirty="0"/>
              <a:t>  И каждая из них занимает свое </a:t>
            </a:r>
            <a:r>
              <a:rPr lang="ru-RU" b="1" i="1" dirty="0"/>
              <a:t>место в системе</a:t>
            </a:r>
            <a:r>
              <a:rPr lang="ru-RU" i="1" dirty="0"/>
              <a:t>, каждая </a:t>
            </a:r>
            <a:r>
              <a:rPr lang="ru-RU" b="1" i="1" dirty="0"/>
              <a:t>выполняет</a:t>
            </a:r>
            <a:r>
              <a:rPr lang="ru-RU" i="1" dirty="0"/>
              <a:t> свою </a:t>
            </a:r>
            <a:r>
              <a:rPr lang="ru-RU" b="1" i="1" dirty="0"/>
              <a:t>работу</a:t>
            </a:r>
            <a:r>
              <a:rPr lang="ru-RU" i="1" dirty="0"/>
              <a:t>». (М. В. Панов.)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     - Например, в </a:t>
            </a:r>
            <a:r>
              <a:rPr lang="ru-RU" b="1" dirty="0">
                <a:solidFill>
                  <a:srgbClr val="0070C0"/>
                </a:solidFill>
              </a:rPr>
              <a:t>предложении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b="1" dirty="0">
                <a:solidFill>
                  <a:srgbClr val="0070C0"/>
                </a:solidFill>
              </a:rPr>
              <a:t>52</a:t>
            </a:r>
            <a:r>
              <a:rPr lang="ru-RU" dirty="0">
                <a:solidFill>
                  <a:srgbClr val="0070C0"/>
                </a:solidFill>
              </a:rPr>
              <a:t> («</a:t>
            </a:r>
            <a:r>
              <a:rPr lang="ru-RU" b="1" dirty="0">
                <a:solidFill>
                  <a:srgbClr val="0070C0"/>
                </a:solidFill>
              </a:rPr>
              <a:t>С</a:t>
            </a:r>
            <a:r>
              <a:rPr lang="ru-RU" dirty="0">
                <a:solidFill>
                  <a:srgbClr val="0070C0"/>
                </a:solidFill>
              </a:rPr>
              <a:t>ме</a:t>
            </a:r>
            <a:r>
              <a:rPr lang="ru-RU" b="1" dirty="0">
                <a:solidFill>
                  <a:srgbClr val="0070C0"/>
                </a:solidFill>
              </a:rPr>
              <a:t>х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b="1" dirty="0">
                <a:solidFill>
                  <a:srgbClr val="0070C0"/>
                </a:solidFill>
              </a:rPr>
              <a:t>с</a:t>
            </a:r>
            <a:r>
              <a:rPr lang="ru-RU" dirty="0">
                <a:solidFill>
                  <a:srgbClr val="0070C0"/>
                </a:solidFill>
              </a:rPr>
              <a:t>ветлым ви</a:t>
            </a:r>
            <a:r>
              <a:rPr lang="ru-RU" b="1" dirty="0">
                <a:solidFill>
                  <a:srgbClr val="0070C0"/>
                </a:solidFill>
              </a:rPr>
              <a:t>х</a:t>
            </a:r>
            <a:r>
              <a:rPr lang="ru-RU" dirty="0">
                <a:solidFill>
                  <a:srgbClr val="0070C0"/>
                </a:solidFill>
              </a:rPr>
              <a:t>рем проне</a:t>
            </a:r>
            <a:r>
              <a:rPr lang="ru-RU" b="1" dirty="0">
                <a:solidFill>
                  <a:srgbClr val="0070C0"/>
                </a:solidFill>
              </a:rPr>
              <a:t>сс</a:t>
            </a:r>
            <a:r>
              <a:rPr lang="ru-RU" dirty="0">
                <a:solidFill>
                  <a:srgbClr val="0070C0"/>
                </a:solidFill>
              </a:rPr>
              <a:t>я по </a:t>
            </a:r>
            <a:r>
              <a:rPr lang="ru-RU" b="1" dirty="0">
                <a:solidFill>
                  <a:srgbClr val="0070C0"/>
                </a:solidFill>
              </a:rPr>
              <a:t>вс</a:t>
            </a:r>
            <a:r>
              <a:rPr lang="ru-RU" dirty="0">
                <a:solidFill>
                  <a:srgbClr val="0070C0"/>
                </a:solidFill>
              </a:rPr>
              <a:t>ем углам, под</a:t>
            </a:r>
            <a:r>
              <a:rPr lang="ru-RU" b="1" dirty="0">
                <a:solidFill>
                  <a:srgbClr val="0070C0"/>
                </a:solidFill>
              </a:rPr>
              <a:t>хв</a:t>
            </a:r>
            <a:r>
              <a:rPr lang="ru-RU" dirty="0">
                <a:solidFill>
                  <a:srgbClr val="0070C0"/>
                </a:solidFill>
              </a:rPr>
              <a:t>ати</a:t>
            </a:r>
            <a:r>
              <a:rPr lang="ru-RU" b="1" dirty="0">
                <a:solidFill>
                  <a:srgbClr val="0070C0"/>
                </a:solidFill>
              </a:rPr>
              <a:t>в</a:t>
            </a:r>
            <a:r>
              <a:rPr lang="ru-RU" dirty="0">
                <a:solidFill>
                  <a:srgbClr val="0070C0"/>
                </a:solidFill>
              </a:rPr>
              <a:t> и  о</a:t>
            </a:r>
            <a:r>
              <a:rPr lang="ru-RU" b="1" dirty="0">
                <a:solidFill>
                  <a:srgbClr val="0070C0"/>
                </a:solidFill>
              </a:rPr>
              <a:t>ш</a:t>
            </a:r>
            <a:r>
              <a:rPr lang="ru-RU" dirty="0">
                <a:solidFill>
                  <a:srgbClr val="0070C0"/>
                </a:solidFill>
              </a:rPr>
              <a:t>еломленную  Ню</a:t>
            </a:r>
            <a:r>
              <a:rPr lang="ru-RU" b="1" dirty="0">
                <a:solidFill>
                  <a:srgbClr val="0070C0"/>
                </a:solidFill>
              </a:rPr>
              <a:t>ш</a:t>
            </a:r>
            <a:r>
              <a:rPr lang="ru-RU" dirty="0">
                <a:solidFill>
                  <a:srgbClr val="0070C0"/>
                </a:solidFill>
              </a:rPr>
              <a:t>у»)</a:t>
            </a:r>
            <a:r>
              <a:rPr lang="ru-RU" dirty="0"/>
              <a:t> </a:t>
            </a:r>
            <a:r>
              <a:rPr lang="ru-RU" b="1" dirty="0"/>
              <a:t>аллитерация</a:t>
            </a:r>
            <a:r>
              <a:rPr lang="ru-RU" dirty="0"/>
              <a:t> помогает услышать </a:t>
            </a:r>
            <a:r>
              <a:rPr lang="ru-RU" u="sng" dirty="0"/>
              <a:t>шум сильного порыва ветра.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     - Невероятная </a:t>
            </a:r>
            <a:r>
              <a:rPr lang="ru-RU" u="sng" dirty="0"/>
              <a:t>новость</a:t>
            </a:r>
            <a:r>
              <a:rPr lang="ru-RU" dirty="0"/>
              <a:t> о том, что Гришка смеется, </a:t>
            </a:r>
            <a:r>
              <a:rPr lang="ru-RU" u="sng" dirty="0"/>
              <a:t>поразила окружающих</a:t>
            </a:r>
            <a:r>
              <a:rPr lang="ru-RU" dirty="0"/>
              <a:t>, и </a:t>
            </a:r>
            <a:r>
              <a:rPr lang="ru-RU" b="1" dirty="0"/>
              <a:t>многозначное слово </a:t>
            </a:r>
            <a:r>
              <a:rPr lang="ru-RU" b="1" dirty="0">
                <a:solidFill>
                  <a:srgbClr val="0070C0"/>
                </a:solidFill>
              </a:rPr>
              <a:t>«высыпали» (51) </a:t>
            </a:r>
            <a:r>
              <a:rPr lang="ru-RU" dirty="0"/>
              <a:t>помогает зримо представить, как в коридоре </a:t>
            </a:r>
            <a:r>
              <a:rPr lang="ru-RU" u="sng" dirty="0"/>
              <a:t>появилась толпа людей.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4967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2109</Words>
  <Application>Microsoft Office PowerPoint</Application>
  <PresentationFormat>Экран (4:3)</PresentationFormat>
  <Paragraphs>288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ОГЭ - 2015</vt:lpstr>
      <vt:lpstr>Структура текста сочинения  </vt:lpstr>
      <vt:lpstr>План и образец сочинения</vt:lpstr>
      <vt:lpstr>Пошаговая инструкция по написанию сочинения </vt:lpstr>
      <vt:lpstr>Презентация PowerPoint</vt:lpstr>
      <vt:lpstr>Презентация PowerPoint</vt:lpstr>
      <vt:lpstr>Презентация PowerPoint</vt:lpstr>
      <vt:lpstr>Презентация PowerPoint</vt:lpstr>
      <vt:lpstr>    Варианты рассуждений учеников по ряду высказываний на лингвистическую тему (примеры взяты из текста О. Павловой) (черным цветом выделены лингвистические термины, которые помогают раскрыть смысл высказывания автора; синим – конкретный пример из текста; фраза, в которой указывается роль данного примера, подчеркнута)   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Варианты сочинений на лингвистическую тему (черным цветом выделены лингвистические термины, которые помогают раскрыть смысл высказывания автора; синим – конкретный пример из текста; фраза, в которой указывается роль данного примера, подчеркнута)    </vt:lpstr>
      <vt:lpstr>Презентация PowerPoint</vt:lpstr>
      <vt:lpstr>Презентация PowerPoint</vt:lpstr>
      <vt:lpstr>Обобщающая таблица «Языковые единицы в тексте О. Павловой»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ОГЭ - 2015</dc:title>
  <dc:creator>Xenon</dc:creator>
  <cp:lastModifiedBy>Виталий</cp:lastModifiedBy>
  <cp:revision>26</cp:revision>
  <dcterms:created xsi:type="dcterms:W3CDTF">2014-08-04T06:47:32Z</dcterms:created>
  <dcterms:modified xsi:type="dcterms:W3CDTF">2014-09-03T15:18:42Z</dcterms:modified>
</cp:coreProperties>
</file>