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73" r:id="rId10"/>
    <p:sldId id="259" r:id="rId11"/>
    <p:sldId id="260" r:id="rId12"/>
    <p:sldId id="261" r:id="rId13"/>
    <p:sldId id="262" r:id="rId14"/>
    <p:sldId id="274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A0AB-BEE6-42E4-91C7-9AAEE5A96855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8D12-FC2A-486D-A047-705812140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Грамматические ошибки в образовании форм слов.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 smtClean="0"/>
              <a:t>Числительные оба, обе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Числительное </a:t>
            </a:r>
            <a:r>
              <a:rPr lang="ru-RU" dirty="0"/>
              <a:t>обе употребляется с существительными женского рода, а оба - с сущ. мужского и среднего рода.</a:t>
            </a:r>
          </a:p>
          <a:p>
            <a:r>
              <a:rPr lang="ru-RU" dirty="0"/>
              <a:t>И.п. </a:t>
            </a:r>
            <a:r>
              <a:rPr lang="ru-RU" dirty="0" smtClean="0"/>
              <a:t>оба берега                    обе руки</a:t>
            </a:r>
            <a:endParaRPr lang="ru-RU" dirty="0"/>
          </a:p>
          <a:p>
            <a:r>
              <a:rPr lang="ru-RU" dirty="0"/>
              <a:t>р.п. </a:t>
            </a:r>
            <a:r>
              <a:rPr lang="ru-RU" dirty="0" smtClean="0"/>
              <a:t>обоих берегов              обеих рук</a:t>
            </a:r>
            <a:endParaRPr lang="ru-RU" dirty="0"/>
          </a:p>
          <a:p>
            <a:r>
              <a:rPr lang="ru-RU" dirty="0"/>
              <a:t>д.п. обоим </a:t>
            </a:r>
            <a:r>
              <a:rPr lang="ru-RU" dirty="0" smtClean="0"/>
              <a:t> берегам           обеим рукам</a:t>
            </a:r>
            <a:endParaRPr lang="ru-RU" dirty="0"/>
          </a:p>
          <a:p>
            <a:r>
              <a:rPr lang="ru-RU" dirty="0"/>
              <a:t>т.п.  </a:t>
            </a:r>
            <a:r>
              <a:rPr lang="ru-RU" dirty="0" smtClean="0"/>
              <a:t>Обоими берегами      обеими руками</a:t>
            </a:r>
            <a:endParaRPr lang="ru-RU" dirty="0"/>
          </a:p>
          <a:p>
            <a:r>
              <a:rPr lang="ru-RU" dirty="0"/>
              <a:t>в.п. </a:t>
            </a:r>
            <a:r>
              <a:rPr lang="ru-RU" dirty="0" smtClean="0"/>
              <a:t>обоих берегов              обеих рук</a:t>
            </a:r>
            <a:endParaRPr lang="ru-RU" dirty="0"/>
          </a:p>
          <a:p>
            <a:r>
              <a:rPr lang="ru-RU" dirty="0"/>
              <a:t>п.п. об </a:t>
            </a:r>
            <a:r>
              <a:rPr lang="ru-RU" dirty="0" smtClean="0"/>
              <a:t>обоих берегах        об обеих руках</a:t>
            </a:r>
            <a:endParaRPr lang="ru-RU" dirty="0"/>
          </a:p>
          <a:p>
            <a:pPr>
              <a:buNone/>
            </a:pPr>
            <a:r>
              <a:rPr lang="ru-RU" dirty="0" smtClean="0"/>
              <a:t>Н.: Лес </a:t>
            </a:r>
            <a:r>
              <a:rPr lang="ru-RU" dirty="0"/>
              <a:t>тянулся по обеим сторонам реки.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Собирательные числительные </a:t>
            </a:r>
            <a:r>
              <a:rPr lang="ru-RU" sz="3200" dirty="0" smtClean="0"/>
              <a:t>(двое, трое, четверо, пятеро,..)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употребляются </a:t>
            </a:r>
            <a:r>
              <a:rPr lang="ru-RU" dirty="0"/>
              <a:t>с </a:t>
            </a:r>
            <a:r>
              <a:rPr lang="ru-RU" dirty="0" smtClean="0"/>
              <a:t>существительными: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одушев</a:t>
            </a:r>
            <a:r>
              <a:rPr lang="ru-RU" dirty="0" smtClean="0"/>
              <a:t>. муж</a:t>
            </a:r>
            <a:r>
              <a:rPr lang="ru-RU" dirty="0"/>
              <a:t>. р</a:t>
            </a:r>
            <a:r>
              <a:rPr lang="ru-RU" dirty="0" smtClean="0"/>
              <a:t>ода ( четверо студентов)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Нельзя: </a:t>
            </a:r>
            <a:r>
              <a:rPr lang="ru-RU" dirty="0" smtClean="0"/>
              <a:t>трое студенток, двое стульев</a:t>
            </a:r>
          </a:p>
          <a:p>
            <a:r>
              <a:rPr lang="ru-RU" dirty="0" smtClean="0"/>
              <a:t>с </a:t>
            </a:r>
            <a:r>
              <a:rPr lang="ru-RU" dirty="0"/>
              <a:t>парными сущ</a:t>
            </a:r>
            <a:r>
              <a:rPr lang="ru-RU" dirty="0" smtClean="0"/>
              <a:t>. (двое брюк) </a:t>
            </a:r>
          </a:p>
          <a:p>
            <a:r>
              <a:rPr lang="ru-RU" dirty="0" smtClean="0"/>
              <a:t>детенышами животных ( пятеро котят)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Нельзя:</a:t>
            </a:r>
            <a:r>
              <a:rPr lang="ru-RU" dirty="0" smtClean="0"/>
              <a:t> двое слонов</a:t>
            </a:r>
          </a:p>
          <a:p>
            <a:r>
              <a:rPr lang="ru-RU" dirty="0" smtClean="0"/>
              <a:t>Местоимениями ( трое нас)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Склонение сложных числительных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/>
              <a:t>Склоняются обе части</a:t>
            </a:r>
          </a:p>
          <a:p>
            <a:r>
              <a:rPr lang="ru-RU" dirty="0" smtClean="0"/>
              <a:t>В </a:t>
            </a:r>
            <a:r>
              <a:rPr lang="ru-RU" dirty="0"/>
              <a:t>творительном падеже слово оканчивается на –</a:t>
            </a:r>
            <a:r>
              <a:rPr lang="ru-RU" dirty="0" err="1"/>
              <a:t>тью</a:t>
            </a:r>
            <a:r>
              <a:rPr lang="ru-RU" dirty="0"/>
              <a:t>. Склоняются все части числительного: пятьюдесятью.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Ошибка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/>
              <a:t> С </a:t>
            </a:r>
            <a:r>
              <a:rPr lang="ru-RU" dirty="0" err="1"/>
              <a:t>пятистами</a:t>
            </a:r>
            <a:r>
              <a:rPr lang="ru-RU" dirty="0"/>
              <a:t> </a:t>
            </a:r>
            <a:r>
              <a:rPr lang="ru-RU" dirty="0" smtClean="0"/>
              <a:t>рублями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Правильно</a:t>
            </a:r>
            <a:r>
              <a:rPr lang="ru-RU" dirty="0" smtClean="0"/>
              <a:t>: С пятьюстами рублями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Ошибка</a:t>
            </a:r>
            <a:r>
              <a:rPr lang="ru-RU" dirty="0" smtClean="0"/>
              <a:t>: Нет </a:t>
            </a:r>
            <a:r>
              <a:rPr lang="ru-RU" dirty="0" err="1" smtClean="0"/>
              <a:t>шестиста</a:t>
            </a:r>
            <a:r>
              <a:rPr lang="ru-RU" dirty="0" smtClean="0"/>
              <a:t> штук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Правильно</a:t>
            </a:r>
            <a:r>
              <a:rPr lang="ru-RU" dirty="0" smtClean="0"/>
              <a:t>: Нет шестисот штук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Числительные СОРОК, ДЕВЯНОСТО, СТО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И. п., В. </a:t>
            </a:r>
            <a:r>
              <a:rPr lang="ru-RU" dirty="0"/>
              <a:t>п</a:t>
            </a:r>
            <a:r>
              <a:rPr lang="ru-RU" dirty="0" smtClean="0"/>
              <a:t>. – сорок, девяносто, сто</a:t>
            </a:r>
          </a:p>
          <a:p>
            <a:r>
              <a:rPr lang="ru-RU" dirty="0" smtClean="0"/>
              <a:t>Р., Д.,Т., П.п. – сорока, девяноста, ста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Ошибка</a:t>
            </a:r>
            <a:r>
              <a:rPr lang="ru-RU" dirty="0" smtClean="0"/>
              <a:t>:  о </a:t>
            </a:r>
            <a:r>
              <a:rPr lang="ru-RU" dirty="0" err="1" smtClean="0"/>
              <a:t>девяностах</a:t>
            </a:r>
            <a:r>
              <a:rPr lang="ru-RU" dirty="0" smtClean="0"/>
              <a:t> вопросах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Правильно:</a:t>
            </a:r>
            <a:r>
              <a:rPr lang="ru-RU" dirty="0" smtClean="0"/>
              <a:t> о девяноста вопросах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Ошибка</a:t>
            </a:r>
            <a:r>
              <a:rPr lang="ru-RU" dirty="0" smtClean="0"/>
              <a:t>: к </a:t>
            </a:r>
            <a:r>
              <a:rPr lang="ru-RU" dirty="0" err="1" smtClean="0"/>
              <a:t>стам</a:t>
            </a:r>
            <a:r>
              <a:rPr lang="ru-RU" dirty="0" smtClean="0"/>
              <a:t> строчкам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Правильно</a:t>
            </a:r>
            <a:r>
              <a:rPr lang="ru-RU" dirty="0" smtClean="0"/>
              <a:t>: к ста строчкам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Порядковые числительные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Склоняется только последнее слово.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Ошибка:</a:t>
            </a:r>
            <a:r>
              <a:rPr lang="ru-RU" dirty="0" smtClean="0"/>
              <a:t> </a:t>
            </a:r>
            <a:r>
              <a:rPr lang="ru-RU" u="sng" dirty="0" smtClean="0"/>
              <a:t>В двух тысяч </a:t>
            </a:r>
            <a:r>
              <a:rPr lang="ru-RU" dirty="0" smtClean="0"/>
              <a:t>пятом году был принят указ.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Правильно:</a:t>
            </a:r>
            <a:r>
              <a:rPr lang="ru-RU" dirty="0" smtClean="0"/>
              <a:t> В </a:t>
            </a:r>
            <a:r>
              <a:rPr lang="ru-RU" u="sng" dirty="0" smtClean="0"/>
              <a:t>две тысячи </a:t>
            </a:r>
            <a:r>
              <a:rPr lang="ru-RU" dirty="0" smtClean="0"/>
              <a:t>пятом году…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Устраняем грамматические ошибки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 С </a:t>
            </a:r>
            <a:r>
              <a:rPr lang="ru-RU" dirty="0" err="1"/>
              <a:t>шестистами</a:t>
            </a:r>
            <a:r>
              <a:rPr lang="ru-RU" dirty="0"/>
              <a:t> рублями в этом клубе делать нечего.</a:t>
            </a:r>
          </a:p>
          <a:p>
            <a:pPr>
              <a:buNone/>
            </a:pPr>
            <a:r>
              <a:rPr lang="ru-RU" dirty="0"/>
              <a:t>2. Троих котят мы отдали, а одного оставили себе.</a:t>
            </a:r>
          </a:p>
          <a:p>
            <a:pPr>
              <a:buNone/>
            </a:pPr>
            <a:r>
              <a:rPr lang="ru-RU" dirty="0"/>
              <a:t>3. На работу взяли обоих девушек.</a:t>
            </a:r>
          </a:p>
          <a:p>
            <a:pPr>
              <a:buNone/>
            </a:pPr>
            <a:r>
              <a:rPr lang="ru-RU" dirty="0"/>
              <a:t>4. В двух тысяч первом году мой брат пошел в школу.</a:t>
            </a:r>
          </a:p>
          <a:p>
            <a:pPr>
              <a:buNone/>
            </a:pPr>
            <a:r>
              <a:rPr lang="ru-RU" dirty="0"/>
              <a:t>5. К </a:t>
            </a:r>
            <a:r>
              <a:rPr lang="ru-RU" dirty="0" err="1"/>
              <a:t>пятиста</a:t>
            </a:r>
            <a:r>
              <a:rPr lang="ru-RU" dirty="0"/>
              <a:t> участникам обратился с речью организатор фестиваля.</a:t>
            </a:r>
          </a:p>
          <a:p>
            <a:pPr>
              <a:buNone/>
            </a:pPr>
            <a:r>
              <a:rPr lang="ru-RU" dirty="0"/>
              <a:t>6. Обои юноши обладали отличной памятью.</a:t>
            </a:r>
          </a:p>
          <a:p>
            <a:pPr>
              <a:buNone/>
            </a:pPr>
            <a:r>
              <a:rPr lang="ru-RU" dirty="0"/>
              <a:t>7. Я родился в тысяча девятьсот девяносто втором году.</a:t>
            </a:r>
          </a:p>
          <a:p>
            <a:pPr>
              <a:buNone/>
            </a:pPr>
            <a:r>
              <a:rPr lang="ru-RU" dirty="0"/>
              <a:t>8. Поступать в вуз по собеседованию было предложено </a:t>
            </a:r>
            <a:r>
              <a:rPr lang="ru-RU" dirty="0" err="1"/>
              <a:t>стам</a:t>
            </a:r>
            <a:r>
              <a:rPr lang="ru-RU" dirty="0"/>
              <a:t> талантливым школьникам.</a:t>
            </a:r>
          </a:p>
          <a:p>
            <a:pPr>
              <a:buNone/>
            </a:pPr>
            <a:r>
              <a:rPr lang="ru-RU" dirty="0"/>
              <a:t>9. Он заслужил расположение обеих сестер.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В </a:t>
            </a:r>
            <a:r>
              <a:rPr lang="ru-RU" dirty="0"/>
              <a:t>новом магазине был большой выбор сапог, туфлей, ботинок, кроссовок.</a:t>
            </a:r>
          </a:p>
          <a:p>
            <a:pPr>
              <a:buNone/>
            </a:pPr>
            <a:r>
              <a:rPr lang="ru-RU" dirty="0"/>
              <a:t>2.</a:t>
            </a:r>
            <a:r>
              <a:rPr lang="ru-RU" i="1" dirty="0"/>
              <a:t> </a:t>
            </a:r>
            <a:r>
              <a:rPr lang="ru-RU" dirty="0"/>
              <a:t>Салтыков-Щедрин выступает против корыстолюбия, </a:t>
            </a:r>
            <a:r>
              <a:rPr lang="ru-RU" dirty="0" err="1"/>
              <a:t>взятничества</a:t>
            </a:r>
            <a:r>
              <a:rPr lang="ru-RU" dirty="0"/>
              <a:t>, чинопочитания.</a:t>
            </a:r>
          </a:p>
          <a:p>
            <a:pPr>
              <a:buNone/>
            </a:pPr>
            <a:r>
              <a:rPr lang="ru-RU" dirty="0"/>
              <a:t>3. К шести чашкам я подобрал шесть </a:t>
            </a:r>
            <a:r>
              <a:rPr lang="ru-RU" dirty="0" err="1"/>
              <a:t>блюдцев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4. В книгах </a:t>
            </a:r>
            <a:r>
              <a:rPr lang="ru-RU" dirty="0" err="1"/>
              <a:t>Жюль</a:t>
            </a:r>
            <a:r>
              <a:rPr lang="ru-RU" dirty="0"/>
              <a:t> Верна много приключений.</a:t>
            </a:r>
          </a:p>
          <a:p>
            <a:pPr>
              <a:buNone/>
            </a:pPr>
            <a:r>
              <a:rPr lang="ru-RU" dirty="0"/>
              <a:t>5. Надо еще взять три банки тушенки и пачку </a:t>
            </a:r>
            <a:r>
              <a:rPr lang="ru-RU" dirty="0" err="1"/>
              <a:t>макаронов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6. У меня совершенно нет время на пустые разговоры.</a:t>
            </a:r>
          </a:p>
          <a:p>
            <a:pPr>
              <a:buNone/>
            </a:pPr>
            <a:r>
              <a:rPr lang="ru-RU" dirty="0"/>
              <a:t>7. Ставьте посуду на разносы, пожалуйста!</a:t>
            </a:r>
          </a:p>
          <a:p>
            <a:pPr>
              <a:buNone/>
            </a:pPr>
            <a:r>
              <a:rPr lang="ru-RU" dirty="0"/>
              <a:t>8. У </a:t>
            </a:r>
            <a:r>
              <a:rPr lang="ru-RU" dirty="0" err="1"/>
              <a:t>грузинов</a:t>
            </a:r>
            <a:r>
              <a:rPr lang="ru-RU" dirty="0"/>
              <a:t> принято за столом произносить длинные тосты.</a:t>
            </a:r>
          </a:p>
          <a:p>
            <a:pPr>
              <a:buNone/>
            </a:pPr>
            <a:r>
              <a:rPr lang="ru-RU" dirty="0"/>
              <a:t>9. Мужчины нашего отдела поздравили всех сотрудниц с Восьмым мартом.</a:t>
            </a:r>
          </a:p>
          <a:p>
            <a:pPr>
              <a:buNone/>
            </a:pPr>
            <a:r>
              <a:rPr lang="ru-RU" dirty="0"/>
              <a:t>10. Мне поручили купить два килограмма апельсин и пять килограммов помидор.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 Кладите </a:t>
            </a:r>
            <a:r>
              <a:rPr lang="ru-RU" dirty="0"/>
              <a:t>тетради на стол.</a:t>
            </a:r>
          </a:p>
          <a:p>
            <a:pPr>
              <a:buNone/>
            </a:pPr>
            <a:r>
              <a:rPr lang="ru-RU" dirty="0"/>
              <a:t>2. Герой фильма всегда надсмехался над тем, кто беднее его.</a:t>
            </a:r>
          </a:p>
          <a:p>
            <a:pPr>
              <a:buNone/>
            </a:pPr>
            <a:r>
              <a:rPr lang="ru-RU" dirty="0"/>
              <a:t>3. Из окна я видел, что женщина </a:t>
            </a:r>
            <a:r>
              <a:rPr lang="ru-RU" dirty="0" err="1"/>
              <a:t>полоскает</a:t>
            </a:r>
            <a:r>
              <a:rPr lang="ru-RU" dirty="0"/>
              <a:t> белье.</a:t>
            </a:r>
          </a:p>
          <a:p>
            <a:pPr>
              <a:buNone/>
            </a:pPr>
            <a:r>
              <a:rPr lang="ru-RU" dirty="0"/>
              <a:t>4. Мой брат никогда не </a:t>
            </a:r>
            <a:r>
              <a:rPr lang="ru-RU" dirty="0" err="1"/>
              <a:t>ложит</a:t>
            </a:r>
            <a:r>
              <a:rPr lang="ru-RU" dirty="0"/>
              <a:t> учебники на место.</a:t>
            </a:r>
          </a:p>
          <a:p>
            <a:pPr>
              <a:buNone/>
            </a:pPr>
            <a:r>
              <a:rPr lang="ru-RU" dirty="0"/>
              <a:t>5. Многие люди </a:t>
            </a:r>
            <a:r>
              <a:rPr lang="ru-RU" dirty="0" err="1"/>
              <a:t>ездиют</a:t>
            </a:r>
            <a:r>
              <a:rPr lang="ru-RU" dirty="0"/>
              <a:t> на метро.</a:t>
            </a:r>
          </a:p>
          <a:p>
            <a:pPr>
              <a:buNone/>
            </a:pPr>
            <a:r>
              <a:rPr lang="ru-RU" dirty="0"/>
              <a:t>6. Машина сломалась, </a:t>
            </a:r>
            <a:r>
              <a:rPr lang="ru-RU" dirty="0" err="1"/>
              <a:t>поедь</a:t>
            </a:r>
            <a:r>
              <a:rPr lang="ru-RU" dirty="0"/>
              <a:t> на автобусе.</a:t>
            </a:r>
          </a:p>
          <a:p>
            <a:pPr>
              <a:buNone/>
            </a:pPr>
            <a:r>
              <a:rPr lang="ru-RU" dirty="0"/>
              <a:t>7. Не </a:t>
            </a:r>
            <a:r>
              <a:rPr lang="ru-RU" dirty="0" err="1"/>
              <a:t>трожь</a:t>
            </a:r>
            <a:r>
              <a:rPr lang="ru-RU" dirty="0"/>
              <a:t> мои вещи.</a:t>
            </a:r>
          </a:p>
          <a:p>
            <a:pPr>
              <a:buNone/>
            </a:pPr>
            <a:r>
              <a:rPr lang="ru-RU" dirty="0"/>
              <a:t>8. Захожу к другу и вижу, как он в ужасе метается по комнате.</a:t>
            </a:r>
          </a:p>
          <a:p>
            <a:pPr>
              <a:buNone/>
            </a:pPr>
            <a:r>
              <a:rPr lang="ru-RU" dirty="0"/>
              <a:t>9. Я собирался </a:t>
            </a:r>
            <a:r>
              <a:rPr lang="ru-RU" dirty="0" err="1"/>
              <a:t>покласть</a:t>
            </a:r>
            <a:r>
              <a:rPr lang="ru-RU" dirty="0"/>
              <a:t> все покупки на стол.</a:t>
            </a:r>
          </a:p>
          <a:p>
            <a:pPr>
              <a:buNone/>
            </a:pPr>
            <a:r>
              <a:rPr lang="ru-RU" dirty="0"/>
              <a:t>10. Тяжело было видеть, как он мучится.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/>
              <a:t>Наш боксер был </a:t>
            </a:r>
            <a:r>
              <a:rPr lang="ru-RU" dirty="0" err="1"/>
              <a:t>слабже</a:t>
            </a:r>
            <a:r>
              <a:rPr lang="ru-RU" dirty="0"/>
              <a:t> своего соперника.</a:t>
            </a:r>
          </a:p>
          <a:p>
            <a:pPr>
              <a:buNone/>
            </a:pPr>
            <a:r>
              <a:rPr lang="ru-RU" dirty="0"/>
              <a:t>2. Новая история была более интереснее предыдущей.</a:t>
            </a:r>
          </a:p>
          <a:p>
            <a:pPr>
              <a:buNone/>
            </a:pPr>
            <a:r>
              <a:rPr lang="ru-RU" dirty="0"/>
              <a:t>3. Малыша посадили к ей на колени.</a:t>
            </a:r>
          </a:p>
          <a:p>
            <a:pPr>
              <a:buNone/>
            </a:pPr>
            <a:r>
              <a:rPr lang="ru-RU" dirty="0"/>
              <a:t>4. Саша был признан самым сильным шахматистом школы.</a:t>
            </a:r>
          </a:p>
          <a:p>
            <a:pPr>
              <a:buNone/>
            </a:pPr>
            <a:r>
              <a:rPr lang="ru-RU" dirty="0"/>
              <a:t>5. Мне надоело решать </a:t>
            </a:r>
            <a:r>
              <a:rPr lang="ru-RU" dirty="0" err="1"/>
              <a:t>ихнии</a:t>
            </a:r>
            <a:r>
              <a:rPr lang="ru-RU" dirty="0"/>
              <a:t> проблемы.</a:t>
            </a:r>
          </a:p>
          <a:p>
            <a:pPr>
              <a:buNone/>
            </a:pPr>
            <a:r>
              <a:rPr lang="ru-RU" dirty="0"/>
              <a:t>6. Чацкий – самый честнейший герой комедии </a:t>
            </a:r>
            <a:r>
              <a:rPr lang="ru-RU" dirty="0" err="1"/>
              <a:t>Грибоедова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7. Запятая в этом предложении возможна, но более правильнее было бы поставить здесь двоеточие.</a:t>
            </a:r>
          </a:p>
          <a:p>
            <a:pPr>
              <a:buNone/>
            </a:pPr>
            <a:r>
              <a:rPr lang="ru-RU" dirty="0"/>
              <a:t>8. Все пришли посмотреть на его.</a:t>
            </a:r>
          </a:p>
          <a:p>
            <a:pPr>
              <a:buNone/>
            </a:pPr>
            <a:r>
              <a:rPr lang="ru-RU" dirty="0"/>
              <a:t>9. Байкал – самое красивейшее озеро России.</a:t>
            </a:r>
          </a:p>
          <a:p>
            <a:pPr>
              <a:buNone/>
            </a:pPr>
            <a:r>
              <a:rPr lang="ru-RU" dirty="0"/>
              <a:t>10. Мальчик мечтал стать известнейшим пианистом.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Мы </a:t>
            </a:r>
            <a:r>
              <a:rPr lang="ru-RU" dirty="0"/>
              <a:t>проводим мероприятие в соответствии утвержденного плана.</a:t>
            </a:r>
          </a:p>
          <a:p>
            <a:pPr>
              <a:buNone/>
            </a:pPr>
            <a:r>
              <a:rPr lang="ru-RU" dirty="0"/>
              <a:t>2. Большинство кабинетов были готовы к учебному году.</a:t>
            </a:r>
          </a:p>
          <a:p>
            <a:pPr>
              <a:buNone/>
            </a:pPr>
            <a:r>
              <a:rPr lang="ru-RU" dirty="0"/>
              <a:t>3. Никто, даже близкие родственники, не могли его утешить.</a:t>
            </a:r>
          </a:p>
          <a:p>
            <a:pPr>
              <a:buNone/>
            </a:pPr>
            <a:r>
              <a:rPr lang="ru-RU" dirty="0"/>
              <a:t>4. Печать должен поставить заведующий магазина.</a:t>
            </a:r>
          </a:p>
          <a:p>
            <a:pPr>
              <a:buNone/>
            </a:pPr>
            <a:r>
              <a:rPr lang="ru-RU" dirty="0"/>
              <a:t>5. Пятерка истребителей сопровождали эскадру.</a:t>
            </a:r>
          </a:p>
          <a:p>
            <a:pPr>
              <a:buNone/>
            </a:pPr>
            <a:r>
              <a:rPr lang="ru-RU" dirty="0"/>
              <a:t>6. Большинство учеников успешно справились с задачей.</a:t>
            </a:r>
          </a:p>
          <a:p>
            <a:pPr>
              <a:buNone/>
            </a:pPr>
            <a:r>
              <a:rPr lang="ru-RU" dirty="0"/>
              <a:t>7. Те, кто сдали зачеты, будут допущены к экзаменам.</a:t>
            </a:r>
          </a:p>
          <a:p>
            <a:pPr>
              <a:buNone/>
            </a:pPr>
            <a:r>
              <a:rPr lang="ru-RU" dirty="0"/>
              <a:t>8. Кондуктор потребовал оплатить за проезд.</a:t>
            </a:r>
          </a:p>
          <a:p>
            <a:pPr>
              <a:buNone/>
            </a:pPr>
            <a:r>
              <a:rPr lang="ru-RU" dirty="0"/>
              <a:t>9. Мальчик поделился о своих впечатлениях.</a:t>
            </a:r>
          </a:p>
          <a:p>
            <a:pPr>
              <a:buNone/>
            </a:pPr>
            <a:r>
              <a:rPr lang="ru-RU" dirty="0"/>
              <a:t>10. Некрасов описывает тяжелое положение пореформенного крестьянства.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/>
              <a:t>Сравнительная степень прилагательных и наречий.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/>
              <a:t>образовании ср. степени </a:t>
            </a:r>
            <a:r>
              <a:rPr lang="ru-RU" dirty="0">
                <a:solidFill>
                  <a:srgbClr val="FF0000"/>
                </a:solidFill>
              </a:rPr>
              <a:t>можно </a:t>
            </a:r>
            <a:r>
              <a:rPr lang="ru-RU" dirty="0"/>
              <a:t>использовать либо слово «более», «самый», либо суффиксы «е», «ее», «</a:t>
            </a:r>
            <a:r>
              <a:rPr lang="ru-RU" dirty="0" err="1"/>
              <a:t>ейш</a:t>
            </a:r>
            <a:r>
              <a:rPr lang="ru-RU" dirty="0"/>
              <a:t>», «</a:t>
            </a:r>
            <a:r>
              <a:rPr lang="ru-RU" dirty="0" err="1"/>
              <a:t>айш</a:t>
            </a:r>
            <a:r>
              <a:rPr lang="ru-RU" dirty="0"/>
              <a:t>».</a:t>
            </a:r>
          </a:p>
          <a:p>
            <a:r>
              <a:rPr lang="ru-RU" dirty="0"/>
              <a:t>Красивый – более красивый или красивее</a:t>
            </a:r>
          </a:p>
          <a:p>
            <a:pPr>
              <a:buNone/>
            </a:pPr>
            <a:r>
              <a:rPr lang="ru-RU" dirty="0"/>
              <a:t>                     самый красивый или красивейший</a:t>
            </a:r>
          </a:p>
          <a:p>
            <a:r>
              <a:rPr lang="ru-RU" dirty="0">
                <a:solidFill>
                  <a:srgbClr val="FF0000"/>
                </a:solidFill>
              </a:rPr>
              <a:t>Нельзя:</a:t>
            </a:r>
            <a:r>
              <a:rPr lang="ru-RU" dirty="0"/>
              <a:t> более </a:t>
            </a:r>
            <a:r>
              <a:rPr lang="ru-RU" dirty="0" smtClean="0"/>
              <a:t>лучший, </a:t>
            </a:r>
            <a:r>
              <a:rPr lang="ru-RU" dirty="0"/>
              <a:t>более интереснее; </a:t>
            </a:r>
            <a:r>
              <a:rPr lang="ru-RU" dirty="0" err="1" smtClean="0"/>
              <a:t>красивше</a:t>
            </a:r>
            <a:r>
              <a:rPr lang="ru-RU" dirty="0" smtClean="0"/>
              <a:t>, </a:t>
            </a:r>
            <a:r>
              <a:rPr lang="ru-RU" dirty="0"/>
              <a:t>менее худший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>В род. п. мн. ч.  нулевое окончание имеют слова: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</a:t>
            </a:r>
            <a:r>
              <a:rPr lang="ru-RU" dirty="0"/>
              <a:t>) парные предметы: сапог, валенок, ботинок, </a:t>
            </a:r>
            <a:r>
              <a:rPr lang="ru-RU" dirty="0" smtClean="0"/>
              <a:t>чулок, бахил, бутс, погон, серёг, шаровар</a:t>
            </a:r>
            <a:endParaRPr lang="ru-RU" dirty="0"/>
          </a:p>
          <a:p>
            <a:pPr>
              <a:buNone/>
            </a:pPr>
            <a:r>
              <a:rPr lang="ru-RU" dirty="0"/>
              <a:t>НО! </a:t>
            </a:r>
            <a:r>
              <a:rPr lang="ru-RU" dirty="0" smtClean="0"/>
              <a:t>Носков, бронхов, гольфов, клипсов.</a:t>
            </a:r>
            <a:endParaRPr lang="ru-RU" dirty="0"/>
          </a:p>
          <a:p>
            <a:r>
              <a:rPr lang="ru-RU" dirty="0"/>
              <a:t>Б) военные профессии: солдат, партизан</a:t>
            </a:r>
          </a:p>
          <a:p>
            <a:r>
              <a:rPr lang="ru-RU" dirty="0"/>
              <a:t>В) национальности с основой на –</a:t>
            </a:r>
            <a:r>
              <a:rPr lang="ru-RU" dirty="0" err="1"/>
              <a:t>н</a:t>
            </a:r>
            <a:r>
              <a:rPr lang="ru-RU" dirty="0"/>
              <a:t>, -</a:t>
            </a:r>
            <a:r>
              <a:rPr lang="ru-RU" dirty="0" err="1"/>
              <a:t>р</a:t>
            </a:r>
            <a:r>
              <a:rPr lang="ru-RU" dirty="0"/>
              <a:t>: грузин, болгар, </a:t>
            </a:r>
            <a:r>
              <a:rPr lang="ru-RU" dirty="0" smtClean="0"/>
              <a:t>армян, башкир, осетин, румын, турок, туркмен, хазар</a:t>
            </a:r>
            <a:endParaRPr lang="ru-RU" dirty="0"/>
          </a:p>
          <a:p>
            <a:pPr>
              <a:buNone/>
            </a:pPr>
            <a:r>
              <a:rPr lang="ru-RU" dirty="0"/>
              <a:t>НО! узбеков, </a:t>
            </a:r>
            <a:r>
              <a:rPr lang="ru-RU" dirty="0" smtClean="0"/>
              <a:t>казахов, калмыков, киргизов, мордвинов, таджиков, хорватов.</a:t>
            </a:r>
            <a:endParaRPr lang="ru-RU" dirty="0"/>
          </a:p>
          <a:p>
            <a:r>
              <a:rPr lang="ru-RU" dirty="0"/>
              <a:t>Г) единицы измерения: вольт, </a:t>
            </a:r>
            <a:r>
              <a:rPr lang="ru-RU" dirty="0" smtClean="0"/>
              <a:t>ампер, аршин, ватт, децибел, рентген</a:t>
            </a:r>
            <a:endParaRPr lang="ru-RU" dirty="0"/>
          </a:p>
          <a:p>
            <a:pPr>
              <a:buNone/>
            </a:pPr>
            <a:r>
              <a:rPr lang="ru-RU" dirty="0"/>
              <a:t>НО! килограммов, граммов, </a:t>
            </a:r>
            <a:r>
              <a:rPr lang="ru-RU" dirty="0" smtClean="0"/>
              <a:t>гектаров, килограммов.</a:t>
            </a:r>
            <a:endParaRPr lang="ru-RU" dirty="0"/>
          </a:p>
          <a:p>
            <a:r>
              <a:rPr lang="ru-RU" dirty="0"/>
              <a:t>Д) названия </a:t>
            </a:r>
            <a:r>
              <a:rPr lang="ru-RU" dirty="0" smtClean="0"/>
              <a:t>фруктов, растений: яблок, груш, слив</a:t>
            </a:r>
            <a:endParaRPr lang="ru-RU" dirty="0"/>
          </a:p>
          <a:p>
            <a:pPr>
              <a:buNone/>
            </a:pPr>
            <a:r>
              <a:rPr lang="ru-RU" dirty="0"/>
              <a:t>НО! апельсинов, мандаринов, лимонов, </a:t>
            </a:r>
            <a:r>
              <a:rPr lang="ru-RU" dirty="0" smtClean="0"/>
              <a:t>помидоров, ананасов, баклажанов, бананов, гранатов, томатов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Сущ. Ср. р. на –</a:t>
            </a:r>
            <a:r>
              <a:rPr lang="ru-RU" sz="3200" b="1" dirty="0" err="1" smtClean="0"/>
              <a:t>ье</a:t>
            </a:r>
            <a:r>
              <a:rPr lang="ru-RU" sz="3200" b="1" dirty="0" smtClean="0"/>
              <a:t> без ударения в И.п.</a:t>
            </a:r>
            <a:br>
              <a:rPr lang="ru-RU" sz="3200" b="1" dirty="0" smtClean="0"/>
            </a:br>
            <a:r>
              <a:rPr lang="ru-RU" sz="3200" b="1" dirty="0" smtClean="0"/>
              <a:t>ж.р. </a:t>
            </a:r>
            <a:r>
              <a:rPr lang="ru-RU" sz="3200" b="1" dirty="0" err="1"/>
              <a:t>н</a:t>
            </a:r>
            <a:r>
              <a:rPr lang="ru-RU" sz="3200" b="1" dirty="0" err="1" smtClean="0"/>
              <a:t>а-ья</a:t>
            </a:r>
            <a:r>
              <a:rPr lang="ru-RU" sz="3200" b="1" dirty="0" smtClean="0"/>
              <a:t> без ударения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мн. ч. Р. </a:t>
            </a:r>
            <a:r>
              <a:rPr lang="ru-RU" dirty="0"/>
              <a:t>п</a:t>
            </a:r>
            <a:r>
              <a:rPr lang="ru-RU" dirty="0" smtClean="0"/>
              <a:t>. имеют –ИЙ (побережье – нет побережий; соленье – нет солений)</a:t>
            </a:r>
          </a:p>
          <a:p>
            <a:r>
              <a:rPr lang="ru-RU" dirty="0" smtClean="0"/>
              <a:t>Исключения: верховье – верховьев, низовье –низовьев, платье- платьев, </a:t>
            </a:r>
            <a:r>
              <a:rPr lang="ru-RU" dirty="0"/>
              <a:t>у</a:t>
            </a:r>
            <a:r>
              <a:rPr lang="ru-RU" dirty="0" smtClean="0"/>
              <a:t>стье – устьев, подмастерье – подмастерьев.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Сущ. ср. р. на –ЦЕ в И. п.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Р. п., мн. ч. оканчиваются на –ЕЦ</a:t>
            </a:r>
          </a:p>
          <a:p>
            <a:r>
              <a:rPr lang="ru-RU" dirty="0" smtClean="0"/>
              <a:t>Блюдце – блюдец, зеркальце – зеркалец, полотенце – полотенец, сердце – сердец</a:t>
            </a:r>
          </a:p>
          <a:p>
            <a:r>
              <a:rPr lang="ru-RU" dirty="0" smtClean="0"/>
              <a:t>НО:  в уменьшительно-ласкательных формах в ряде случаях сохраняется – ЕВ</a:t>
            </a:r>
          </a:p>
          <a:p>
            <a:pPr>
              <a:buNone/>
            </a:pPr>
            <a:r>
              <a:rPr lang="ru-RU" dirty="0" smtClean="0"/>
              <a:t>    Болотце – болотцев, оконце - оконцев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Запомни</a:t>
            </a:r>
            <a:r>
              <a:rPr lang="ru-RU" dirty="0" smtClean="0"/>
              <a:t>: солнце – нет солнц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Сущ. </a:t>
            </a:r>
            <a:r>
              <a:rPr lang="ru-RU" sz="3200" b="1" dirty="0"/>
              <a:t>н</a:t>
            </a:r>
            <a:r>
              <a:rPr lang="ru-RU" sz="3200" b="1" dirty="0" smtClean="0"/>
              <a:t>а -НЯ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/>
              <a:t>Если перед –</a:t>
            </a:r>
            <a:r>
              <a:rPr lang="ru-RU" dirty="0" err="1" smtClean="0"/>
              <a:t>ня</a:t>
            </a:r>
            <a:r>
              <a:rPr lang="ru-RU" dirty="0" smtClean="0"/>
              <a:t> стоит гласная, то в нулевом окончании согласный будет мягкий: богиня – богини – богинь; погоня – погони – погонь</a:t>
            </a:r>
          </a:p>
          <a:p>
            <a:r>
              <a:rPr lang="ru-RU" dirty="0" smtClean="0"/>
              <a:t>Если перед –</a:t>
            </a:r>
            <a:r>
              <a:rPr lang="ru-RU" dirty="0" err="1" smtClean="0"/>
              <a:t>ня</a:t>
            </a:r>
            <a:r>
              <a:rPr lang="ru-RU" dirty="0" smtClean="0"/>
              <a:t> стоит согласный, то согласная в нулевом окончании будет твердой: басня – басни – басен; башня – башни - башен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Окончания сущ. м.р. в И.п. мн.ч.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-</a:t>
            </a:r>
            <a:r>
              <a:rPr lang="ru-RU" dirty="0" err="1"/>
              <a:t>а,-я</a:t>
            </a:r>
            <a:endParaRPr lang="ru-RU" dirty="0"/>
          </a:p>
          <a:p>
            <a:r>
              <a:rPr lang="ru-RU" dirty="0"/>
              <a:t>адреса, берега, века, города, директора, доктора, донья, желоба, жернова, инспектора, катера, округа, острова, отпуска, </a:t>
            </a:r>
            <a:r>
              <a:rPr lang="ru-RU" dirty="0" smtClean="0"/>
              <a:t>паспорта</a:t>
            </a:r>
            <a:r>
              <a:rPr lang="ru-RU" dirty="0"/>
              <a:t>, повара, профессора, сорта, стога, фельдшера, штемпеля, якоря.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-</a:t>
            </a:r>
            <a:r>
              <a:rPr lang="ru-RU" dirty="0" err="1"/>
              <a:t>ы,-и</a:t>
            </a:r>
            <a:endParaRPr lang="ru-RU" dirty="0"/>
          </a:p>
          <a:p>
            <a:r>
              <a:rPr lang="ru-RU" dirty="0"/>
              <a:t>авторы, аптекари, агитаторы, бухгалтеры, выборы, договоры, инженеры, лекторы, лидеры, конструкторы, конюхи, ораторы, офицеры, приговоры, порты, почерки, ревизоры, редакторы, снайперы, стажеры, слесари, торты, тракторы, шоферы, </a:t>
            </a:r>
            <a:r>
              <a:rPr lang="ru-RU" dirty="0" smtClean="0"/>
              <a:t>контейнеры.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Сущ. </a:t>
            </a:r>
            <a:r>
              <a:rPr lang="ru-RU" sz="3200" b="1" dirty="0"/>
              <a:t>н</a:t>
            </a:r>
            <a:r>
              <a:rPr lang="ru-RU" sz="3200" b="1" dirty="0" smtClean="0"/>
              <a:t>а - МЯ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dirty="0" smtClean="0"/>
              <a:t>У </a:t>
            </a:r>
            <a:r>
              <a:rPr lang="ru-RU" dirty="0"/>
              <a:t>существительных на –мя: бремя, время, стремя, вымя, имя, пламя, семя, знамя, племя, темя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в Р., Д., П. </a:t>
            </a:r>
            <a:r>
              <a:rPr lang="ru-RU" dirty="0"/>
              <a:t>падежах ед. числа и во всех падежах мн.ч. к корню прибавляется суффикс –</a:t>
            </a:r>
            <a:r>
              <a:rPr lang="ru-RU" dirty="0" err="1"/>
              <a:t>ен</a:t>
            </a:r>
            <a:r>
              <a:rPr lang="ru-RU" dirty="0"/>
              <a:t> (-</a:t>
            </a:r>
            <a:r>
              <a:rPr lang="ru-RU" dirty="0" err="1"/>
              <a:t>ён</a:t>
            </a:r>
            <a:r>
              <a:rPr lang="ru-RU" dirty="0"/>
              <a:t>): времени, стремени, имени.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Ошибка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/>
              <a:t> не хватает </a:t>
            </a:r>
            <a:r>
              <a:rPr lang="ru-RU" dirty="0" smtClean="0"/>
              <a:t>время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Правильно:</a:t>
            </a:r>
            <a:r>
              <a:rPr lang="ru-RU" dirty="0" smtClean="0"/>
              <a:t> не хватает времени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Запомни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/>
              <a:t>Их (не </a:t>
            </a:r>
            <a:r>
              <a:rPr lang="ru-RU" dirty="0" err="1"/>
              <a:t>ихний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класть </a:t>
            </a:r>
            <a:r>
              <a:rPr lang="ru-RU" dirty="0"/>
              <a:t>(не </a:t>
            </a:r>
            <a:r>
              <a:rPr lang="ru-RU" dirty="0" err="1"/>
              <a:t>ложить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жжёт </a:t>
            </a:r>
            <a:r>
              <a:rPr lang="ru-RU" dirty="0"/>
              <a:t>(не </a:t>
            </a:r>
            <a:r>
              <a:rPr lang="ru-RU" dirty="0" err="1"/>
              <a:t>жгет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Поезжай, поезжайте ( не </a:t>
            </a:r>
            <a:r>
              <a:rPr lang="ru-RU" dirty="0" err="1" smtClean="0"/>
              <a:t>ехай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ехайте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Ездят (не </a:t>
            </a:r>
            <a:r>
              <a:rPr lang="ru-RU" dirty="0" err="1" smtClean="0"/>
              <a:t>ездиют</a:t>
            </a:r>
            <a:r>
              <a:rPr lang="ru-RU" dirty="0" smtClean="0"/>
              <a:t>), ездим (не </a:t>
            </a:r>
            <a:r>
              <a:rPr lang="ru-RU" dirty="0" err="1" smtClean="0"/>
              <a:t>ездием</a:t>
            </a:r>
            <a:r>
              <a:rPr lang="ru-RU" smtClean="0"/>
              <a:t>)</a:t>
            </a:r>
            <a:endParaRPr lang="ru-RU" dirty="0" smtClean="0"/>
          </a:p>
          <a:p>
            <a:r>
              <a:rPr lang="ru-RU" dirty="0"/>
              <a:t>грущу по вас</a:t>
            </a:r>
          </a:p>
          <a:p>
            <a:r>
              <a:rPr lang="ru-RU" dirty="0"/>
              <a:t>тоскуешь по нас</a:t>
            </a:r>
          </a:p>
          <a:p>
            <a:r>
              <a:rPr lang="ru-RU" dirty="0"/>
              <a:t>скучает по вас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1190</Words>
  <Application>Microsoft Office PowerPoint</Application>
  <PresentationFormat>Экран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Грамматические ошибки в образовании форм слов.</vt:lpstr>
      <vt:lpstr>Сравнительная степень прилагательных и наречий. </vt:lpstr>
      <vt:lpstr>В род. п. мн. ч.  нулевое окончание имеют слова: </vt:lpstr>
      <vt:lpstr>Сущ. Ср. р. на –ье без ударения в И.п. ж.р. на-ья без ударения</vt:lpstr>
      <vt:lpstr>Сущ. ср. р. на –ЦЕ в И. п.</vt:lpstr>
      <vt:lpstr>Сущ. на -НЯ</vt:lpstr>
      <vt:lpstr>Окончания сущ. м.р. в И.п. мн.ч. </vt:lpstr>
      <vt:lpstr>Сущ. на - МЯ</vt:lpstr>
      <vt:lpstr>Запомни</vt:lpstr>
      <vt:lpstr>Числительные оба, обе </vt:lpstr>
      <vt:lpstr>Собирательные числительные (двое, трое, четверо, пятеро,..) </vt:lpstr>
      <vt:lpstr>Склонение сложных числительных</vt:lpstr>
      <vt:lpstr>Числительные СОРОК, ДЕВЯНОСТО, СТО</vt:lpstr>
      <vt:lpstr>Порядковые числительные</vt:lpstr>
      <vt:lpstr>Устраняем грамматические ошибки </vt:lpstr>
      <vt:lpstr>Слайд 16</vt:lpstr>
      <vt:lpstr>Слайд 17</vt:lpstr>
      <vt:lpstr>Слайд 18</vt:lpstr>
      <vt:lpstr>Слайд 19</vt:lpstr>
    </vt:vector>
  </TitlesOfParts>
  <Company>GanjaBass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Грамматические ошибки в образовании форм слов.</dc:title>
  <dc:creator>vip</dc:creator>
  <cp:lastModifiedBy>vip</cp:lastModifiedBy>
  <cp:revision>24</cp:revision>
  <dcterms:created xsi:type="dcterms:W3CDTF">2012-10-09T14:21:54Z</dcterms:created>
  <dcterms:modified xsi:type="dcterms:W3CDTF">2012-10-09T16:25:45Z</dcterms:modified>
</cp:coreProperties>
</file>