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74" r:id="rId19"/>
    <p:sldId id="275" r:id="rId20"/>
    <p:sldId id="276" r:id="rId21"/>
    <p:sldId id="277" r:id="rId22"/>
    <p:sldId id="278" r:id="rId23"/>
    <p:sldId id="279" r:id="rId24"/>
    <p:sldId id="280" r:id="rId25"/>
    <p:sldId id="281" r:id="rId26"/>
    <p:sldId id="282" r:id="rId27"/>
    <p:sldId id="257"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3" d="100"/>
          <a:sy n="113"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786B810-C5C0-4B38-89F8-CC6F1D84DE4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b="1"/>
            </a:lvl1pPr>
          </a:lstStyle>
          <a:p>
            <a:r>
              <a:rPr lang="ru-RU" smtClean="0"/>
              <a:t>Образец заголовка</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ru-RU" smtClean="0"/>
              <a:t>Образец подзаголовка</a:t>
            </a:r>
            <a:endParaRPr lang="en-US"/>
          </a:p>
        </p:txBody>
      </p:sp>
      <p:sp>
        <p:nvSpPr>
          <p:cNvPr id="4" name="Rectangle 4"/>
          <p:cNvSpPr>
            <a:spLocks noGrp="1" noChangeArrowheads="1"/>
          </p:cNvSpPr>
          <p:nvPr>
            <p:ph type="dt" sz="half" idx="10"/>
          </p:nvPr>
        </p:nvSpPr>
        <p:spPr>
          <a:xfrm>
            <a:off x="457200" y="6245225"/>
            <a:ext cx="2133600" cy="476250"/>
          </a:xfrm>
        </p:spPr>
        <p:txBody>
          <a:bodyPr/>
          <a:lstStyle>
            <a:lvl1pPr>
              <a:defRPr sz="1400"/>
            </a:lvl1pPr>
          </a:lstStyle>
          <a:p>
            <a:pPr>
              <a:defRPr/>
            </a:pPr>
            <a:fld id="{A1508FD7-9CE3-4A4B-AA62-0B11FEDF57E2}" type="datetime1">
              <a:rPr lang="en-US"/>
              <a:pPr>
                <a:defRPr/>
              </a:pPr>
              <a:t>9/30/2011</a:t>
            </a:fld>
            <a:endParaRPr lang="en-US"/>
          </a:p>
        </p:txBody>
      </p:sp>
      <p:sp>
        <p:nvSpPr>
          <p:cNvPr id="5" name="Rectangle 5"/>
          <p:cNvSpPr>
            <a:spLocks noGrp="1" noChangeArrowheads="1"/>
          </p:cNvSpPr>
          <p:nvPr>
            <p:ph type="ftr" sz="quarter" idx="11"/>
          </p:nvPr>
        </p:nvSpPr>
        <p:spPr>
          <a:xfrm>
            <a:off x="3124200" y="6245225"/>
            <a:ext cx="2895600" cy="476250"/>
          </a:xfrm>
        </p:spPr>
        <p:txBody>
          <a:bodyPr/>
          <a:lstStyle>
            <a:lvl1pPr>
              <a:defRPr sz="1400"/>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a:lvl1pPr>
          </a:lstStyle>
          <a:p>
            <a:pPr>
              <a:defRPr/>
            </a:pPr>
            <a:fld id="{74EEA5B5-A8BB-4D5E-A201-79D4709FD62A}" type="slidenum">
              <a:rPr lang="en-US"/>
              <a:pPr>
                <a:defRPr/>
              </a:pPr>
              <a:t>‹#›</a:t>
            </a:fld>
            <a:endParaRPr lang="en-US"/>
          </a:p>
        </p:txBody>
      </p:sp>
    </p:spTree>
  </p:cSld>
  <p:clrMapOvr>
    <a:masterClrMapping/>
  </p:clrMapOvr>
  <p:transition>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B91C1353-313C-432B-9543-07BFA398CB92}" type="datetime1">
              <a:rPr lang="en-US"/>
              <a:pPr>
                <a:defRPr/>
              </a:pPr>
              <a:t>9/30/2011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C7EDDD7B-E459-4443-BBD1-748A5E59E018}" type="slidenum">
              <a:rPr lang="en-US"/>
              <a:pPr>
                <a:defRPr/>
              </a:pPr>
              <a:t>‹#›</a:t>
            </a:fld>
            <a:endParaRPr lang="en-US"/>
          </a:p>
        </p:txBody>
      </p:sp>
    </p:spTree>
  </p:cSld>
  <p:clrMapOvr>
    <a:masterClrMapping/>
  </p:clrMapOvr>
  <p:transition>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16DEEDA7-F6B3-43C2-BE50-F0DE3F3BC2ED}" type="datetime1">
              <a:rPr lang="en-US"/>
              <a:pPr>
                <a:defRPr/>
              </a:pPr>
              <a:t>9/30/2011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F2A3CE98-79D6-4DD2-9BF3-558FAB0A1040}" type="slidenum">
              <a:rPr lang="en-US"/>
              <a:pPr>
                <a:defRPr/>
              </a:pPr>
              <a:t>‹#›</a:t>
            </a:fld>
            <a:endParaRPr lang="en-US"/>
          </a:p>
        </p:txBody>
      </p:sp>
    </p:spTree>
  </p:cSld>
  <p:clrMapOvr>
    <a:masterClrMapping/>
  </p:clrMapOvr>
  <p:transition>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EADAAAF6-F361-4EFE-AD6A-617030D236F2}" type="datetime1">
              <a:rPr lang="en-US"/>
              <a:pPr>
                <a:defRPr/>
              </a:pPr>
              <a:t>9/30/2011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48B892E6-9E07-4F97-ADC5-04F04B4BC76B}" type="slidenum">
              <a:rPr lang="en-US"/>
              <a:pPr>
                <a:defRPr/>
              </a:pPr>
              <a:t>‹#›</a:t>
            </a:fld>
            <a:endParaRPr lang="en-US"/>
          </a:p>
        </p:txBody>
      </p:sp>
    </p:spTree>
  </p:cSld>
  <p:clrMapOvr>
    <a:masterClrMapping/>
  </p:clrMapOvr>
  <p:transition>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9346E4DD-A7A3-4BAB-BB87-97E4001D275E}" type="datetime1">
              <a:rPr lang="en-US"/>
              <a:pPr>
                <a:defRPr/>
              </a:pPr>
              <a:t>9/30/2011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AF4908B0-48B0-4A32-8169-FB4A89ECE468}" type="slidenum">
              <a:rPr lang="en-US"/>
              <a:pPr>
                <a:defRPr/>
              </a:pPr>
              <a:t>‹#›</a:t>
            </a:fld>
            <a:endParaRPr lang="en-US"/>
          </a:p>
        </p:txBody>
      </p:sp>
    </p:spTree>
  </p:cSld>
  <p:clrMapOvr>
    <a:masterClrMapping/>
  </p:clrMapOvr>
  <p:transition>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4B5209CD-87D5-4C19-B459-B06E34A7EA6E}" type="datetime1">
              <a:rPr lang="en-US"/>
              <a:pPr>
                <a:defRPr/>
              </a:pPr>
              <a:t>9/30/2011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pPr>
              <a:defRPr/>
            </a:pPr>
            <a:fld id="{42ADAFA7-DE4A-4A03-88E6-FF0EC5FE094B}" type="slidenum">
              <a:rPr lang="en-US"/>
              <a:pPr>
                <a:defRPr/>
              </a:pPr>
              <a:t>‹#›</a:t>
            </a:fld>
            <a:endParaRPr lang="en-US"/>
          </a:p>
        </p:txBody>
      </p:sp>
    </p:spTree>
  </p:cSld>
  <p:clrMapOvr>
    <a:masterClrMapping/>
  </p:clrMapOvr>
  <p:transition>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9AF6DD78-6588-4716-A161-BFB894A82139}" type="datetime1">
              <a:rPr lang="en-US"/>
              <a:pPr>
                <a:defRPr/>
              </a:pPr>
              <a:t>9/30/2011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9" name="Rectangle 6"/>
          <p:cNvSpPr>
            <a:spLocks noGrp="1" noChangeArrowheads="1"/>
          </p:cNvSpPr>
          <p:nvPr>
            <p:ph type="sldNum" sz="quarter" idx="12"/>
          </p:nvPr>
        </p:nvSpPr>
        <p:spPr>
          <a:ln/>
        </p:spPr>
        <p:txBody>
          <a:bodyPr/>
          <a:lstStyle>
            <a:lvl1pPr>
              <a:defRPr/>
            </a:lvl1pPr>
          </a:lstStyle>
          <a:p>
            <a:pPr>
              <a:defRPr/>
            </a:pPr>
            <a:fld id="{76A5DEDB-91A7-4569-9587-56CAE52347F7}" type="slidenum">
              <a:rPr lang="en-US"/>
              <a:pPr>
                <a:defRPr/>
              </a:pPr>
              <a:t>‹#›</a:t>
            </a:fld>
            <a:endParaRPr lang="en-US"/>
          </a:p>
        </p:txBody>
      </p:sp>
    </p:spTree>
  </p:cSld>
  <p:clrMapOvr>
    <a:masterClrMapping/>
  </p:clrMapOvr>
  <p:transition>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8C8AF9BC-3E6D-4EF5-B7C8-66B77DAE6A0B}" type="datetime1">
              <a:rPr lang="en-US"/>
              <a:pPr>
                <a:defRPr/>
              </a:pPr>
              <a:t>9/30/2011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5" name="Rectangle 6"/>
          <p:cNvSpPr>
            <a:spLocks noGrp="1" noChangeArrowheads="1"/>
          </p:cNvSpPr>
          <p:nvPr>
            <p:ph type="sldNum" sz="quarter" idx="12"/>
          </p:nvPr>
        </p:nvSpPr>
        <p:spPr>
          <a:ln/>
        </p:spPr>
        <p:txBody>
          <a:bodyPr/>
          <a:lstStyle>
            <a:lvl1pPr>
              <a:defRPr/>
            </a:lvl1pPr>
          </a:lstStyle>
          <a:p>
            <a:pPr>
              <a:defRPr/>
            </a:pPr>
            <a:fld id="{EE3B8CF1-FB36-46AD-A62B-D665AADF7957}" type="slidenum">
              <a:rPr lang="en-US"/>
              <a:pPr>
                <a:defRPr/>
              </a:pPr>
              <a:t>‹#›</a:t>
            </a:fld>
            <a:endParaRPr lang="en-US"/>
          </a:p>
        </p:txBody>
      </p:sp>
    </p:spTree>
  </p:cSld>
  <p:clrMapOvr>
    <a:masterClrMapping/>
  </p:clrMapOvr>
  <p:transition>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9D617ED-7C5F-4117-94A0-E91E572CC15B}" type="datetime1">
              <a:rPr lang="en-US"/>
              <a:pPr>
                <a:defRPr/>
              </a:pPr>
              <a:t>9/30/2011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4" name="Rectangle 6"/>
          <p:cNvSpPr>
            <a:spLocks noGrp="1" noChangeArrowheads="1"/>
          </p:cNvSpPr>
          <p:nvPr>
            <p:ph type="sldNum" sz="quarter" idx="12"/>
          </p:nvPr>
        </p:nvSpPr>
        <p:spPr>
          <a:ln/>
        </p:spPr>
        <p:txBody>
          <a:bodyPr/>
          <a:lstStyle>
            <a:lvl1pPr>
              <a:defRPr/>
            </a:lvl1pPr>
          </a:lstStyle>
          <a:p>
            <a:pPr>
              <a:defRPr/>
            </a:pPr>
            <a:fld id="{B4929855-8C56-46B8-8143-A715FA78AAB3}" type="slidenum">
              <a:rPr lang="en-US"/>
              <a:pPr>
                <a:defRPr/>
              </a:pPr>
              <a:t>‹#›</a:t>
            </a:fld>
            <a:endParaRPr lang="en-US"/>
          </a:p>
        </p:txBody>
      </p:sp>
    </p:spTree>
  </p:cSld>
  <p:clrMapOvr>
    <a:masterClrMapping/>
  </p:clrMapOvr>
  <p:transition>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62A0D13C-B627-4F91-A523-6E0518E55777}" type="datetime1">
              <a:rPr lang="en-US"/>
              <a:pPr>
                <a:defRPr/>
              </a:pPr>
              <a:t>9/30/2011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pPr>
              <a:defRPr/>
            </a:pPr>
            <a:fld id="{EC3B45D8-30B8-402D-A8A3-8DB3B4A28DFB}" type="slidenum">
              <a:rPr lang="en-US"/>
              <a:pPr>
                <a:defRPr/>
              </a:pPr>
              <a:t>‹#›</a:t>
            </a:fld>
            <a:endParaRPr lang="en-US"/>
          </a:p>
        </p:txBody>
      </p:sp>
    </p:spTree>
  </p:cSld>
  <p:clrMapOvr>
    <a:masterClrMapping/>
  </p:clrMapOvr>
  <p:transition>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D23ADD2A-0997-45F5-AA2E-250B4D47803D}" type="datetime1">
              <a:rPr lang="en-US"/>
              <a:pPr>
                <a:defRPr/>
              </a:pPr>
              <a:t>9/30/2011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pPr>
              <a:defRPr/>
            </a:pPr>
            <a:fld id="{1D6614F0-C5FA-4975-B2C5-E371CF5C5D1B}" type="slidenum">
              <a:rPr lang="en-US"/>
              <a:pPr>
                <a:defRPr/>
              </a:pPr>
              <a:t>‹#›</a:t>
            </a:fld>
            <a:endParaRPr lang="en-US"/>
          </a:p>
        </p:txBody>
      </p:sp>
    </p:spTree>
  </p:cSld>
  <p:clrMapOvr>
    <a:masterClrMapping/>
  </p:clrMapOvr>
  <p:transition>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BAC74908-FC4A-4053-A205-FB3A0556969E}" type="datetime1">
              <a:rPr lang="en-US"/>
              <a:pPr>
                <a:defRPr/>
              </a:pPr>
              <a:t>9/30/2011</a:t>
            </a:fld>
            <a:endParaRPr lang="en-US"/>
          </a:p>
        </p:txBody>
      </p:sp>
      <p:sp>
        <p:nvSpPr>
          <p:cNvPr id="1029" name="Rectangle 5"/>
          <p:cNvSpPr>
            <a:spLocks noGrp="1" noChangeArrowheads="1"/>
          </p:cNvSpPr>
          <p:nvPr>
            <p:ph type="ftr" sz="quarter" idx="3"/>
          </p:nvPr>
        </p:nvSpPr>
        <p:spPr bwMode="auto">
          <a:xfrm>
            <a:off x="2362200" y="6613525"/>
            <a:ext cx="4953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t>copyright 2006 www.brainybetty.com; All Rights Reserved.</a:t>
            </a:r>
          </a:p>
        </p:txBody>
      </p:sp>
      <p:sp>
        <p:nvSpPr>
          <p:cNvPr id="1030" name="Rectangle 6"/>
          <p:cNvSpPr>
            <a:spLocks noGrp="1" noChangeArrowheads="1"/>
          </p:cNvSpPr>
          <p:nvPr>
            <p:ph type="sldNum" sz="quarter" idx="4"/>
          </p:nvPr>
        </p:nvSpPr>
        <p:spPr bwMode="auto">
          <a:xfrm>
            <a:off x="7924800" y="6629400"/>
            <a:ext cx="1219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313B2838-4790-4E33-88CD-B645010F39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cover dir="r"/>
  </p:transition>
  <p:hf hdr="0"/>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pshelp.narod.ru/lib/applicant/0002.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85861"/>
            <a:ext cx="7772400" cy="2314590"/>
          </a:xfrm>
        </p:spPr>
        <p:txBody>
          <a:bodyPr>
            <a:prstTxWarp prst="textDeflate">
              <a:avLst/>
            </a:prstTxWarp>
          </a:bodyPr>
          <a:lstStyle/>
          <a:p>
            <a:pPr>
              <a:defRPr/>
            </a:pPr>
            <a:r>
              <a:rPr lang="ru-RU" sz="5400" dirty="0" smtClean="0">
                <a:ln w="19050">
                  <a:solidFill>
                    <a:srgbClr val="FF0000"/>
                  </a:solidFill>
                  <a:prstDash val="solid"/>
                </a:ln>
                <a:solidFill>
                  <a:schemeClr val="accent3"/>
                </a:solidFill>
                <a:effectLst>
                  <a:outerShdw blurRad="50000" dist="50800" dir="7500000" algn="tl">
                    <a:srgbClr val="000000">
                      <a:shade val="5000"/>
                      <a:alpha val="35000"/>
                    </a:srgbClr>
                  </a:outerShdw>
                </a:effectLst>
              </a:rPr>
              <a:t>Повторение</a:t>
            </a:r>
            <a:br>
              <a:rPr lang="ru-RU" sz="5400" dirty="0" smtClean="0">
                <a:ln w="19050">
                  <a:solidFill>
                    <a:srgbClr val="FF0000"/>
                  </a:solidFill>
                  <a:prstDash val="solid"/>
                </a:ln>
                <a:solidFill>
                  <a:schemeClr val="accent3"/>
                </a:solidFill>
                <a:effectLst>
                  <a:outerShdw blurRad="50000" dist="50800" dir="7500000" algn="tl">
                    <a:srgbClr val="000000">
                      <a:shade val="5000"/>
                      <a:alpha val="35000"/>
                    </a:srgbClr>
                  </a:outerShdw>
                </a:effectLst>
              </a:rPr>
            </a:br>
            <a:r>
              <a:rPr lang="ru-RU" sz="5400" dirty="0" smtClean="0">
                <a:ln w="19050">
                  <a:solidFill>
                    <a:srgbClr val="FF0000"/>
                  </a:solidFill>
                  <a:prstDash val="solid"/>
                </a:ln>
                <a:solidFill>
                  <a:schemeClr val="accent3"/>
                </a:solidFill>
                <a:effectLst>
                  <a:outerShdw blurRad="50000" dist="50800" dir="7500000" algn="tl">
                    <a:srgbClr val="000000">
                      <a:shade val="5000"/>
                      <a:alpha val="35000"/>
                    </a:srgbClr>
                  </a:outerShdw>
                </a:effectLst>
              </a:rPr>
              <a:t>теория</a:t>
            </a:r>
            <a:endParaRPr lang="en-US" sz="5400" dirty="0">
              <a:ln w="19050">
                <a:solidFill>
                  <a:srgbClr val="FF0000"/>
                </a:solidFill>
                <a:prstDash val="solid"/>
              </a:ln>
              <a:solidFill>
                <a:schemeClr val="accent3"/>
              </a:solidFill>
              <a:effectLst>
                <a:outerShdw blurRad="50000" dist="50800" dir="7500000" algn="tl">
                  <a:srgbClr val="000000">
                    <a:shade val="5000"/>
                    <a:alpha val="35000"/>
                  </a:srgbClr>
                </a:outerShdw>
              </a:effectLst>
            </a:endParaRPr>
          </a:p>
        </p:txBody>
      </p:sp>
      <p:sp>
        <p:nvSpPr>
          <p:cNvPr id="2051" name="Rectangle 3"/>
          <p:cNvSpPr>
            <a:spLocks noGrp="1" noChangeArrowheads="1"/>
          </p:cNvSpPr>
          <p:nvPr>
            <p:ph type="subTitle" idx="1"/>
          </p:nvPr>
        </p:nvSpPr>
        <p:spPr/>
        <p:txBody>
          <a:bodyPr>
            <a:prstTxWarp prst="textWave1">
              <a:avLst/>
            </a:prstTxWarp>
          </a:bodyPr>
          <a:lstStyle/>
          <a:p>
            <a:pPr>
              <a:defRPr/>
            </a:pPr>
            <a:r>
              <a:rPr lang="ru-RU" dirty="0" smtClean="0">
                <a:solidFill>
                  <a:srgbClr val="FF0000"/>
                </a:solidFill>
              </a:rPr>
              <a:t>ЛЕКСИКА</a:t>
            </a:r>
            <a:endParaRPr lang="en-US" dirty="0">
              <a:solidFill>
                <a:srgbClr val="FF0000"/>
              </a:solidFill>
            </a:endParaRPr>
          </a:p>
        </p:txBody>
      </p:sp>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r>
              <a:rPr lang="ru-RU" sz="2800" b="1" smtClean="0"/>
              <a:t>ЛЕКСИЧЕСКИЕ СИНОНИМЫ</a:t>
            </a:r>
          </a:p>
        </p:txBody>
      </p:sp>
      <p:sp>
        <p:nvSpPr>
          <p:cNvPr id="23554" name="Содержимое 2"/>
          <p:cNvSpPr>
            <a:spLocks noGrp="1"/>
          </p:cNvSpPr>
          <p:nvPr>
            <p:ph idx="1"/>
          </p:nvPr>
        </p:nvSpPr>
        <p:spPr/>
        <p:txBody>
          <a:bodyPr/>
          <a:lstStyle/>
          <a:p>
            <a:r>
              <a:rPr lang="ru-RU" sz="1600" smtClean="0"/>
              <a:t>Все синонимы объединяются в   с и н о н и м и ч е с к и й   р я д .  Слово, которое наиболее полно выражает понятие, общее для всех слов синонимического ряда, называется   д о м и н а н т о й   (лат. dominans - господствующий). Доминанта открывает синонимический ряд и является, как правило, общеупотребительным, стилистически нейтральным словом: боязливый – пугливый, робкий, несмелый, трусливый, опасливый, трусоватый (разг.).</a:t>
            </a:r>
          </a:p>
          <a:p>
            <a:r>
              <a:rPr lang="ru-RU" sz="1600" smtClean="0"/>
              <a:t>        Синонимы одного ряда могут отличаться лексической сочетаемостью. Например, слова “большой” и “обширный” сочетаются со словом “территория”, но только одно из них сочетается со словом “дерево”: большое дерево. Точный выбор одного из синонимов определяется контекстом.</a:t>
            </a:r>
          </a:p>
          <a:p>
            <a:endParaRPr lang="ru-RU" sz="1600" smtClean="0"/>
          </a:p>
          <a:p>
            <a:r>
              <a:rPr lang="ru-RU" sz="1600" smtClean="0"/>
              <a:t>        1. Вьюга снежная, пурга, напряди нам пряжи, взбей пушистые снега, словно пух лебяжий. Вы, проворные ткачи – вихри и метели, дайте радужной парчи для косматых елей (С. Маршак). 2. Заскрипели, завизжали, заплакали полозья, отдираясь от настывшего снега, заговорили нестройно, вразброд колокольцы под дугами (А. Куприн).</a:t>
            </a:r>
          </a:p>
        </p:txBody>
      </p:sp>
    </p:spTree>
  </p:cSld>
  <p:clrMapOvr>
    <a:masterClrMapping/>
  </p:clrMapOvr>
  <p:transition>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457200" y="0"/>
            <a:ext cx="8229600" cy="785813"/>
          </a:xfrm>
        </p:spPr>
        <p:txBody>
          <a:bodyPr/>
          <a:lstStyle/>
          <a:p>
            <a:r>
              <a:rPr lang="ru-RU" sz="2800" b="1" smtClean="0"/>
              <a:t>ЛЕКСИЧЕСКИЕ АНТОНИМЫ</a:t>
            </a:r>
          </a:p>
        </p:txBody>
      </p:sp>
      <p:sp>
        <p:nvSpPr>
          <p:cNvPr id="24578" name="Содержимое 2"/>
          <p:cNvSpPr>
            <a:spLocks noGrp="1"/>
          </p:cNvSpPr>
          <p:nvPr>
            <p:ph idx="1"/>
          </p:nvPr>
        </p:nvSpPr>
        <p:spPr>
          <a:xfrm>
            <a:off x="0" y="714375"/>
            <a:ext cx="9144000" cy="5411788"/>
          </a:xfrm>
        </p:spPr>
        <p:txBody>
          <a:bodyPr/>
          <a:lstStyle/>
          <a:p>
            <a:r>
              <a:rPr lang="ru-RU" sz="1600" b="1" smtClean="0">
                <a:solidFill>
                  <a:srgbClr val="FF0000"/>
                </a:solidFill>
              </a:rPr>
              <a:t>Антонимы </a:t>
            </a:r>
            <a:r>
              <a:rPr lang="ru-RU" sz="1600" smtClean="0"/>
              <a:t>(греч. anti – против, опута – имя) – слова одной и той же части речи, противоположные по лексическому значению: высокий – низкий, далеко – близко, хорошо – плохо. Подобрать антонимы можно не ко всем словам. Не имеют антонимов:</a:t>
            </a:r>
          </a:p>
          <a:p>
            <a:r>
              <a:rPr lang="ru-RU" sz="1600" smtClean="0"/>
              <a:t>        а) существительные с конкретным значением: бумага, карандаш, книга;</a:t>
            </a:r>
          </a:p>
          <a:p>
            <a:r>
              <a:rPr lang="ru-RU" sz="1600" smtClean="0"/>
              <a:t>        б) числительные: два, три, сорок девять;</a:t>
            </a:r>
          </a:p>
          <a:p>
            <a:r>
              <a:rPr lang="ru-RU" sz="1600" smtClean="0"/>
              <a:t>        в) большинство прилагательных, обозначающих цвет: синий, фиолетовый, розовый;</a:t>
            </a:r>
          </a:p>
          <a:p>
            <a:r>
              <a:rPr lang="ru-RU" sz="1600" smtClean="0"/>
              <a:t>        г) большинство местоимений: ты, кто, который;</a:t>
            </a:r>
          </a:p>
          <a:p>
            <a:r>
              <a:rPr lang="ru-RU" sz="1600" smtClean="0"/>
              <a:t>        д) большинство терминов: суффикс, валентность и т.д.</a:t>
            </a:r>
          </a:p>
          <a:p>
            <a:r>
              <a:rPr lang="ru-RU" sz="1600" smtClean="0"/>
              <a:t>        Антонимы бывают   о д н о к о р н е в ы м и   (т.е. имеющими одинаковый корень)  и  р а з н о к о р е н н ы м и :  приехать – уехать, красивый – некрасивый; щедрый – скупой, здоровый – больной, дружба – вражда. Иногда слова вступают в антонимические отношения только в конкретном тексте. Такие антонимы называются   к о н т е к с т у а л ь н ы м и .  Классическим примером являются строки из романа А.С. Пушкина “Евгений Онегин”: </a:t>
            </a:r>
            <a:r>
              <a:rPr lang="ru-RU" sz="1400" smtClean="0"/>
              <a:t>Они сошлись. Волна и камень,</a:t>
            </a:r>
          </a:p>
          <a:p>
            <a:r>
              <a:rPr lang="ru-RU" sz="1400" smtClean="0"/>
              <a:t>                Стихи и проза, лед и пламень</a:t>
            </a:r>
          </a:p>
          <a:p>
            <a:r>
              <a:rPr lang="ru-RU" sz="1400" smtClean="0"/>
              <a:t>                Не столь различны меж собой…</a:t>
            </a:r>
          </a:p>
          <a:p>
            <a:r>
              <a:rPr lang="ru-RU" sz="1600" smtClean="0"/>
              <a:t>        Не являются антонимами слова, называющие лиц с учетом принадлежности их к определенному физическому полу: мужчина – женщина, мать – отец, мальчик – девочка, брат – сестра.</a:t>
            </a:r>
          </a:p>
          <a:p>
            <a:r>
              <a:rPr lang="ru-RU" sz="1600" smtClean="0"/>
              <a:t>        Многозначные слова могут иметь разные антонимы к каждому из своих значений: свежий хлеб – черствый хлеб, свежий воздух – спертый воздух, свежее белье – грязное белье и т.д.; легкая сумка – тяжелая сумка, легкая задача – трудная задача, легкий мороз – крепкий мороз.</a:t>
            </a:r>
          </a:p>
        </p:txBody>
      </p:sp>
      <p:sp>
        <p:nvSpPr>
          <p:cNvPr id="24579" name="Дата 3"/>
          <p:cNvSpPr>
            <a:spLocks noGrp="1"/>
          </p:cNvSpPr>
          <p:nvPr>
            <p:ph type="dt" sz="quarter" idx="10"/>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457200" y="285750"/>
            <a:ext cx="8229600" cy="642938"/>
          </a:xfrm>
        </p:spPr>
        <p:txBody>
          <a:bodyPr/>
          <a:lstStyle/>
          <a:p>
            <a:r>
              <a:rPr lang="ru-RU" sz="2000" b="1" smtClean="0"/>
              <a:t>Использование антонимов в речи </a:t>
            </a:r>
            <a:r>
              <a:rPr lang="ru-RU" sz="2000" smtClean="0"/>
              <a:t>помогает четко и образно выразить мысль. Например:  Ф. Кривин  Лики лжи</a:t>
            </a:r>
            <a:br>
              <a:rPr lang="ru-RU" sz="2000" smtClean="0"/>
            </a:br>
            <a:r>
              <a:rPr lang="ru-RU" sz="2000" smtClean="0"/>
              <a:t/>
            </a:r>
            <a:br>
              <a:rPr lang="ru-RU" sz="2000" smtClean="0"/>
            </a:br>
            <a:endParaRPr lang="ru-RU" sz="2000" smtClean="0"/>
          </a:p>
        </p:txBody>
      </p:sp>
      <p:sp>
        <p:nvSpPr>
          <p:cNvPr id="25602" name="Содержимое 2"/>
          <p:cNvSpPr>
            <a:spLocks noGrp="1"/>
          </p:cNvSpPr>
          <p:nvPr>
            <p:ph idx="1"/>
          </p:nvPr>
        </p:nvSpPr>
        <p:spPr>
          <a:xfrm>
            <a:off x="457200" y="642938"/>
            <a:ext cx="8229600" cy="5483225"/>
          </a:xfrm>
        </p:spPr>
        <p:txBody>
          <a:bodyPr/>
          <a:lstStyle/>
          <a:p>
            <a:endParaRPr lang="ru-RU" sz="1600" smtClean="0"/>
          </a:p>
          <a:p>
            <a:r>
              <a:rPr lang="ru-RU" sz="1600" smtClean="0"/>
              <a:t>Ложь бывает доброй или злой,</a:t>
            </a:r>
          </a:p>
          <a:p>
            <a:r>
              <a:rPr lang="ru-RU" sz="1600" smtClean="0"/>
              <a:t>Сердобольной или беспощадной,</a:t>
            </a:r>
          </a:p>
          <a:p>
            <a:r>
              <a:rPr lang="ru-RU" sz="1600" smtClean="0"/>
              <a:t>Ложь бывает ловкой и нескладной,</a:t>
            </a:r>
          </a:p>
          <a:p>
            <a:r>
              <a:rPr lang="ru-RU" sz="1600" smtClean="0"/>
              <a:t>Осмотрительной и безоглядной,</a:t>
            </a:r>
          </a:p>
          <a:p>
            <a:r>
              <a:rPr lang="ru-RU" sz="1600" smtClean="0"/>
              <a:t>Упоительной и безотрадной,</a:t>
            </a:r>
          </a:p>
          <a:p>
            <a:r>
              <a:rPr lang="ru-RU" sz="1600" smtClean="0"/>
              <a:t>Слишком сложной и совсем простой.</a:t>
            </a:r>
          </a:p>
          <a:p>
            <a:r>
              <a:rPr lang="ru-RU" sz="1600" smtClean="0"/>
              <a:t>Ложь бывает грешной и святой,</a:t>
            </a:r>
          </a:p>
          <a:p>
            <a:r>
              <a:rPr lang="ru-RU" sz="1600" smtClean="0"/>
              <a:t>Скромненькой бывает и нарядной,</a:t>
            </a:r>
          </a:p>
          <a:p>
            <a:r>
              <a:rPr lang="ru-RU" sz="1600" smtClean="0"/>
              <a:t>Выдающейся и заурядной,</a:t>
            </a:r>
          </a:p>
          <a:p>
            <a:r>
              <a:rPr lang="ru-RU" sz="1600" smtClean="0"/>
              <a:t>Откровенной, нелицеприятной,</a:t>
            </a:r>
          </a:p>
          <a:p>
            <a:r>
              <a:rPr lang="ru-RU" sz="1600" smtClean="0"/>
              <a:t>А бывает просто суетой…</a:t>
            </a:r>
          </a:p>
          <a:p>
            <a:r>
              <a:rPr lang="ru-RU" sz="1600" smtClean="0"/>
              <a:t>Ложь бывает страшной и смешной,</a:t>
            </a:r>
          </a:p>
          <a:p>
            <a:r>
              <a:rPr lang="ru-RU" sz="1600" smtClean="0"/>
              <a:t>То всесильной, то совсем бесправной,</a:t>
            </a:r>
          </a:p>
          <a:p>
            <a:r>
              <a:rPr lang="ru-RU" sz="1600" smtClean="0"/>
              <a:t>То униженной, то своенравной,</a:t>
            </a:r>
          </a:p>
          <a:p>
            <a:r>
              <a:rPr lang="ru-RU" sz="1600" smtClean="0"/>
              <a:t>Мимолетной или затяжной.</a:t>
            </a:r>
          </a:p>
          <a:p>
            <a:r>
              <a:rPr lang="ru-RU" sz="1600" smtClean="0"/>
              <a:t>Ложь бывает дикой и ручной,</a:t>
            </a:r>
          </a:p>
          <a:p>
            <a:r>
              <a:rPr lang="ru-RU" sz="1600" smtClean="0"/>
              <a:t>Будничной бывает и парадной, </a:t>
            </a:r>
          </a:p>
          <a:p>
            <a:r>
              <a:rPr lang="ru-RU" sz="1600" smtClean="0"/>
              <a:t>Вдохновенной, скучной и иной.</a:t>
            </a:r>
          </a:p>
          <a:p>
            <a:r>
              <a:rPr lang="ru-RU" sz="1600" smtClean="0"/>
              <a:t>Правда же бывает только правдой.</a:t>
            </a:r>
          </a:p>
        </p:txBody>
      </p:sp>
      <p:sp>
        <p:nvSpPr>
          <p:cNvPr id="25603" name="Дата 3"/>
          <p:cNvSpPr>
            <a:spLocks noGrp="1"/>
          </p:cNvSpPr>
          <p:nvPr>
            <p:ph type="dt" sz="quarter" idx="10"/>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r>
              <a:rPr lang="ru-RU" sz="2400" b="1" smtClean="0"/>
              <a:t>ЛЕКСИКА РУССКОГО ЯЗЫКА С ТОЧКИ ЗРЕНИЯ ЕЕ ПРОИСХОЖДЕНИЯ</a:t>
            </a:r>
          </a:p>
        </p:txBody>
      </p:sp>
      <p:sp>
        <p:nvSpPr>
          <p:cNvPr id="26626" name="Содержимое 2"/>
          <p:cNvSpPr>
            <a:spLocks noGrp="1"/>
          </p:cNvSpPr>
          <p:nvPr>
            <p:ph idx="1"/>
          </p:nvPr>
        </p:nvSpPr>
        <p:spPr/>
        <p:txBody>
          <a:bodyPr/>
          <a:lstStyle/>
          <a:p>
            <a:r>
              <a:rPr lang="ru-RU" sz="1600" b="1" smtClean="0"/>
              <a:t>ИСКОННО РУССКАЯ ЛЕКСИКА</a:t>
            </a:r>
          </a:p>
          <a:p>
            <a:endParaRPr lang="ru-RU" sz="1600" smtClean="0"/>
          </a:p>
          <a:p>
            <a:r>
              <a:rPr lang="ru-RU" sz="1600" smtClean="0"/>
              <a:t>        В группу слов, относящихся к    </a:t>
            </a:r>
            <a:r>
              <a:rPr lang="ru-RU" sz="1600" b="1" smtClean="0">
                <a:solidFill>
                  <a:srgbClr val="FF0000"/>
                </a:solidFill>
              </a:rPr>
              <a:t>и с к о н н о    р у с с к о й   </a:t>
            </a:r>
            <a:r>
              <a:rPr lang="ru-RU" sz="1600" smtClean="0"/>
              <a:t>лексике, включаются три основных лексических пласта: общеславянский, восточнославянский и собственно русский.</a:t>
            </a:r>
          </a:p>
          <a:p>
            <a:r>
              <a:rPr lang="ru-RU" sz="1600" b="1" smtClean="0">
                <a:solidFill>
                  <a:srgbClr val="FF0000"/>
                </a:solidFill>
              </a:rPr>
              <a:t>        О б щ е с л а в я н с к и м и   </a:t>
            </a:r>
            <a:r>
              <a:rPr lang="ru-RU" sz="1600" smtClean="0"/>
              <a:t>называются слова, возникшие у славян до VI века нашей эры и сохранившиеся в языках почти всех славянских народов (русском, украинском, белорусском, польском, болгарском, чешском, словенском и т.д.): дерево, земля, солнце, мать, дом, жать, пол, корень и др.</a:t>
            </a:r>
          </a:p>
          <a:p>
            <a:r>
              <a:rPr lang="ru-RU" sz="1600" smtClean="0"/>
              <a:t>        К   </a:t>
            </a:r>
            <a:r>
              <a:rPr lang="ru-RU" sz="1600" b="1" smtClean="0">
                <a:solidFill>
                  <a:srgbClr val="FF0000"/>
                </a:solidFill>
              </a:rPr>
              <a:t>в о с т о ч н о с л а в я н с к и м   </a:t>
            </a:r>
            <a:r>
              <a:rPr lang="ru-RU" sz="1600" smtClean="0"/>
              <a:t>(древнерусским) относятся слова, возникшие в период с VII по XIV в. в древнерусском языке, общем для всех восточных славян (русских, украинцев, белорусов): сегодня, снегирь, сорок, гулять, собака и т.д.</a:t>
            </a:r>
          </a:p>
          <a:p>
            <a:r>
              <a:rPr lang="ru-RU" sz="1600" smtClean="0"/>
              <a:t>     </a:t>
            </a:r>
            <a:r>
              <a:rPr lang="ru-RU" sz="1600" b="1" smtClean="0">
                <a:solidFill>
                  <a:srgbClr val="FF0000"/>
                </a:solidFill>
              </a:rPr>
              <a:t>   С о б с т в е н н о   р у с с к и е  </a:t>
            </a:r>
            <a:r>
              <a:rPr lang="ru-RU" sz="1600" smtClean="0"/>
              <a:t>– это те слова (кроме заимствованных), которые появились в русском языке после выделения его из древнерусского (с XIV – XV вв. по настоящее время): скворец, голубцы, итог, обои, очень и др.</a:t>
            </a:r>
          </a:p>
        </p:txBody>
      </p:sp>
    </p:spTree>
  </p:cSld>
  <p:clrMapOvr>
    <a:masterClrMapping/>
  </p:clrMapOvr>
  <p:transition>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p:txBody>
          <a:bodyPr/>
          <a:lstStyle/>
          <a:p>
            <a:r>
              <a:rPr lang="ru-RU" sz="2400" b="1" smtClean="0"/>
              <a:t>ЛЕКСИКА РУССКОГО ЯЗЫКА С ТОЧКИ ЗРЕНИЯ ЕЕ ПРОИСХОЖДЕНИЯ</a:t>
            </a:r>
          </a:p>
        </p:txBody>
      </p:sp>
      <p:sp>
        <p:nvSpPr>
          <p:cNvPr id="27650" name="Содержимое 2"/>
          <p:cNvSpPr>
            <a:spLocks noGrp="1"/>
          </p:cNvSpPr>
          <p:nvPr>
            <p:ph idx="1"/>
          </p:nvPr>
        </p:nvSpPr>
        <p:spPr>
          <a:xfrm>
            <a:off x="0" y="1214438"/>
            <a:ext cx="9144000" cy="4911725"/>
          </a:xfrm>
        </p:spPr>
        <p:txBody>
          <a:bodyPr/>
          <a:lstStyle/>
          <a:p>
            <a:r>
              <a:rPr lang="ru-RU" sz="1400" b="1" smtClean="0">
                <a:solidFill>
                  <a:srgbClr val="FF0000"/>
                </a:solidFill>
              </a:rPr>
              <a:t>ЗАИМСТВОВАННАЯ ЛЕКСИКА</a:t>
            </a:r>
          </a:p>
          <a:p>
            <a:r>
              <a:rPr lang="ru-RU" sz="1400" smtClean="0"/>
              <a:t>        Слова, вошедшие в русский язык из других языков, называются   </a:t>
            </a:r>
            <a:r>
              <a:rPr lang="ru-RU" sz="1400" b="1" smtClean="0">
                <a:solidFill>
                  <a:srgbClr val="FF0000"/>
                </a:solidFill>
              </a:rPr>
              <a:t>з а и м с т в о в а н н ы м и </a:t>
            </a:r>
            <a:r>
              <a:rPr lang="ru-RU" sz="1400" smtClean="0"/>
              <a:t>:  драма (из греч.), дракон (из греч.), конвоир (из франц.), портфель (из франц.), студент (из лат.), транспорт (из лат.), вокзал (из англ.), ростбиф (из англ.).</a:t>
            </a:r>
          </a:p>
          <a:p>
            <a:r>
              <a:rPr lang="ru-RU" sz="1400" smtClean="0"/>
              <a:t>        Языковые заиствования возникают в результате культурных, торговых, военных, политических, научных связей между народами и могут идти двумя путями: через устную речь и через письменную. При заиствовании (особенно через устную речь) слова могут менять свой облик. Сравните: вилла (от лат. villa) директор (от лат. director) и карантин (от франц. quarantaine), футляр (от нем. Futteral), коралл (от гр. korallion).</a:t>
            </a:r>
          </a:p>
          <a:p>
            <a:r>
              <a:rPr lang="ru-RU" sz="1400" smtClean="0"/>
              <a:t>        От заимствованных слов могут быть образованы по законам русского языка другие слова: директор – директорский, карантин – карантинный.</a:t>
            </a:r>
          </a:p>
          <a:p>
            <a:r>
              <a:rPr lang="ru-RU" sz="1400" smtClean="0"/>
              <a:t>        Среди заимствованных слов особое место занимают старословянизмы – слова, которые пришли из старославянского (древнеболгарского) языка после принятия на Руси христианства (X в.). На старославянском языке совершались церковные богослужения, писались церковные книги и т.д., поэтому в русский язык проникло очень много старославянизмов, которые имеют ряд отличительных признаков, например:</a:t>
            </a:r>
          </a:p>
          <a:p>
            <a:r>
              <a:rPr lang="ru-RU" sz="1400" smtClean="0"/>
              <a:t>        1) неполногласие, т.е. наличие в корнях слов между согласными сочетаний ра, ла, ре, ле: врата, глава, млеко, брег (сравн. с русскими: ворота, голова, молоко, берег);</a:t>
            </a:r>
          </a:p>
          <a:p>
            <a:r>
              <a:rPr lang="ru-RU" sz="1400" smtClean="0"/>
              <a:t>        2) сочетание жд: хождение, одежда, между;</a:t>
            </a:r>
          </a:p>
          <a:p>
            <a:r>
              <a:rPr lang="ru-RU" sz="1400" smtClean="0"/>
              <a:t>        3) согласный щ, не чередующийся с ст, ск: вещь, овощ, освещение;</a:t>
            </a:r>
          </a:p>
          <a:p>
            <a:r>
              <a:rPr lang="ru-RU" sz="1400" smtClean="0"/>
              <a:t>        4) приставки воз-, чрез- и др.: воздать, чрезмерный;</a:t>
            </a:r>
          </a:p>
          <a:p>
            <a:r>
              <a:rPr lang="ru-RU" sz="1400" smtClean="0"/>
              <a:t>        5) суффиксы –ущ-, -ющ-, -ащ-, -ящ-: сведущий, горящий, создающий, лежащий;</a:t>
            </a:r>
          </a:p>
          <a:p>
            <a:r>
              <a:rPr lang="ru-RU" sz="1400" smtClean="0"/>
              <a:t>        6) первая часть бого-, добро-, зло-, душе-, благо-, грехо-: богоугодный, добродетельный, злословие, благородный и т.д.</a:t>
            </a:r>
          </a:p>
        </p:txBody>
      </p:sp>
      <p:sp>
        <p:nvSpPr>
          <p:cNvPr id="27651" name="Дата 3"/>
          <p:cNvSpPr>
            <a:spLocks noGrp="1"/>
          </p:cNvSpPr>
          <p:nvPr>
            <p:ph type="dt" sz="quarter" idx="10"/>
          </p:nvPr>
        </p:nvSpPr>
        <p:spPr>
          <a:noFill/>
        </p:spPr>
        <p:txBody>
          <a:bodyPr/>
          <a:lstStyle/>
          <a:p>
            <a:endParaRPr lang="ru-RU" smtClean="0"/>
          </a:p>
        </p:txBody>
      </p:sp>
      <p:sp>
        <p:nvSpPr>
          <p:cNvPr id="27652" name="Нижний колонтитул 4"/>
          <p:cNvSpPr>
            <a:spLocks noGrp="1"/>
          </p:cNvSpPr>
          <p:nvPr>
            <p:ph type="ftr" sz="quarter" idx="11"/>
          </p:nvPr>
        </p:nvSpPr>
        <p:spPr>
          <a:noFill/>
        </p:spPr>
        <p:txBody>
          <a:bodyPr/>
          <a:lstStyle/>
          <a:p>
            <a:r>
              <a:rPr lang="en-US" smtClean="0"/>
              <a:t>copyright 2006 www.brainybetty.com; All Rights Reserved.</a:t>
            </a:r>
          </a:p>
        </p:txBody>
      </p:sp>
    </p:spTree>
  </p:cSld>
  <p:clrMapOvr>
    <a:masterClrMapping/>
  </p:clrMapOvr>
  <p:transition>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p:txBody>
          <a:bodyPr/>
          <a:lstStyle/>
          <a:p>
            <a:r>
              <a:rPr lang="ru-RU" sz="2400" b="1" smtClean="0"/>
              <a:t>ЛЕКСИКА РУССКОГО ЯЗЫКА С ТОЧКИ ЗРЕНИЯ ЕЕ ПРОИСХОЖДЕНИЯ</a:t>
            </a:r>
          </a:p>
        </p:txBody>
      </p:sp>
      <p:sp>
        <p:nvSpPr>
          <p:cNvPr id="28674" name="Содержимое 2"/>
          <p:cNvSpPr>
            <a:spLocks noGrp="1"/>
          </p:cNvSpPr>
          <p:nvPr>
            <p:ph idx="1"/>
          </p:nvPr>
        </p:nvSpPr>
        <p:spPr/>
        <p:txBody>
          <a:bodyPr/>
          <a:lstStyle/>
          <a:p>
            <a:r>
              <a:rPr lang="ru-RU" sz="1600" b="1" smtClean="0">
                <a:solidFill>
                  <a:srgbClr val="FF0000"/>
                </a:solidFill>
              </a:rPr>
              <a:t>ОБЩЕУПОТРЕБИТЕЛЬНАЯ ЛЕКСИКА </a:t>
            </a:r>
          </a:p>
          <a:p>
            <a:endParaRPr lang="ru-RU" sz="1600" smtClean="0"/>
          </a:p>
          <a:p>
            <a:r>
              <a:rPr lang="ru-RU" sz="1600" smtClean="0"/>
              <a:t>        К   о б щ е у п о т р е б и т е л ь н о й   л е к с и к е   относятся слова, которые, как правило, используются в различных стилях речи всеми говорящими на данном языке, являются общеизвестными: день, идти, два, красивый, писать, он, человек и т.д. Общеупотребительная лексика используется в разных сферах человеческой деятельности и создает национальную самобытность, колорит языка. Ограниченную сферу употребления имеет диалектная, специальная жаргонная лексика.</a:t>
            </a:r>
          </a:p>
        </p:txBody>
      </p:sp>
      <p:sp>
        <p:nvSpPr>
          <p:cNvPr id="28675" name="Номер слайда 5"/>
          <p:cNvSpPr>
            <a:spLocks noGrp="1"/>
          </p:cNvSpPr>
          <p:nvPr>
            <p:ph type="sldNum" sz="quarter" idx="12"/>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p:txBody>
          <a:bodyPr/>
          <a:lstStyle/>
          <a:p>
            <a:endParaRPr lang="ru-RU" smtClean="0"/>
          </a:p>
        </p:txBody>
      </p:sp>
      <p:sp>
        <p:nvSpPr>
          <p:cNvPr id="29698" name="Содержимое 2"/>
          <p:cNvSpPr>
            <a:spLocks noGrp="1"/>
          </p:cNvSpPr>
          <p:nvPr>
            <p:ph idx="1"/>
          </p:nvPr>
        </p:nvSpPr>
        <p:spPr/>
        <p:txBody>
          <a:bodyPr/>
          <a:lstStyle/>
          <a:p>
            <a:r>
              <a:rPr lang="ru-RU" sz="1600" smtClean="0"/>
              <a:t> Кроме слов, в русском языке есть и заиствованные словообразовательные морфемы, например: приставки анти-, архи-, дез- и др., суффиксы –ист, -изм, -ер и др.: антивоенный, патриотизм, ухажер.</a:t>
            </a:r>
          </a:p>
          <a:p>
            <a:r>
              <a:rPr lang="ru-RU" sz="1600" smtClean="0"/>
              <a:t>        Сведения о происхождении слов можно найти в этимологических словарях.</a:t>
            </a:r>
          </a:p>
          <a:p>
            <a:endParaRPr lang="ru-RU" sz="1600" smtClean="0"/>
          </a:p>
          <a:p>
            <a:r>
              <a:rPr lang="ru-RU" sz="1600" smtClean="0"/>
              <a:t>1. В литературном прейскуранте я занесен на скорбный лист: “Нельзя, мол, отказать в таланте, но безнадежный пессимист” (С. Черный). 2. Это было у моря, где ажурная пена, где встречается редко городской экипаж… Королева играла – в башне замка – Шопена, и, внимая Шопену, полюбил ее паж (И. Северянин). 3. …Надо мною блуждающий вечер и дыхание тихой земли (А. Ахматова).</a:t>
            </a:r>
          </a:p>
        </p:txBody>
      </p:sp>
      <p:sp>
        <p:nvSpPr>
          <p:cNvPr id="29699" name="Номер слайда 5"/>
          <p:cNvSpPr>
            <a:spLocks noGrp="1"/>
          </p:cNvSpPr>
          <p:nvPr>
            <p:ph type="sldNum" sz="quarter" idx="12"/>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a:xfrm>
            <a:off x="457200" y="274638"/>
            <a:ext cx="8229600" cy="939800"/>
          </a:xfrm>
        </p:spPr>
        <p:txBody>
          <a:bodyPr/>
          <a:lstStyle/>
          <a:p>
            <a:r>
              <a:rPr lang="ru-RU" sz="2400" b="1" smtClean="0"/>
              <a:t>ЛЕКСИКА РУССКОГО ЯЗЫКА С ТОЧКИ ЗРЕНИЯ ЕЕ ПРОИСХОЖДЕНИЯ</a:t>
            </a:r>
          </a:p>
        </p:txBody>
      </p:sp>
      <p:sp>
        <p:nvSpPr>
          <p:cNvPr id="30722" name="Содержимое 2"/>
          <p:cNvSpPr>
            <a:spLocks noGrp="1"/>
          </p:cNvSpPr>
          <p:nvPr>
            <p:ph idx="1"/>
          </p:nvPr>
        </p:nvSpPr>
        <p:spPr>
          <a:xfrm>
            <a:off x="457200" y="1214438"/>
            <a:ext cx="8229600" cy="4911725"/>
          </a:xfrm>
        </p:spPr>
        <p:txBody>
          <a:bodyPr/>
          <a:lstStyle/>
          <a:p>
            <a:r>
              <a:rPr lang="ru-RU" sz="1600" b="1" smtClean="0">
                <a:solidFill>
                  <a:srgbClr val="FF0000"/>
                </a:solidFill>
              </a:rPr>
              <a:t>ДИАЛЕКТНАЯ ЛЕКСИКА </a:t>
            </a:r>
          </a:p>
          <a:p>
            <a:r>
              <a:rPr lang="ru-RU" sz="1600" smtClean="0"/>
              <a:t>        Диалектная лексика – это слов, которые употребляются преимущественно людьми, живущими в одной местности. Например, в русских народных говорах существуют слова “козюля” (змея), “баз” (двор), “векша” (белка) и т.д.</a:t>
            </a:r>
          </a:p>
          <a:p>
            <a:r>
              <a:rPr lang="ru-RU" sz="1600" smtClean="0"/>
              <a:t>        Чаще всего диалектные слова имеют в литературном языке синонимы сдругим корнем: кочет – петух, чапура – цапля. Но есть и такие слова, которые называют предметы и явления, свойственные быту населения только данной местности или чем-то специфическим отличающиеся от им подобных. Например, “плахта” в южных говорах обозначает юбку из куска ткани, обертываемого вокруг стана и несшиваемого. Значения некоторых диалектизмов отличаются от значений таких же слов литературного языка. Например, слово “веко” в северных говорах имеет значение “крышка”, слово “туча” обозначает грозу.</a:t>
            </a:r>
          </a:p>
          <a:p>
            <a:r>
              <a:rPr lang="ru-RU" sz="1600" smtClean="0"/>
              <a:t>        Диалектные слова не входят в литературный язык, однако часть их используется в художественных произведениях для передачи особенностей речи жителей определенной местности, создания местного колорита. Некоторые диалектные слова могут быть приведены в словарях с пометкой “обл.” - областное: городьба (обл.) – ограда, забор.</a:t>
            </a:r>
          </a:p>
          <a:p>
            <a:r>
              <a:rPr lang="ru-RU" sz="1600" smtClean="0"/>
              <a:t>1. Ты чего это, Макар, не спросясь, распоряжаешься на чужом базу?” – закричала хозяйка, взбежав на крыльцо… (Баз – двор.) 2. Ты поедешь охлюпкой, тут недалеко (Охлюпкой – без седла.) 3. Партизан-то парень грубой</a:t>
            </a:r>
            <a:r>
              <a:rPr lang="ru-RU" sz="1800" smtClean="0"/>
              <a:t>, но вы его забросили, не воспитали, факт! (Грубой – хороший.)</a:t>
            </a:r>
          </a:p>
        </p:txBody>
      </p:sp>
      <p:sp>
        <p:nvSpPr>
          <p:cNvPr id="30723" name="Дата 3"/>
          <p:cNvSpPr>
            <a:spLocks noGrp="1"/>
          </p:cNvSpPr>
          <p:nvPr>
            <p:ph type="dt" sz="quarter" idx="10"/>
          </p:nvPr>
        </p:nvSpPr>
        <p:spPr>
          <a:noFill/>
        </p:spPr>
        <p:txBody>
          <a:bodyPr/>
          <a:lstStyle/>
          <a:p>
            <a:endParaRPr lang="ru-RU" smtClean="0"/>
          </a:p>
        </p:txBody>
      </p:sp>
      <p:sp>
        <p:nvSpPr>
          <p:cNvPr id="30724" name="Номер слайда 5"/>
          <p:cNvSpPr>
            <a:spLocks noGrp="1"/>
          </p:cNvSpPr>
          <p:nvPr>
            <p:ph type="sldNum" sz="quarter" idx="12"/>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p:txBody>
          <a:bodyPr/>
          <a:lstStyle/>
          <a:p>
            <a:endParaRPr lang="ru-RU" smtClean="0"/>
          </a:p>
        </p:txBody>
      </p:sp>
      <p:sp>
        <p:nvSpPr>
          <p:cNvPr id="31746" name="Содержимое 2"/>
          <p:cNvSpPr>
            <a:spLocks noGrp="1"/>
          </p:cNvSpPr>
          <p:nvPr>
            <p:ph idx="1"/>
          </p:nvPr>
        </p:nvSpPr>
        <p:spPr>
          <a:xfrm>
            <a:off x="0" y="285750"/>
            <a:ext cx="9144000" cy="5840413"/>
          </a:xfrm>
        </p:spPr>
        <p:txBody>
          <a:bodyPr/>
          <a:lstStyle/>
          <a:p>
            <a:r>
              <a:rPr lang="ru-RU" sz="1600" b="1" smtClean="0">
                <a:solidFill>
                  <a:srgbClr val="FF0000"/>
                </a:solidFill>
              </a:rPr>
              <a:t>СПЕЦИАЛЬНАЯ ЛЕКСИКА </a:t>
            </a:r>
          </a:p>
          <a:p>
            <a:endParaRPr lang="ru-RU" sz="1600" b="1" smtClean="0">
              <a:solidFill>
                <a:srgbClr val="FF0000"/>
              </a:solidFill>
            </a:endParaRPr>
          </a:p>
          <a:p>
            <a:r>
              <a:rPr lang="ru-RU" sz="1400" b="1" smtClean="0">
                <a:solidFill>
                  <a:srgbClr val="FF0000"/>
                </a:solidFill>
              </a:rPr>
              <a:t>        С п е ц и а л ь н а я   л е к с и к а   </a:t>
            </a:r>
            <a:r>
              <a:rPr lang="ru-RU" sz="1400" smtClean="0"/>
              <a:t>– это слова, употребляемые преимущественно людьми определенной профессии, специальности. Среди специальных слов выделяются термины и профессионализмы.</a:t>
            </a:r>
          </a:p>
          <a:p>
            <a:r>
              <a:rPr lang="ru-RU" sz="1400" smtClean="0"/>
              <a:t>        </a:t>
            </a:r>
            <a:r>
              <a:rPr lang="ru-RU" sz="1400" b="1" smtClean="0">
                <a:solidFill>
                  <a:srgbClr val="FF0000"/>
                </a:solidFill>
              </a:rPr>
              <a:t>Т е р м и н ы   </a:t>
            </a:r>
            <a:r>
              <a:rPr lang="ru-RU" sz="1400" smtClean="0"/>
              <a:t>– это слова, являющиеся официально принятыми названиями каких-либо понятий в науке, искусстве, технике, сельском хозяйстве и т.д. Система терминов определенной области деятельности человека называется   т е р м и н о л о г и е й .   В каждой терминологии термин, как правило, однозначен и имеет точное, логическое определение: рецептор, лизосома, митохондрия, рибосома (биолог.); множительно, делитель, числитель, знаменатель, перпендикуляр (матем.); сказуемое, подлежащее, архаизмы, аббревиатура (лингв.).</a:t>
            </a:r>
          </a:p>
          <a:p>
            <a:r>
              <a:rPr lang="ru-RU" sz="1400" smtClean="0"/>
              <a:t>        </a:t>
            </a:r>
            <a:r>
              <a:rPr lang="ru-RU" sz="1400" b="1" smtClean="0">
                <a:solidFill>
                  <a:srgbClr val="FF0000"/>
                </a:solidFill>
              </a:rPr>
              <a:t>П р о ф е с с и о н а л и з м ы   </a:t>
            </a:r>
            <a:r>
              <a:rPr lang="ru-RU" sz="1400" smtClean="0"/>
              <a:t>– это полуофициальные названия понятий какой-либо профессии. Они распространены преимущественно в устной речи и отражаются в словарях с пометкой “спец.”. Например, в “Словаре русского языка” С.И. Ожегова приведены такие профессиональные слова: молодь (спец.) – молодая рыба, еще не достигшая своей нормальной величины; жор (спец.) – сильный клев рыбы; лесина (спец.) – срубленное дерево, идущее на постройку; корда (спец.) – веревка, на которой гоняют лошадей по кругу.</a:t>
            </a:r>
          </a:p>
          <a:p>
            <a:r>
              <a:rPr lang="ru-RU" sz="1400" smtClean="0"/>
              <a:t>        Одни термины имеют широкую сферу распространения, понятны многим: сердце, легкие, вена (биолог.); квадрат, прямоугольник, трапеция (матем.) и т.д. Другие же известны только представителям определенной специальности или профессии: клонус (мед.) – ритмические подергивания отдельной мышцы или группы мышц, возникающие непроизвольно; кнехты (морск.) – парные тумбы на палубе судна, у его бортов или на пристани, служащие для закрепления швартовных или буксирных канатов. Такая узкоспециальная лексика дается в словарях с пометками, указывающими на принадлежность слова к определенной специальной сфере: ав. (авиация), авт. (автомобильное дело), анат. (анатомия), астр. (астрономия), биол. (биология), лингв. (лингвистика), мат. (математика), мед. (медицина), психол. (психология), физ. (физика), фот. (фотография) и т.д.</a:t>
            </a:r>
          </a:p>
        </p:txBody>
      </p:sp>
      <p:sp>
        <p:nvSpPr>
          <p:cNvPr id="31747" name="Дата 3"/>
          <p:cNvSpPr>
            <a:spLocks noGrp="1"/>
          </p:cNvSpPr>
          <p:nvPr>
            <p:ph type="dt" sz="quarter" idx="10"/>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p:txBody>
          <a:bodyPr/>
          <a:lstStyle/>
          <a:p>
            <a:endParaRPr lang="ru-RU" smtClean="0"/>
          </a:p>
        </p:txBody>
      </p:sp>
      <p:sp>
        <p:nvSpPr>
          <p:cNvPr id="32770" name="Содержимое 2"/>
          <p:cNvSpPr>
            <a:spLocks noGrp="1"/>
          </p:cNvSpPr>
          <p:nvPr>
            <p:ph idx="1"/>
          </p:nvPr>
        </p:nvSpPr>
        <p:spPr/>
        <p:txBody>
          <a:bodyPr/>
          <a:lstStyle/>
          <a:p>
            <a:r>
              <a:rPr lang="ru-RU" sz="1600" smtClean="0"/>
              <a:t> </a:t>
            </a:r>
            <a:r>
              <a:rPr lang="ru-RU" sz="1600" b="1" smtClean="0">
                <a:solidFill>
                  <a:srgbClr val="FF0000"/>
                </a:solidFill>
              </a:rPr>
              <a:t>Специальная </a:t>
            </a:r>
            <a:r>
              <a:rPr lang="ru-RU" sz="1600" smtClean="0"/>
              <a:t>лексика используется во всех стилях русского языка, однако с разной степенью интенсивности. Например, узкоспециальные термины употребляются преимущественно в научном стиле речи, при разговоре по производственно-техническим проблемам и т.д. В художественной литературе профессионализмы и термины используются в научно-фантастических произведениях, произведениях на производственные темы и т.д.</a:t>
            </a:r>
          </a:p>
          <a:p>
            <a:endParaRPr lang="ru-RU" sz="1600" smtClean="0"/>
          </a:p>
          <a:p>
            <a:r>
              <a:rPr lang="ru-RU" sz="1600" smtClean="0"/>
              <a:t>        Внизу, за рекой, видна чаша стадиона. Сережка смотрит на нее, но видит не стадион, а каменные стены римского Колизея… Нет, пусть лучше будет стадион не Колизеем, а синхрофазотроном! Да, да, такой он и есть, синхрофазотрон, самая большая в мире машина – круглая, как цирк, громада. Внутри нее носятся частицы, из которых состоит атомное ядро… Но сейчас он не просто Сергей, он – физик! Вот он берет фотопластинки, простреленные частицами, и под микроскопом видит следы, похожие на яркие, пушистые звезды. И начинает размышлять: “Чьи же это следы?.. Какая частица пролетела? Гм, гм, загадочно…”</a:t>
            </a:r>
          </a:p>
        </p:txBody>
      </p:sp>
      <p:sp>
        <p:nvSpPr>
          <p:cNvPr id="32771" name="Дата 3"/>
          <p:cNvSpPr>
            <a:spLocks noGrp="1"/>
          </p:cNvSpPr>
          <p:nvPr>
            <p:ph type="dt" sz="quarter" idx="10"/>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457200" y="0"/>
            <a:ext cx="8229600" cy="1000125"/>
          </a:xfrm>
        </p:spPr>
        <p:txBody>
          <a:bodyPr/>
          <a:lstStyle/>
          <a:p>
            <a:r>
              <a:rPr lang="ru-RU" sz="2800" b="1" smtClean="0"/>
              <a:t>ЛЕКСИКА. ЛЕКСИКОЛОГИЯ. СЛОВО</a:t>
            </a:r>
          </a:p>
        </p:txBody>
      </p:sp>
      <p:sp>
        <p:nvSpPr>
          <p:cNvPr id="15362" name="Содержимое 2"/>
          <p:cNvSpPr>
            <a:spLocks noGrp="1"/>
          </p:cNvSpPr>
          <p:nvPr>
            <p:ph idx="1"/>
          </p:nvPr>
        </p:nvSpPr>
        <p:spPr>
          <a:xfrm>
            <a:off x="214313" y="857250"/>
            <a:ext cx="8929687" cy="5268913"/>
          </a:xfrm>
        </p:spPr>
        <p:txBody>
          <a:bodyPr/>
          <a:lstStyle/>
          <a:p>
            <a:r>
              <a:rPr lang="ru-RU" sz="1800" b="1" smtClean="0"/>
              <a:t>         </a:t>
            </a:r>
            <a:r>
              <a:rPr lang="ru-RU" sz="1800" b="1" smtClean="0">
                <a:solidFill>
                  <a:srgbClr val="FF0000"/>
                </a:solidFill>
              </a:rPr>
              <a:t>Лексика</a:t>
            </a:r>
            <a:r>
              <a:rPr lang="ru-RU" sz="1800" b="1" smtClean="0"/>
              <a:t> (от греч. lexikos – словесный) – совокупность слов, входящих в состав какого-либо языка. Этим словом обозначают также определенные пласты словарного языка (например, диалектная лексика), словарный состав произведений какого-либо автора (например, лексика поэмы “Мертвые души” Н.В. Гоголя).</a:t>
            </a:r>
          </a:p>
          <a:p>
            <a:r>
              <a:rPr lang="ru-RU" sz="1800" b="1" smtClean="0"/>
              <a:t>        </a:t>
            </a:r>
            <a:r>
              <a:rPr lang="ru-RU" sz="1800" b="1" smtClean="0">
                <a:solidFill>
                  <a:srgbClr val="FF0000"/>
                </a:solidFill>
              </a:rPr>
              <a:t>Лексикология</a:t>
            </a:r>
            <a:r>
              <a:rPr lang="ru-RU" sz="1800" b="1" smtClean="0"/>
              <a:t> (от греч. lexikos – словесный, logos – учение) – раздел языкознания, в котором изучается словарный состав языка: лексическое значение слов, происхождение слов, место в лескической системе языка и т.д.</a:t>
            </a:r>
          </a:p>
          <a:p>
            <a:r>
              <a:rPr lang="ru-RU" sz="1800" b="1" smtClean="0"/>
              <a:t>       </a:t>
            </a:r>
            <a:r>
              <a:rPr lang="ru-RU" sz="1800" b="1" smtClean="0">
                <a:solidFill>
                  <a:srgbClr val="FF0000"/>
                </a:solidFill>
              </a:rPr>
              <a:t> Слово </a:t>
            </a:r>
            <a:r>
              <a:rPr lang="ru-RU" sz="1800" b="1" smtClean="0"/>
              <a:t>– это основная единица языка, представляющая собой звук или комплекс звуков, обладающий значением и служащий для наименования предметов, явлений, действий, признаков, количеств, состояний и т.д.</a:t>
            </a:r>
          </a:p>
          <a:p>
            <a:r>
              <a:rPr lang="ru-RU" sz="1800" b="1" smtClean="0"/>
              <a:t>        Однако не все слова употребляются для наименования чего-либо. Например, служебные части речи (предлоги, союзы, частицы) и междометия ничего не называют, хотя тоже обладают определенным значением. </a:t>
            </a:r>
          </a:p>
          <a:p>
            <a:r>
              <a:rPr lang="ru-RU" sz="1800" b="1" smtClean="0"/>
              <a:t>        Все слова русского языка входят в его лексическую систему и так или иначе связаны между собой. Для характеристики слова необходимо установить его разнообразные системные связи с другими словами.</a:t>
            </a:r>
          </a:p>
        </p:txBody>
      </p:sp>
      <p:sp>
        <p:nvSpPr>
          <p:cNvPr id="15363" name="Дата 3"/>
          <p:cNvSpPr>
            <a:spLocks noGrp="1"/>
          </p:cNvSpPr>
          <p:nvPr>
            <p:ph type="dt" sz="quarter" idx="10"/>
          </p:nvPr>
        </p:nvSpPr>
        <p:spPr>
          <a:noFill/>
        </p:spPr>
        <p:txBody>
          <a:bodyPr/>
          <a:lstStyle/>
          <a:p>
            <a:endParaRPr lang="ru-RU" smtClean="0"/>
          </a:p>
        </p:txBody>
      </p:sp>
      <p:sp>
        <p:nvSpPr>
          <p:cNvPr id="15364" name="Нижний колонтитул 4"/>
          <p:cNvSpPr>
            <a:spLocks noGrp="1"/>
          </p:cNvSpPr>
          <p:nvPr>
            <p:ph type="ftr" sz="quarter" idx="11"/>
          </p:nvPr>
        </p:nvSpPr>
        <p:spPr>
          <a:noFill/>
        </p:spPr>
        <p:txBody>
          <a:bodyPr/>
          <a:lstStyle/>
          <a:p>
            <a:r>
              <a:rPr lang="en-US" smtClean="0"/>
              <a:t>.</a:t>
            </a:r>
          </a:p>
        </p:txBody>
      </p:sp>
      <p:sp>
        <p:nvSpPr>
          <p:cNvPr id="15365" name="Номер слайда 5"/>
          <p:cNvSpPr>
            <a:spLocks noGrp="1"/>
          </p:cNvSpPr>
          <p:nvPr>
            <p:ph type="sldNum" sz="quarter" idx="12"/>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p:nvPr>
        </p:nvSpPr>
        <p:spPr/>
        <p:txBody>
          <a:bodyPr/>
          <a:lstStyle/>
          <a:p>
            <a:endParaRPr lang="ru-RU" smtClean="0"/>
          </a:p>
        </p:txBody>
      </p:sp>
      <p:sp>
        <p:nvSpPr>
          <p:cNvPr id="33794" name="Содержимое 2"/>
          <p:cNvSpPr>
            <a:spLocks noGrp="1"/>
          </p:cNvSpPr>
          <p:nvPr>
            <p:ph idx="1"/>
          </p:nvPr>
        </p:nvSpPr>
        <p:spPr>
          <a:xfrm>
            <a:off x="0" y="0"/>
            <a:ext cx="9144000" cy="6126163"/>
          </a:xfrm>
        </p:spPr>
        <p:txBody>
          <a:bodyPr/>
          <a:lstStyle/>
          <a:p>
            <a:r>
              <a:rPr lang="ru-RU" sz="1600" b="1" smtClean="0">
                <a:solidFill>
                  <a:srgbClr val="FF0000"/>
                </a:solidFill>
              </a:rPr>
              <a:t>ЖАРГОННАЯ ЛЕКСИКА </a:t>
            </a:r>
          </a:p>
          <a:p>
            <a:endParaRPr lang="ru-RU" sz="1600" smtClean="0"/>
          </a:p>
          <a:p>
            <a:r>
              <a:rPr lang="ru-RU" sz="1600" smtClean="0"/>
              <a:t>        </a:t>
            </a:r>
            <a:r>
              <a:rPr lang="ru-RU" sz="1600" b="1" smtClean="0">
                <a:solidFill>
                  <a:srgbClr val="FF0000"/>
                </a:solidFill>
              </a:rPr>
              <a:t>Ж а р г о н н а я   л е к с и к а   </a:t>
            </a:r>
            <a:r>
              <a:rPr lang="ru-RU" sz="1600" smtClean="0"/>
              <a:t>(от франц. jargon) – это слова, находящиеся за пределами литературной нормы, принадлежащие к какому-либо жаргону – социальной разновидности речи, характерной для людей, объединенных общностью интересов, занятий, общественного положения и т.д. Например, широко распространен жаргон школьников, студентов: шпора (шпаргалка), пара (двойка), физра (физкультура), содрать (списать) и т.д. Имеются и профессиональные жаргонизмы – неофициальные названию, бытующие в устной речи представителей какой-либо профессии: “ляп” – грубая ошибка в печати (жаргон печатника), “баранка” – руль (жаргон шоферов) и т.д.</a:t>
            </a:r>
          </a:p>
          <a:p>
            <a:r>
              <a:rPr lang="ru-RU" sz="1600" smtClean="0"/>
              <a:t>        Существует также жаргон так называемых деклассированных элементов – воров, мошенников, контрабандистов и т.п. Данная разновидность жаргона называется   а р г о   и создается с целью засекречивания определенный действий, понятий.</a:t>
            </a:r>
          </a:p>
          <a:p>
            <a:r>
              <a:rPr lang="ru-RU" sz="1600" smtClean="0"/>
              <a:t>        Жаргонная лексика возникает путем переосмысления общепонятных слов (“капуста” – валюта, “шестерка” – ябеда), создания новых слов (“клево” – очень хорошо, “салага” – молодой человек), использование диалектных слов (“хата” – квартира), заимствования слов (“хевра” – шайка (из евр.)).</a:t>
            </a:r>
          </a:p>
          <a:p>
            <a:r>
              <a:rPr lang="ru-RU" sz="1600" smtClean="0"/>
              <a:t>        Жаргонная лексика находится за пределами литературного языка. Однако жаргонизмы иногда используются в художественной литературе с целью речевой характеристики персонажей.</a:t>
            </a:r>
          </a:p>
          <a:p>
            <a:r>
              <a:rPr lang="ru-RU" sz="1400" smtClean="0"/>
              <a:t>        Сыроежкин смотрел на друга, как на чародея.</a:t>
            </a:r>
          </a:p>
          <a:p>
            <a:r>
              <a:rPr lang="ru-RU" sz="1400" smtClean="0"/>
              <a:t>        - Здорово! – выдохнул он в восхищении. – Мне бы так… Но Сыроежкину пара обеспечена.</a:t>
            </a:r>
          </a:p>
          <a:p>
            <a:r>
              <a:rPr lang="ru-RU" sz="1400" smtClean="0"/>
              <a:t>        - Что такое пара? – заинтересовался Электроник.</a:t>
            </a:r>
          </a:p>
          <a:p>
            <a:r>
              <a:rPr lang="ru-RU" sz="1400" smtClean="0"/>
              <a:t>        - Ну, пара… это двойка… или плохо.</a:t>
            </a:r>
          </a:p>
          <a:p>
            <a:r>
              <a:rPr lang="ru-RU" sz="1400" smtClean="0"/>
              <a:t>       (Е. Велтисов. Электроник – мальчик из чемодана)</a:t>
            </a:r>
          </a:p>
        </p:txBody>
      </p:sp>
      <p:sp>
        <p:nvSpPr>
          <p:cNvPr id="33795" name="Дата 3"/>
          <p:cNvSpPr>
            <a:spLocks noGrp="1"/>
          </p:cNvSpPr>
          <p:nvPr>
            <p:ph type="dt" sz="quarter" idx="10"/>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a:xfrm>
            <a:off x="457200" y="274638"/>
            <a:ext cx="8229600" cy="1225550"/>
          </a:xfrm>
        </p:spPr>
        <p:txBody>
          <a:bodyPr/>
          <a:lstStyle/>
          <a:p>
            <a:r>
              <a:rPr lang="ru-RU" sz="2400" b="1" smtClean="0"/>
              <a:t>Лексика русского языка с точки зрения активного и пассивного запаса</a:t>
            </a:r>
            <a:r>
              <a:rPr lang="ru-RU" sz="2400" smtClean="0"/>
              <a:t/>
            </a:r>
            <a:br>
              <a:rPr lang="ru-RU" sz="2400" smtClean="0"/>
            </a:br>
            <a:r>
              <a:rPr lang="ru-RU" sz="2400" smtClean="0"/>
              <a:t/>
            </a:r>
            <a:br>
              <a:rPr lang="ru-RU" sz="2400" smtClean="0"/>
            </a:br>
            <a:r>
              <a:rPr lang="ru-RU" sz="2400" b="1" smtClean="0"/>
              <a:t>АКТИВНЫЙ И ПАССИВНЫЙ ЗАПАС</a:t>
            </a:r>
          </a:p>
        </p:txBody>
      </p:sp>
      <p:sp>
        <p:nvSpPr>
          <p:cNvPr id="34818" name="Содержимое 2"/>
          <p:cNvSpPr>
            <a:spLocks noGrp="1"/>
          </p:cNvSpPr>
          <p:nvPr>
            <p:ph idx="1"/>
          </p:nvPr>
        </p:nvSpPr>
        <p:spPr/>
        <p:txBody>
          <a:bodyPr/>
          <a:lstStyle/>
          <a:p>
            <a:r>
              <a:rPr lang="ru-RU" sz="1600" smtClean="0"/>
              <a:t> Словарный состав русского языка непрерывно изменяется, так как в лексике отражаются все процессы развития общества. Одни предметы или явления исчезают, другие появляются, и, соответственно, исчезают или появляются слова. В   </a:t>
            </a:r>
            <a:r>
              <a:rPr lang="ru-RU" sz="1600" b="1" smtClean="0">
                <a:solidFill>
                  <a:srgbClr val="FF0000"/>
                </a:solidFill>
              </a:rPr>
              <a:t>а к т и в н ы й   </a:t>
            </a:r>
            <a:r>
              <a:rPr lang="ru-RU" sz="1600" smtClean="0"/>
              <a:t>словарный запас входят наиболее частотные слова, повседневно употребляемые в общении, понятные говорящим на данном языке. В   </a:t>
            </a:r>
            <a:r>
              <a:rPr lang="ru-RU" sz="1600" b="1" smtClean="0">
                <a:solidFill>
                  <a:srgbClr val="FF0000"/>
                </a:solidFill>
              </a:rPr>
              <a:t>п а с с и в н ы й   </a:t>
            </a:r>
            <a:r>
              <a:rPr lang="ru-RU" sz="1600" smtClean="0"/>
              <a:t>словарный запас включаются устаревшие слова (архаизмы и историзмы), а также те, которые в силу своей новизны еще не получили широкой известности (неологизмы).</a:t>
            </a:r>
          </a:p>
          <a:p>
            <a:r>
              <a:rPr lang="ru-RU" sz="1600" smtClean="0"/>
              <a:t>        К активно употребляемой лексике относится все то, что определяет современную систему языка (в том числе и узкопрофессиональная лексика, ограниченная сферой своего использования).</a:t>
            </a:r>
          </a:p>
          <a:p>
            <a:r>
              <a:rPr lang="ru-RU" sz="1600" smtClean="0"/>
              <a:t>        Активный словарный запас языка не равен активному запасу слов определенного человека, у которого частота использования той или иной группы слов зависит от степени образованности, рода деятельности и т.д.</a:t>
            </a:r>
          </a:p>
        </p:txBody>
      </p:sp>
      <p:sp>
        <p:nvSpPr>
          <p:cNvPr id="34819" name="Дата 3"/>
          <p:cNvSpPr>
            <a:spLocks noGrp="1"/>
          </p:cNvSpPr>
          <p:nvPr>
            <p:ph type="dt" sz="quarter" idx="10"/>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title"/>
          </p:nvPr>
        </p:nvSpPr>
        <p:spPr>
          <a:xfrm>
            <a:off x="457200" y="274638"/>
            <a:ext cx="8229600" cy="654050"/>
          </a:xfrm>
        </p:spPr>
        <p:txBody>
          <a:bodyPr/>
          <a:lstStyle/>
          <a:p>
            <a:r>
              <a:rPr lang="ru-RU" sz="2800" b="1" smtClean="0"/>
              <a:t>УСТАРЕВШИЕ СЛОВА</a:t>
            </a:r>
          </a:p>
        </p:txBody>
      </p:sp>
      <p:sp>
        <p:nvSpPr>
          <p:cNvPr id="35842" name="Содержимое 2"/>
          <p:cNvSpPr>
            <a:spLocks noGrp="1"/>
          </p:cNvSpPr>
          <p:nvPr>
            <p:ph idx="1"/>
          </p:nvPr>
        </p:nvSpPr>
        <p:spPr>
          <a:xfrm>
            <a:off x="0" y="785813"/>
            <a:ext cx="9144000" cy="5340350"/>
          </a:xfrm>
        </p:spPr>
        <p:txBody>
          <a:bodyPr/>
          <a:lstStyle/>
          <a:p>
            <a:r>
              <a:rPr lang="ru-RU" sz="1600" smtClean="0"/>
              <a:t> Слова, вышедшие из активного употребления, называются   у с т а р е в ш и м и .  Они делятся на архаизмы и историзмы.</a:t>
            </a:r>
          </a:p>
          <a:p>
            <a:r>
              <a:rPr lang="ru-RU" sz="1600" smtClean="0"/>
              <a:t>        </a:t>
            </a:r>
            <a:r>
              <a:rPr lang="ru-RU" sz="1600" b="1" smtClean="0">
                <a:solidFill>
                  <a:srgbClr val="FF0000"/>
                </a:solidFill>
              </a:rPr>
              <a:t>И с т о р и з м ы  </a:t>
            </a:r>
            <a:r>
              <a:rPr lang="ru-RU" sz="1600" smtClean="0"/>
              <a:t>– слова, называющие не встречающиеся в современной действительности предметы, явления. Например, это:</a:t>
            </a:r>
          </a:p>
          <a:p>
            <a:r>
              <a:rPr lang="ru-RU" sz="1600" smtClean="0"/>
              <a:t>        а) названия исчезнувших предметов быта, видов одежды, еды и т.д.: светец, салоп, армяк, сбитень;</a:t>
            </a:r>
          </a:p>
          <a:p>
            <a:r>
              <a:rPr lang="ru-RU" sz="1600" smtClean="0"/>
              <a:t>        б) названия использовавшихся в прошлом видов вооружения: пищаль, алебарда, гафуница, бомбарда, мушкет, аркебуз, мортира, единорог, арбалет;</a:t>
            </a:r>
          </a:p>
          <a:p>
            <a:r>
              <a:rPr lang="ru-RU" sz="1600" smtClean="0"/>
              <a:t>        в) названия должностей и лиц по роду деятельности, воинских чинов: городовой, бурлак, гетман, драгун и т.д.</a:t>
            </a:r>
          </a:p>
          <a:p>
            <a:r>
              <a:rPr lang="ru-RU" sz="1600" smtClean="0"/>
              <a:t>        </a:t>
            </a:r>
            <a:r>
              <a:rPr lang="ru-RU" sz="1600" b="1" smtClean="0">
                <a:solidFill>
                  <a:srgbClr val="FF0000"/>
                </a:solidFill>
              </a:rPr>
              <a:t>А р х а и з м ы   </a:t>
            </a:r>
            <a:r>
              <a:rPr lang="ru-RU" sz="1600" smtClean="0"/>
              <a:t>(греч. archaios – древний) – слова, являющиеся устаревшими названиями предметов, явлений, понятий, существующих и в современной действительности. Архаизмы имеют синонимы в современном русском языке: перст – палец, ланиты – щеки, зело – очень, доколе – пока. Среди архаизмов выделяются семантические архаизмы – сохранившиеся в современном русском языке слова, у которых устарело одно из значений: глагол (слово), живот (жизнь), оператор (хирург).</a:t>
            </a:r>
          </a:p>
          <a:p>
            <a:r>
              <a:rPr lang="ru-RU" sz="1600" smtClean="0"/>
              <a:t>        Устаревшие слова используются в художественных произведениях с целью создания колорита эпохи.</a:t>
            </a:r>
          </a:p>
          <a:p>
            <a:r>
              <a:rPr lang="ru-RU" sz="1400" smtClean="0"/>
              <a:t>        1. Герцог, бросив теребить усы, с изумлением глядел, как царь, будто простой плотник, будто человек подлой породы, поклонился адмиралу, надел шляпу и торопливо зашагал по щепкам. 2. Проскучав на солнцепеке, Праскофья Федоровна удалялась с дочерьми и челядью. 3. Девы занавешивали юбками оба окошка в светелке, чтобы не просыпаться от страшных отблесков пламени… 4. У саней понуро стояли лошади, прикрытые рогожами, и, привалясь к передку, спал сторожевой солдат, охватя мушкет руковами тулупа. </a:t>
            </a:r>
          </a:p>
          <a:p>
            <a:endParaRPr lang="ru-RU" sz="1400" smtClean="0"/>
          </a:p>
          <a:p>
            <a:r>
              <a:rPr lang="ru-RU" sz="1400" smtClean="0"/>
              <a:t>(А. Толстой. Петр Первый)</a:t>
            </a:r>
          </a:p>
        </p:txBody>
      </p:sp>
    </p:spTree>
  </p:cSld>
  <p:clrMapOvr>
    <a:masterClrMapping/>
  </p:clrMapOvr>
  <p:transition>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p:nvPr>
        </p:nvSpPr>
        <p:spPr>
          <a:xfrm>
            <a:off x="457200" y="274638"/>
            <a:ext cx="8229600" cy="654050"/>
          </a:xfrm>
        </p:spPr>
        <p:txBody>
          <a:bodyPr/>
          <a:lstStyle/>
          <a:p>
            <a:r>
              <a:rPr lang="ru-RU" sz="2800" b="1" smtClean="0"/>
              <a:t>НЕОЛОГИЗМЫ</a:t>
            </a:r>
          </a:p>
        </p:txBody>
      </p:sp>
      <p:sp>
        <p:nvSpPr>
          <p:cNvPr id="36866" name="Содержимое 2"/>
          <p:cNvSpPr>
            <a:spLocks noGrp="1"/>
          </p:cNvSpPr>
          <p:nvPr>
            <p:ph idx="1"/>
          </p:nvPr>
        </p:nvSpPr>
        <p:spPr>
          <a:xfrm>
            <a:off x="0" y="1000125"/>
            <a:ext cx="9144000" cy="5126038"/>
          </a:xfrm>
        </p:spPr>
        <p:txBody>
          <a:bodyPr/>
          <a:lstStyle/>
          <a:p>
            <a:r>
              <a:rPr lang="ru-RU" sz="1600" smtClean="0"/>
              <a:t> </a:t>
            </a:r>
            <a:r>
              <a:rPr lang="ru-RU" sz="1600" b="1" smtClean="0">
                <a:solidFill>
                  <a:srgbClr val="FF0000"/>
                </a:solidFill>
              </a:rPr>
              <a:t>Неологизмы</a:t>
            </a:r>
            <a:r>
              <a:rPr lang="ru-RU" sz="1600" smtClean="0"/>
              <a:t> (от греч. neos – новый, logos – слово) – новые слова, появившиеся в языке в результате возникновения новых понятий. Неологизмом слово остается до тех пор, пока новизна его ясно ощущается говорящими. Как только слово становится достаточно употребительным, оно переходит в активный словарный запас. Так, в 60-е годы XX века неологизмами были слова “космодром”, “космонавт” и др., которые вскоре утратили оттенок новизны, так как были освоены говорящими. В 90-е годы в связи с изменениями в политической и экономической жизни страны в русском языке появилось много заимствованний из других языков: брокер, дайджест, девальвация, дивиденд, диллер, дистрибьютер, консорциум и др.</a:t>
            </a:r>
          </a:p>
          <a:p>
            <a:r>
              <a:rPr lang="ru-RU" sz="1600" smtClean="0"/>
              <a:t>        Неологизмы могут быть образованы по имеющимся в языке моделям (приземлиться, прилуниться, примарситься), заимствованы из других языков (рэкет, спонсор), появится в результате развития новый значений у уже известных слов (штих – паста для ликвидации (закрашивания) ошибок в написанном или напечатанном тексте).</a:t>
            </a:r>
          </a:p>
          <a:p>
            <a:r>
              <a:rPr lang="ru-RU" sz="1600" smtClean="0"/>
              <a:t>        Выделяются также авторские неологизмы (о к к а з и о н а л и з м ы ,   от лат. occasionalis случайный), т.е. новые слова, специально созданные писателями. Индивидуальные неологизмы по-разному используются писателями, однако они должны служить созданию яркого поэтического образа, раскрытию авторской мысли: 1. Свод небесный коркою вычерствел… (В. Маяковский). 2. Кто иглы заслезил и злынул через жерди на ноты, к этажерке свозь шлюзы жалюзи (Б. Пастернак). 3. Пусть сосны бурей омамаены и тучи движутся – Батыя, идут слова – молчаний Каины, - и эти падают, святые (С. Черный).</a:t>
            </a:r>
          </a:p>
        </p:txBody>
      </p:sp>
      <p:sp>
        <p:nvSpPr>
          <p:cNvPr id="36867" name="Номер слайда 5"/>
          <p:cNvSpPr>
            <a:spLocks noGrp="1"/>
          </p:cNvSpPr>
          <p:nvPr>
            <p:ph type="sldNum" sz="quarter" idx="12"/>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a:xfrm>
            <a:off x="457200" y="274638"/>
            <a:ext cx="8229600" cy="511175"/>
          </a:xfrm>
        </p:spPr>
        <p:txBody>
          <a:bodyPr/>
          <a:lstStyle/>
          <a:p>
            <a:r>
              <a:rPr lang="ru-RU" sz="2800" smtClean="0"/>
              <a:t> </a:t>
            </a:r>
            <a:r>
              <a:rPr lang="ru-RU" sz="2800" b="1" smtClean="0"/>
              <a:t>ЛЕКСИЧЕСКИЙ РАЗБОР СЛОВА</a:t>
            </a:r>
          </a:p>
        </p:txBody>
      </p:sp>
      <p:sp>
        <p:nvSpPr>
          <p:cNvPr id="37890" name="Содержимое 2"/>
          <p:cNvSpPr>
            <a:spLocks noGrp="1"/>
          </p:cNvSpPr>
          <p:nvPr>
            <p:ph idx="1"/>
          </p:nvPr>
        </p:nvSpPr>
        <p:spPr>
          <a:xfrm>
            <a:off x="285750" y="785813"/>
            <a:ext cx="8643938" cy="5340350"/>
          </a:xfrm>
        </p:spPr>
        <p:txBody>
          <a:bodyPr/>
          <a:lstStyle/>
          <a:p>
            <a:r>
              <a:rPr lang="ru-RU" sz="1600" b="1" smtClean="0">
                <a:solidFill>
                  <a:srgbClr val="FF0000"/>
                </a:solidFill>
              </a:rPr>
              <a:t>Схема лексического разбора </a:t>
            </a:r>
          </a:p>
          <a:p>
            <a:endParaRPr lang="ru-RU" sz="1600" smtClean="0"/>
          </a:p>
          <a:p>
            <a:r>
              <a:rPr lang="ru-RU" sz="1600" smtClean="0"/>
              <a:t>        1. Лексическое значение слова в данном контексте.</a:t>
            </a:r>
          </a:p>
          <a:p>
            <a:r>
              <a:rPr lang="ru-RU" sz="1600" smtClean="0"/>
              <a:t>        2. Однозначное или многозначное.</a:t>
            </a:r>
          </a:p>
          <a:p>
            <a:r>
              <a:rPr lang="ru-RU" sz="1600" smtClean="0"/>
              <a:t>        3. В прямом или переносном значении употреблено.</a:t>
            </a:r>
          </a:p>
          <a:p>
            <a:r>
              <a:rPr lang="ru-RU" sz="1600" smtClean="0"/>
              <a:t>        4. Имеет ли омонимы.</a:t>
            </a:r>
          </a:p>
          <a:p>
            <a:r>
              <a:rPr lang="ru-RU" sz="1600" smtClean="0"/>
              <a:t>        5. Имеет ли синонимы (если да, то какие).</a:t>
            </a:r>
          </a:p>
          <a:p>
            <a:r>
              <a:rPr lang="ru-RU" sz="1600" smtClean="0"/>
              <a:t>        6. Имеет ли антонимы (если да, то какие).</a:t>
            </a:r>
          </a:p>
          <a:p>
            <a:r>
              <a:rPr lang="ru-RU" sz="1600" smtClean="0"/>
              <a:t>        7. Исконно русское или заимствованное.</a:t>
            </a:r>
          </a:p>
          <a:p>
            <a:r>
              <a:rPr lang="ru-RU" sz="1600" smtClean="0"/>
              <a:t>        8. Общеупотребительное или нет (диалектное, специальное).</a:t>
            </a:r>
          </a:p>
          <a:p>
            <a:r>
              <a:rPr lang="ru-RU" sz="1600" smtClean="0"/>
              <a:t>        9. Входит в активный или пассивный словарный запас.</a:t>
            </a:r>
          </a:p>
          <a:p>
            <a:r>
              <a:rPr lang="ru-RU" sz="1600" smtClean="0"/>
              <a:t>       10. В каком стиле речи преимущественно употребляется. </a:t>
            </a:r>
          </a:p>
          <a:p>
            <a:endParaRPr lang="ru-RU" sz="1600" smtClean="0"/>
          </a:p>
          <a:p>
            <a:r>
              <a:rPr lang="ru-RU" sz="1600" smtClean="0"/>
              <a:t>Образец лексического разбора</a:t>
            </a:r>
          </a:p>
          <a:p>
            <a:r>
              <a:rPr lang="ru-RU" sz="1400" smtClean="0"/>
              <a:t>        С лечебной целью используют корни и корневища элеутерококка, собранные осенью (В. Ягодка).</a:t>
            </a:r>
          </a:p>
          <a:p>
            <a:r>
              <a:rPr lang="ru-RU" sz="1400" smtClean="0"/>
              <a:t>        Корень. В данном предложении слово “корень” имеет значени “подземная часть растения, служащая для укрепления его в почве и всасывания из нее воды и питательных веществ”. Многозначное, в предложении употреблено в прямом значении. Омонимов, синонимов, антонимов в данном значении не имеет. Исконно русское, общеупотребительное, входит в активный словарный запас. Употребляется во всех стилях речи.</a:t>
            </a:r>
          </a:p>
        </p:txBody>
      </p:sp>
      <p:sp>
        <p:nvSpPr>
          <p:cNvPr id="37891" name="Номер слайда 5"/>
          <p:cNvSpPr>
            <a:spLocks noGrp="1"/>
          </p:cNvSpPr>
          <p:nvPr>
            <p:ph type="sldNum" sz="quarter" idx="12"/>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Заголовок 1"/>
          <p:cNvSpPr>
            <a:spLocks noGrp="1"/>
          </p:cNvSpPr>
          <p:nvPr>
            <p:ph type="title"/>
          </p:nvPr>
        </p:nvSpPr>
        <p:spPr>
          <a:xfrm>
            <a:off x="457200" y="0"/>
            <a:ext cx="8229600" cy="1000125"/>
          </a:xfrm>
        </p:spPr>
        <p:txBody>
          <a:bodyPr/>
          <a:lstStyle/>
          <a:p>
            <a:r>
              <a:rPr lang="ru-RU" sz="2800" b="1" smtClean="0"/>
              <a:t>ФРАЗЕОЛОГИЯ. ФРАЗЕОЛОГИЗМЫ</a:t>
            </a:r>
          </a:p>
        </p:txBody>
      </p:sp>
      <p:sp>
        <p:nvSpPr>
          <p:cNvPr id="38914" name="Содержимое 2"/>
          <p:cNvSpPr>
            <a:spLocks noGrp="1"/>
          </p:cNvSpPr>
          <p:nvPr>
            <p:ph idx="1"/>
          </p:nvPr>
        </p:nvSpPr>
        <p:spPr>
          <a:xfrm>
            <a:off x="0" y="714375"/>
            <a:ext cx="9144000" cy="5411788"/>
          </a:xfrm>
        </p:spPr>
        <p:txBody>
          <a:bodyPr/>
          <a:lstStyle/>
          <a:p>
            <a:r>
              <a:rPr lang="ru-RU" sz="1600" smtClean="0"/>
              <a:t>       Фразеология (греч. phrasis – выражение, logos – учение) – раздел языкознания, изучающий фразеологизмы.</a:t>
            </a:r>
          </a:p>
          <a:p>
            <a:r>
              <a:rPr lang="ru-RU" sz="1600" b="1" smtClean="0">
                <a:solidFill>
                  <a:srgbClr val="FF0000"/>
                </a:solidFill>
              </a:rPr>
              <a:t>        Ф р а з е о л о г и з м ы  </a:t>
            </a:r>
            <a:r>
              <a:rPr lang="ru-RU" sz="1600" smtClean="0"/>
              <a:t>– это устойчивые сочетания слов, постоянные по своему составу, значению и воспроизводимые в речи в качестве готовых и целостных единиц: десятая вода на киселе, идти на поводу, навострить лыжи, посыпать голову пеплом и т.д.</a:t>
            </a:r>
          </a:p>
          <a:p>
            <a:r>
              <a:rPr lang="ru-RU" sz="1600" smtClean="0"/>
              <a:t>        </a:t>
            </a:r>
            <a:r>
              <a:rPr lang="ru-RU" sz="1400" smtClean="0"/>
              <a:t>Существуют разные мнения о том, что включать в разряд фразеологизмов. Многие ученые относят сюда также пословицы, поговорки, крылатые выражения и т.п.</a:t>
            </a:r>
            <a:endParaRPr lang="ru-RU" sz="1600" smtClean="0"/>
          </a:p>
          <a:p>
            <a:r>
              <a:rPr lang="ru-RU" sz="1600" smtClean="0"/>
              <a:t>        Для того чтобы понять сущность фразеологизмов, представляющих собой устойчивые словосочетания, необходимо сопоставить их со словом и словосочетанием. По форме фразеологизмы соотносятся со словосочетаниями. Но, в отличие от них, имеют, как и слово, устойчивое неделимое лексическое значение, называют определенное понятие, явление, действие, признак и т.д., например: с гулькин нос – мало, рукой подать – близко, бить баклуши – бездельничать.</a:t>
            </a:r>
          </a:p>
          <a:p>
            <a:r>
              <a:rPr lang="ru-RU" sz="1400" smtClean="0"/>
              <a:t>        Фразеологизмы могут быть однозначными и многозначными: держать хвост трубой – не унывать, держаться уверенно, не робеть; держать ухо востро: 1) не доверятся кому-либо, быть очень осмотрительным, осторожным; 2) быть настороже, начеку.</a:t>
            </a:r>
          </a:p>
          <a:p>
            <a:r>
              <a:rPr lang="ru-RU" sz="1600" smtClean="0"/>
              <a:t>        Многие фразеологизмы могут вступать в синонимические и антонимические отношения: у черта на куличках – рукой подать (антонимы); у черта на куличках – куда Макар телят не гонял, за тридевять земель (синонимы).</a:t>
            </a:r>
          </a:p>
          <a:p>
            <a:r>
              <a:rPr lang="ru-RU" sz="1600" smtClean="0"/>
              <a:t>        В предложении фразеологизм всегда является одним членом предложения: 1. Мы поднялись ни свет ни заря. 2. Все работали в поте лица.</a:t>
            </a:r>
          </a:p>
          <a:p>
            <a:r>
              <a:rPr lang="ru-RU" sz="1400" smtClean="0"/>
              <a:t>        Фразеологизмы, в отличие от свободных сочетаний слов, не создаются в речи, а воспроизводятся в качестве котовых единиц. Смысл многих фразеологизмов не вытекает из значения составляющих их слов: точить лясы – пустословить, куры не клюют – много, как пить дать – непременно и т.д.</a:t>
            </a:r>
          </a:p>
        </p:txBody>
      </p:sp>
      <p:sp>
        <p:nvSpPr>
          <p:cNvPr id="38915" name="Дата 3"/>
          <p:cNvSpPr>
            <a:spLocks noGrp="1"/>
          </p:cNvSpPr>
          <p:nvPr>
            <p:ph type="dt" sz="quarter" idx="10"/>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Заголовок 1"/>
          <p:cNvSpPr>
            <a:spLocks noGrp="1"/>
          </p:cNvSpPr>
          <p:nvPr>
            <p:ph type="title"/>
          </p:nvPr>
        </p:nvSpPr>
        <p:spPr>
          <a:xfrm>
            <a:off x="457200" y="0"/>
            <a:ext cx="8229600" cy="714375"/>
          </a:xfrm>
        </p:spPr>
        <p:txBody>
          <a:bodyPr/>
          <a:lstStyle/>
          <a:p>
            <a:r>
              <a:rPr lang="ru-RU" sz="2800" b="1" smtClean="0"/>
              <a:t>ПРОИСХОЖДЕНИЕ ФРАЗЕОЛОГИЗМОВ</a:t>
            </a:r>
          </a:p>
        </p:txBody>
      </p:sp>
      <p:sp>
        <p:nvSpPr>
          <p:cNvPr id="39938" name="Содержимое 2"/>
          <p:cNvSpPr>
            <a:spLocks noGrp="1"/>
          </p:cNvSpPr>
          <p:nvPr>
            <p:ph idx="1"/>
          </p:nvPr>
        </p:nvSpPr>
        <p:spPr>
          <a:xfrm>
            <a:off x="0" y="642938"/>
            <a:ext cx="9144000" cy="5483225"/>
          </a:xfrm>
        </p:spPr>
        <p:txBody>
          <a:bodyPr/>
          <a:lstStyle/>
          <a:p>
            <a:r>
              <a:rPr lang="ru-RU" sz="1600" smtClean="0"/>
              <a:t> Фразеологизмы, как и слова, могут быть   </a:t>
            </a:r>
            <a:r>
              <a:rPr lang="ru-RU" sz="1600" b="1" smtClean="0"/>
              <a:t>и с к о н н о   р у с с к и м и   </a:t>
            </a:r>
            <a:r>
              <a:rPr lang="ru-RU" sz="1600" smtClean="0"/>
              <a:t>и   </a:t>
            </a:r>
            <a:r>
              <a:rPr lang="ru-RU" sz="1600" b="1" smtClean="0"/>
              <a:t>з а и м с т в о в а н н ы м и </a:t>
            </a:r>
            <a:r>
              <a:rPr lang="ru-RU" sz="1600" smtClean="0"/>
              <a:t>.  Большинство исконно русских фразеологизмов возникло из свободных сочетаний слов. Например “бить баклуши” ранее означало раскалывать осиновый чурбан на баклуши (чурки) для изготовления из них мелких изделий, т.е. делать очень несложное дело. “Дым коромыслом” теперь означает “шум, гам, беспорядок, суматоха”, а в старину на Руси в курных избах дым из печи в зависимости от погоды выходил наружу либо “столбом” – прямо вверх, либо “волоком” - прижимаясь книзу, либо “коромыслом” – выбиваясь клубом, а потом переваливаясь дугой: дым коромыслом.</a:t>
            </a:r>
          </a:p>
          <a:p>
            <a:r>
              <a:rPr lang="ru-RU" sz="1600" smtClean="0"/>
              <a:t>        Многие фразеологизмы возникли в результате переосмысления профессиональных выражений: играть первую скрипку, дать задний ход, сесть на мель, снять стружку и т.д.</a:t>
            </a:r>
          </a:p>
          <a:p>
            <a:r>
              <a:rPr lang="ru-RU" sz="1600" smtClean="0"/>
              <a:t>        Большинство заимствованных фразеологизмов старославянского происхождения, из различных церковных книг: темна вода во облацех, земля обетованная, козел отпущения, труба иерихонская, зуб за зуб, вавилонское столпотворение и т.д. </a:t>
            </a:r>
          </a:p>
          <a:p>
            <a:r>
              <a:rPr lang="ru-RU" sz="1600" smtClean="0"/>
              <a:t>        В русском языке есть фразеологизмы, образованные путем пословного перевода иноязычного оборота: бросить тень (из франц.), поставить точку над “i” (из франц.), синий чулок (из англ.) и т.д. Известны и устойчивые выражения из античной литературы: ахиллесова пята (из греческого мифа об Ахиллесе, чье тело было неуязвимо, за исключением пятки, за которую его держала мать, богиня Фетида, погружая в чудодейственную священную реку Стикс), ариаднина нить (по имени Ариадны, которая, согласно древнегреческому мифу, помогала афинскому царю Тезею благополучно выбраться из лабиринта при помощи клубка ниток).</a:t>
            </a:r>
            <a:endParaRPr lang="ru-RU" sz="1400" smtClean="0"/>
          </a:p>
          <a:p>
            <a:r>
              <a:rPr lang="ru-RU" sz="1400" smtClean="0"/>
              <a:t>1. Ей не пришлось остаться с ним наедине; а чтобы сблизится с человеком, нужно хоть однажды побеседовать с ним с глазу на глаз (И. Тургенев). 2. За двугривенный человек рисковал, что его в бараний рог согнут, и в табак сотрут, и туда зашвырнут, куда ворон костей не носил! (М. Салтыков-Щедрин).</a:t>
            </a:r>
          </a:p>
        </p:txBody>
      </p:sp>
      <p:sp>
        <p:nvSpPr>
          <p:cNvPr id="39939" name="Дата 3"/>
          <p:cNvSpPr>
            <a:spLocks noGrp="1"/>
          </p:cNvSpPr>
          <p:nvPr>
            <p:ph type="dt" sz="quarter" idx="10"/>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Дата 3"/>
          <p:cNvSpPr>
            <a:spLocks noGrp="1"/>
          </p:cNvSpPr>
          <p:nvPr>
            <p:ph type="dt" sz="quarter" idx="10"/>
          </p:nvPr>
        </p:nvSpPr>
        <p:spPr>
          <a:noFill/>
        </p:spPr>
        <p:txBody>
          <a:bodyPr/>
          <a:lstStyle/>
          <a:p>
            <a:endParaRPr lang="ru-RU" smtClean="0"/>
          </a:p>
        </p:txBody>
      </p:sp>
      <p:sp>
        <p:nvSpPr>
          <p:cNvPr id="40962" name="Нижний колонтитул 4"/>
          <p:cNvSpPr>
            <a:spLocks noGrp="1"/>
          </p:cNvSpPr>
          <p:nvPr>
            <p:ph type="ftr" sz="quarter" idx="11"/>
          </p:nvPr>
        </p:nvSpPr>
        <p:spPr>
          <a:xfrm>
            <a:off x="1857375" y="6613525"/>
            <a:ext cx="4953000" cy="244475"/>
          </a:xfrm>
          <a:noFill/>
        </p:spPr>
        <p:txBody>
          <a:bodyPr/>
          <a:lstStyle/>
          <a:p>
            <a:r>
              <a:rPr lang="en-US" smtClean="0"/>
              <a:t>.</a:t>
            </a:r>
          </a:p>
        </p:txBody>
      </p:sp>
      <p:sp>
        <p:nvSpPr>
          <p:cNvPr id="40963" name="Rectangle 2"/>
          <p:cNvSpPr>
            <a:spLocks noGrp="1" noChangeArrowheads="1"/>
          </p:cNvSpPr>
          <p:nvPr>
            <p:ph type="title"/>
          </p:nvPr>
        </p:nvSpPr>
        <p:spPr>
          <a:xfrm>
            <a:off x="457200" y="274638"/>
            <a:ext cx="8229600" cy="725487"/>
          </a:xfrm>
        </p:spPr>
        <p:txBody>
          <a:bodyPr/>
          <a:lstStyle/>
          <a:p>
            <a:r>
              <a:rPr lang="ru-RU" sz="2800" smtClean="0"/>
              <a:t>Источники:</a:t>
            </a:r>
          </a:p>
        </p:txBody>
      </p:sp>
      <p:sp>
        <p:nvSpPr>
          <p:cNvPr id="40964" name="Rectangle 3"/>
          <p:cNvSpPr>
            <a:spLocks noGrp="1" noChangeArrowheads="1"/>
          </p:cNvSpPr>
          <p:nvPr>
            <p:ph type="body" idx="1"/>
          </p:nvPr>
        </p:nvSpPr>
        <p:spPr/>
        <p:txBody>
          <a:bodyPr/>
          <a:lstStyle/>
          <a:p>
            <a:r>
              <a:rPr lang="ru-RU" smtClean="0"/>
              <a:t>С</a:t>
            </a:r>
            <a:r>
              <a:rPr lang="en-US" smtClean="0"/>
              <a:t>opyright 2006 www.brainybetty.com; All Rights Reserved.</a:t>
            </a:r>
          </a:p>
          <a:p>
            <a:r>
              <a:rPr lang="en-US" smtClean="0">
                <a:hlinkClick r:id="rId2"/>
              </a:rPr>
              <a:t>http://www.pshelp.narod.ru/lib/applicant/0002.html</a:t>
            </a:r>
            <a:endParaRPr lang="ru-RU" smtClean="0"/>
          </a:p>
          <a:p>
            <a:endParaRPr lang="ru-RU" smtClean="0"/>
          </a:p>
        </p:txBody>
      </p:sp>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457200" y="0"/>
            <a:ext cx="8229600" cy="1071563"/>
          </a:xfrm>
        </p:spPr>
        <p:txBody>
          <a:bodyPr/>
          <a:lstStyle/>
          <a:p>
            <a:r>
              <a:rPr lang="ru-RU" sz="2800" b="1" smtClean="0"/>
              <a:t>ЛЕКСИЧЕСКОЕ ЗНАЧЕНИЕ СЛОВА</a:t>
            </a:r>
          </a:p>
        </p:txBody>
      </p:sp>
      <p:sp>
        <p:nvSpPr>
          <p:cNvPr id="16386" name="Содержимое 2"/>
          <p:cNvSpPr>
            <a:spLocks noGrp="1"/>
          </p:cNvSpPr>
          <p:nvPr>
            <p:ph idx="1"/>
          </p:nvPr>
        </p:nvSpPr>
        <p:spPr>
          <a:xfrm>
            <a:off x="214313" y="1071563"/>
            <a:ext cx="8929687" cy="5054600"/>
          </a:xfrm>
        </p:spPr>
        <p:txBody>
          <a:bodyPr/>
          <a:lstStyle/>
          <a:p>
            <a:r>
              <a:rPr lang="ru-RU" sz="1600" b="1" smtClean="0">
                <a:solidFill>
                  <a:srgbClr val="FF0000"/>
                </a:solidFill>
              </a:rPr>
              <a:t>             Лексическое значение слова </a:t>
            </a:r>
            <a:r>
              <a:rPr lang="ru-RU" sz="1600" b="1" smtClean="0"/>
              <a:t>– это закрепленная в сознании говорящих соотнесенность слова с определенным явлением действительности. В лексическом значении отражается представление о предмете, действии, признаке, количестве, явлении и т.д., однако характеризуется не вся совокупность признаков, присущих какому-либо предмету, явлению, а только те из них, которые помогают отличать один предмер от другого. Например, в “Словаре русского языка” С.И. Ожегова лексическое значение слова “рыба” определено так: “живущее в воде и дышащие жабрами позвоночное животное с конечностями в виде плавников, с холодной кровью и с кожей, покрытой чешуею”, т.е. перечисляются те признаки, которые отличают рыбу от других животных.</a:t>
            </a:r>
          </a:p>
          <a:p>
            <a:r>
              <a:rPr lang="ru-RU" sz="1600" b="1" smtClean="0">
                <a:solidFill>
                  <a:srgbClr val="FF0000"/>
                </a:solidFill>
              </a:rPr>
              <a:t>              Лексическое значение слова </a:t>
            </a:r>
            <a:r>
              <a:rPr lang="ru-RU" sz="1600" b="1" smtClean="0"/>
              <a:t>– это то, что оно обозначает.</a:t>
            </a:r>
          </a:p>
          <a:p>
            <a:r>
              <a:rPr lang="ru-RU" sz="1600" b="1" smtClean="0"/>
              <a:t>        Лексическое значение чаще всего объясняется следующими способами:</a:t>
            </a:r>
          </a:p>
          <a:p>
            <a:r>
              <a:rPr lang="ru-RU" sz="1600" b="1" smtClean="0"/>
              <a:t>        а) описательно, характеристикой отличительных признаков предмета, действия, явления: молоток – металлический или деревянный брусок, насаженный под прямым углом на рукоятку, служащий для забивания чего-нибудь, ударов по чему-нибудь;</a:t>
            </a:r>
          </a:p>
          <a:p>
            <a:r>
              <a:rPr lang="ru-RU" sz="1600" b="1" smtClean="0"/>
              <a:t>        б) подбором близких по лексическому значению слов (синонимов): невежественный – малообразованный, малокультурный, малосведущий.</a:t>
            </a:r>
          </a:p>
          <a:p>
            <a:r>
              <a:rPr lang="ru-RU" sz="1600" b="1" smtClean="0"/>
              <a:t>        Кроме того, лексическое значение слова можно объяснить, показав данный предмет, продемонстрировав действие, явление и т.д. Такой способ объяснения называется наглядным.</a:t>
            </a:r>
          </a:p>
        </p:txBody>
      </p:sp>
      <p:sp>
        <p:nvSpPr>
          <p:cNvPr id="16387" name="Дата 3"/>
          <p:cNvSpPr>
            <a:spLocks noGrp="1"/>
          </p:cNvSpPr>
          <p:nvPr>
            <p:ph type="dt" sz="quarter" idx="10"/>
          </p:nvPr>
        </p:nvSpPr>
        <p:spPr>
          <a:noFill/>
        </p:spPr>
        <p:txBody>
          <a:bodyPr/>
          <a:lstStyle/>
          <a:p>
            <a:endParaRPr lang="ru-RU" smtClean="0"/>
          </a:p>
        </p:txBody>
      </p:sp>
      <p:sp>
        <p:nvSpPr>
          <p:cNvPr id="16388" name="Нижний колонтитул 4"/>
          <p:cNvSpPr>
            <a:spLocks noGrp="1"/>
          </p:cNvSpPr>
          <p:nvPr>
            <p:ph type="ftr" sz="quarter" idx="11"/>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457200" y="0"/>
            <a:ext cx="8229600" cy="928688"/>
          </a:xfrm>
        </p:spPr>
        <p:txBody>
          <a:bodyPr/>
          <a:lstStyle/>
          <a:p>
            <a:r>
              <a:rPr lang="ru-RU" sz="2800" b="1" smtClean="0"/>
              <a:t>ОДНОЗНАЧНЫЕ И МНОГОЗНАЧНЫЕ СЛОВА</a:t>
            </a:r>
          </a:p>
        </p:txBody>
      </p:sp>
      <p:sp>
        <p:nvSpPr>
          <p:cNvPr id="17410" name="Содержимое 2"/>
          <p:cNvSpPr>
            <a:spLocks noGrp="1"/>
          </p:cNvSpPr>
          <p:nvPr>
            <p:ph idx="1"/>
          </p:nvPr>
        </p:nvSpPr>
        <p:spPr>
          <a:xfrm>
            <a:off x="0" y="785813"/>
            <a:ext cx="9144000" cy="5340350"/>
          </a:xfrm>
        </p:spPr>
        <p:txBody>
          <a:bodyPr/>
          <a:lstStyle/>
          <a:p>
            <a:r>
              <a:rPr lang="ru-RU" sz="1600" smtClean="0"/>
              <a:t>      Слова в русском языке могут иметь одно или несколько лексических значений. Слова, имеющие одно лексическое значение, называются   </a:t>
            </a:r>
            <a:r>
              <a:rPr lang="ru-RU" sz="1600" smtClean="0">
                <a:solidFill>
                  <a:srgbClr val="FF0000"/>
                </a:solidFill>
              </a:rPr>
              <a:t>о д н о з н а ч н ы м и :   </a:t>
            </a:r>
            <a:r>
              <a:rPr lang="ru-RU" sz="1600" smtClean="0"/>
              <a:t>наконечник (небольшой, обычно остроконечный предмет, приделанный к концу другого предмета или надеваемый на него); забывчивый (легко забывающий, рассеяный). Чаще всего однозначными являются термины: суффикс, лексикология, клинч, пахидермия и т.д.</a:t>
            </a:r>
          </a:p>
          <a:p>
            <a:r>
              <a:rPr lang="ru-RU" sz="1600" smtClean="0"/>
              <a:t>      Слова, имеющие два и более лексических значения, называются  </a:t>
            </a:r>
            <a:r>
              <a:rPr lang="ru-RU" sz="1600" smtClean="0">
                <a:solidFill>
                  <a:srgbClr val="FF0000"/>
                </a:solidFill>
              </a:rPr>
              <a:t> </a:t>
            </a:r>
          </a:p>
          <a:p>
            <a:pPr>
              <a:buFontTx/>
              <a:buNone/>
            </a:pPr>
            <a:r>
              <a:rPr lang="ru-RU" sz="1600" smtClean="0">
                <a:solidFill>
                  <a:srgbClr val="FF0000"/>
                </a:solidFill>
              </a:rPr>
              <a:t>       м н о г о з н а ч н ы м и :  </a:t>
            </a:r>
            <a:r>
              <a:rPr lang="ru-RU" sz="1600" b="1" smtClean="0">
                <a:solidFill>
                  <a:srgbClr val="0070C0"/>
                </a:solidFill>
              </a:rPr>
              <a:t>Проекция.  </a:t>
            </a:r>
            <a:r>
              <a:rPr lang="ru-RU" sz="1600" smtClean="0"/>
              <a:t>1. Геометрическое изображение на плоскости, полученное проведением перпендикуляров из всех точек данного тела на плоскость.  2. Передача на экран изображения.   </a:t>
            </a:r>
            <a:r>
              <a:rPr lang="ru-RU" sz="1600" b="1" smtClean="0">
                <a:solidFill>
                  <a:srgbClr val="0070C0"/>
                </a:solidFill>
              </a:rPr>
              <a:t>Крыло.   </a:t>
            </a:r>
            <a:r>
              <a:rPr lang="ru-RU" sz="1600" smtClean="0"/>
              <a:t>1. Орган летания у птиц, насекомых.  2. Плоскость служащая для образования подъемной силы самолета.  3. Вращающаяся лопасть колеса ветряной мельницы.  4. Боковая пристройка, флигель.  5. Крайняя (правая или левая) часть боевого построения.  6. Крайняя (правая или левая) группировка какой-нибудь организации.</a:t>
            </a:r>
          </a:p>
          <a:p>
            <a:r>
              <a:rPr lang="ru-RU" sz="1600" smtClean="0"/>
              <a:t>       </a:t>
            </a:r>
            <a:r>
              <a:rPr lang="ru-RU" sz="1400" b="1" smtClean="0"/>
              <a:t>Конкретное значение многозначного слова может быть определено только в контексте, в сочетании с другими словами: мелочь – получить сдачу мелочью, житейские мелочи; свежий – свежий ветер, свежая газета.</a:t>
            </a:r>
            <a:endParaRPr lang="ru-RU" sz="1600" b="1" smtClean="0"/>
          </a:p>
          <a:p>
            <a:r>
              <a:rPr lang="ru-RU" sz="1600" smtClean="0"/>
              <a:t>       В толковых словарях значения многозначного слова даются в одной словарной статье последовательо, под номерами. Например:</a:t>
            </a:r>
          </a:p>
          <a:p>
            <a:r>
              <a:rPr lang="ru-RU" sz="1400" b="1" i="1" smtClean="0">
                <a:solidFill>
                  <a:srgbClr val="FFFF00"/>
                </a:solidFill>
              </a:rPr>
              <a:t>       Простоять.  1. Провести или пробыть какое-нибудь время стоя. Простоять час в ожидании.  2. Пробыть в бездействии, в простое. Машина простояла сутки.  3. Просуществовать, не разрушаясь, сохраняясь. Дом еще простоит много лет.</a:t>
            </a:r>
          </a:p>
          <a:p>
            <a:r>
              <a:rPr lang="ru-RU" sz="1400" smtClean="0"/>
              <a:t>        1. Тусклый месяц дальний светит сквозь туманы (Н. Огарев). 2. Тройка мчится лихо, колокольчик звонок (Н. Огорев). 3. Пусть безумствует море и хлещет, гребни волн поднялись в небеса, ни один пред грозой не трепещет, ни один не свернет паруса (Н. Гумилев).</a:t>
            </a:r>
          </a:p>
        </p:txBody>
      </p:sp>
      <p:sp>
        <p:nvSpPr>
          <p:cNvPr id="17411" name="Дата 3"/>
          <p:cNvSpPr>
            <a:spLocks noGrp="1"/>
          </p:cNvSpPr>
          <p:nvPr>
            <p:ph type="dt" sz="quarter" idx="10"/>
          </p:nvPr>
        </p:nvSpPr>
        <p:spPr>
          <a:noFill/>
        </p:spPr>
        <p:txBody>
          <a:bodyPr/>
          <a:lstStyle/>
          <a:p>
            <a:endParaRPr lang="ru-RU" smtClean="0"/>
          </a:p>
        </p:txBody>
      </p:sp>
      <p:sp>
        <p:nvSpPr>
          <p:cNvPr id="17412" name="Нижний колонтитул 4"/>
          <p:cNvSpPr>
            <a:spLocks noGrp="1"/>
          </p:cNvSpPr>
          <p:nvPr>
            <p:ph type="ftr" sz="quarter" idx="11"/>
          </p:nvPr>
        </p:nvSpPr>
        <p:spPr>
          <a:noFill/>
        </p:spPr>
        <p:txBody>
          <a:bodyPr/>
          <a:lstStyle/>
          <a:p>
            <a:endParaRPr lang="ru-RU" smtClean="0"/>
          </a:p>
        </p:txBody>
      </p:sp>
      <p:sp>
        <p:nvSpPr>
          <p:cNvPr id="17413" name="Номер слайда 5"/>
          <p:cNvSpPr>
            <a:spLocks noGrp="1"/>
          </p:cNvSpPr>
          <p:nvPr>
            <p:ph type="sldNum" sz="quarter" idx="12"/>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a:xfrm>
            <a:off x="457200" y="0"/>
            <a:ext cx="8229600" cy="1071563"/>
          </a:xfrm>
        </p:spPr>
        <p:txBody>
          <a:bodyPr/>
          <a:lstStyle/>
          <a:p>
            <a:r>
              <a:rPr lang="ru-RU" sz="2800" b="1" smtClean="0"/>
              <a:t>ПРЯМОЕ И ПЕРЕНОСНОЕ ЗНАЧЕНИЕ СЛОВА</a:t>
            </a:r>
          </a:p>
        </p:txBody>
      </p:sp>
      <p:sp>
        <p:nvSpPr>
          <p:cNvPr id="18434" name="Содержимое 2"/>
          <p:cNvSpPr>
            <a:spLocks noGrp="1"/>
          </p:cNvSpPr>
          <p:nvPr>
            <p:ph idx="1"/>
          </p:nvPr>
        </p:nvSpPr>
        <p:spPr>
          <a:xfrm>
            <a:off x="0" y="928688"/>
            <a:ext cx="9144000" cy="5929312"/>
          </a:xfrm>
        </p:spPr>
        <p:txBody>
          <a:bodyPr/>
          <a:lstStyle/>
          <a:p>
            <a:r>
              <a:rPr lang="ru-RU" sz="1600" b="1" smtClean="0">
                <a:solidFill>
                  <a:srgbClr val="FF0000"/>
                </a:solidFill>
              </a:rPr>
              <a:t>П р я м о е   з н а ч е н и е   </a:t>
            </a:r>
            <a:r>
              <a:rPr lang="ru-RU" sz="1600" smtClean="0"/>
              <a:t>слова является основным и отражает непосредственную соотнесенность слова с называемым предметом, признаком, действием, явлением</a:t>
            </a:r>
            <a:r>
              <a:rPr lang="ru-RU" sz="1600" b="1" smtClean="0"/>
              <a:t>.  </a:t>
            </a:r>
            <a:r>
              <a:rPr lang="ru-RU" sz="1600" b="1" smtClean="0">
                <a:solidFill>
                  <a:srgbClr val="FF0000"/>
                </a:solidFill>
              </a:rPr>
              <a:t> </a:t>
            </a:r>
          </a:p>
          <a:p>
            <a:r>
              <a:rPr lang="ru-RU" sz="1600" b="1" smtClean="0">
                <a:solidFill>
                  <a:srgbClr val="FF0000"/>
                </a:solidFill>
              </a:rPr>
              <a:t>П е р е н о с н о е   з н а ч е н и е   </a:t>
            </a:r>
            <a:r>
              <a:rPr lang="ru-RU" sz="1600" smtClean="0"/>
              <a:t>слова возникает на основе прямого в результате переноса наименования одного предмета (признака, действия и т.д.) на другой, в чем-либо сходный с ним. Таким образом, переносное значение слова отражает связь между словом и называемым явлением действительности не прямо, а через сопоставление с другими словами. Например, прямое значение слова “дождь” – “атмосферные осадки в виде капель”, а переносное – “поток мелких частиц чего-нибудь, сыплющихся во множестве”.</a:t>
            </a:r>
          </a:p>
          <a:p>
            <a:r>
              <a:rPr lang="ru-RU" sz="1600" smtClean="0"/>
              <a:t>        </a:t>
            </a:r>
            <a:r>
              <a:rPr lang="ru-RU" sz="1400" b="1" i="1" smtClean="0"/>
              <a:t>Одно слово может иметь несколько переносных значений. Так, у слова </a:t>
            </a:r>
            <a:r>
              <a:rPr lang="ru-RU" sz="1400" b="1" i="1" smtClean="0">
                <a:solidFill>
                  <a:srgbClr val="FFFF00"/>
                </a:solidFill>
              </a:rPr>
              <a:t>“гореть” </a:t>
            </a:r>
            <a:r>
              <a:rPr lang="ru-RU" sz="1400" b="1" i="1" smtClean="0"/>
              <a:t>следующие переносные значения: 1) быть в жару, в лихорадочном состоянии (больной горит); 2) краснеть от прилива крови (щеки горят); 3) сверкать, блестеть (глаза горят); </a:t>
            </a:r>
          </a:p>
          <a:p>
            <a:r>
              <a:rPr lang="ru-RU" sz="1400" b="1" i="1" smtClean="0"/>
              <a:t>4) испытывать какое-нибудь сильное чувство (гореть любовью к поэзии).</a:t>
            </a:r>
            <a:endParaRPr lang="ru-RU" sz="1600" b="1" i="1" smtClean="0"/>
          </a:p>
          <a:p>
            <a:r>
              <a:rPr lang="ru-RU" sz="1600" smtClean="0"/>
              <a:t>        С течением времени переносные значения могут становится прямыми. Например, слово “нос” теперь употребляется в прямом значении, если речь идет и об органе обоняния, находящемся на лице у человека или на морде у животных, и о передней части судна.</a:t>
            </a:r>
          </a:p>
          <a:p>
            <a:r>
              <a:rPr lang="ru-RU" sz="1400" b="1" i="1" smtClean="0"/>
              <a:t>        Определить, в каком значении употреблено слово, можно только в контексте: капля – капля воды, капля жалости; ненасытный – ненасытное животное, ненасытное честолюбие; золотой – золотой перстень, золотая осень. Переносное значение является одним из значений многозначного слова и дается в толковых словарях с пометкой “перен.”.</a:t>
            </a:r>
            <a:endParaRPr lang="ru-RU" sz="1600" smtClean="0"/>
          </a:p>
          <a:p>
            <a:r>
              <a:rPr lang="ru-RU" sz="1400" b="1" smtClean="0"/>
              <a:t>        1. Здесь, где так вяло свод небесный на землю тощую глядит, - здесь, погрузившись в сон железный, усталая природа спит… (Ф. Тютчев). 2. Солнце золотится. Лютик – холотой. Речька серебрится и шалит водой (К. Бальмонт).</a:t>
            </a:r>
          </a:p>
        </p:txBody>
      </p:sp>
      <p:sp>
        <p:nvSpPr>
          <p:cNvPr id="18435" name="Дата 3"/>
          <p:cNvSpPr>
            <a:spLocks noGrp="1"/>
          </p:cNvSpPr>
          <p:nvPr>
            <p:ph type="dt" sz="quarter" idx="10"/>
          </p:nvPr>
        </p:nvSpPr>
        <p:spPr>
          <a:noFill/>
        </p:spPr>
        <p:txBody>
          <a:bodyPr/>
          <a:lstStyle/>
          <a:p>
            <a:endParaRPr lang="ru-RU" smtClean="0"/>
          </a:p>
        </p:txBody>
      </p:sp>
      <p:sp>
        <p:nvSpPr>
          <p:cNvPr id="18436" name="Нижний колонтитул 4"/>
          <p:cNvSpPr>
            <a:spLocks noGrp="1"/>
          </p:cNvSpPr>
          <p:nvPr>
            <p:ph type="ftr" sz="quarter" idx="11"/>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a:xfrm>
            <a:off x="457200" y="0"/>
            <a:ext cx="8229600" cy="928688"/>
          </a:xfrm>
        </p:spPr>
        <p:txBody>
          <a:bodyPr/>
          <a:lstStyle/>
          <a:p>
            <a:r>
              <a:rPr lang="ru-RU" sz="2800" b="1" smtClean="0"/>
              <a:t>ЛЕКСИЧЕСКИЕ ОМОНИМЫ</a:t>
            </a:r>
          </a:p>
        </p:txBody>
      </p:sp>
      <p:sp>
        <p:nvSpPr>
          <p:cNvPr id="19458" name="Содержимое 2"/>
          <p:cNvSpPr>
            <a:spLocks noGrp="1"/>
          </p:cNvSpPr>
          <p:nvPr>
            <p:ph idx="1"/>
          </p:nvPr>
        </p:nvSpPr>
        <p:spPr>
          <a:xfrm>
            <a:off x="214313" y="857250"/>
            <a:ext cx="8715375" cy="5268913"/>
          </a:xfrm>
        </p:spPr>
        <p:txBody>
          <a:bodyPr/>
          <a:lstStyle/>
          <a:p>
            <a:r>
              <a:rPr lang="ru-RU" sz="1600" b="1" smtClean="0">
                <a:solidFill>
                  <a:srgbClr val="FF0000"/>
                </a:solidFill>
              </a:rPr>
              <a:t>О м о н и м ы   </a:t>
            </a:r>
            <a:r>
              <a:rPr lang="ru-RU" sz="1600" smtClean="0"/>
              <a:t>(греч. homos – одинаковый, опута – имя) – это слова, разные по значению, но одинаковые по звучанию. Например: “бор” – хвойный лес; “бор” – стальное сверло; “бор” - химический элемент. От многозначных слов омонимы отличаются тем, что обозначают предметы (признаки, действия и т.д.), не имеющие между собой ничего сходного.</a:t>
            </a:r>
          </a:p>
          <a:p>
            <a:r>
              <a:rPr lang="ru-RU" sz="1600" smtClean="0"/>
              <a:t>        Омонимы образуются:</a:t>
            </a:r>
          </a:p>
          <a:p>
            <a:r>
              <a:rPr lang="ru-RU" sz="1600" smtClean="0"/>
              <a:t>        а) при совпадении в звучании и написании исконно русских и заиствованных слов, например: “лук” (исконно русское) в значении “оружие” и “лук” (из древнегерманского) в значении “растение”;</a:t>
            </a:r>
          </a:p>
          <a:p>
            <a:r>
              <a:rPr lang="ru-RU" sz="1600" smtClean="0"/>
              <a:t>        б) при сематическом разрыве между значениями многозначного слова (так называемом распадении многозначного слова): “мир” (вселенная) и “мир” ( отсутствие войны);</a:t>
            </a:r>
          </a:p>
          <a:p>
            <a:r>
              <a:rPr lang="ru-RU" sz="1600" smtClean="0"/>
              <a:t>        в) при совпадении в звучании и написании заимствованных слов: “кран” (нем. Kran) – подъемно-транспортная машина, поднимающая и опускающая груз, а также перемещающая его в горизонтальном положении на небольшое расстояние; “кран” (гол. Kraan) – запорное устройство для трудопроводов, в котором затвор в виде конической пробки с отверствием вращается вокруг оси, перпендикулярной оси потока жидкости или газа.</a:t>
            </a:r>
          </a:p>
          <a:p>
            <a:r>
              <a:rPr lang="ru-RU" sz="1600" smtClean="0"/>
              <a:t>        В толковых словарях омонимы даются в разных словарных статьях:</a:t>
            </a:r>
          </a:p>
          <a:p>
            <a:r>
              <a:rPr lang="ru-RU" sz="1600" smtClean="0"/>
              <a:t>        Лига1. Союз, объединение, сообщество.</a:t>
            </a:r>
          </a:p>
          <a:p>
            <a:r>
              <a:rPr lang="ru-RU" sz="1600" smtClean="0"/>
              <a:t>        Лига2. Знак в виде дуги над нотами, обозначающий, что надо играть “легато”.</a:t>
            </a:r>
          </a:p>
          <a:p>
            <a:r>
              <a:rPr lang="ru-RU" sz="1600" smtClean="0"/>
              <a:t>        Лига3. Единица длины в Великобритании и США, равная трем милям.</a:t>
            </a:r>
          </a:p>
        </p:txBody>
      </p:sp>
      <p:sp>
        <p:nvSpPr>
          <p:cNvPr id="19459" name="Дата 3"/>
          <p:cNvSpPr>
            <a:spLocks noGrp="1"/>
          </p:cNvSpPr>
          <p:nvPr>
            <p:ph type="dt" sz="quarter" idx="10"/>
          </p:nvPr>
        </p:nvSpPr>
        <p:spPr>
          <a:noFill/>
        </p:spPr>
        <p:txBody>
          <a:bodyPr/>
          <a:lstStyle/>
          <a:p>
            <a:endParaRPr lang="ru-RU" smtClean="0"/>
          </a:p>
        </p:txBody>
      </p:sp>
      <p:sp>
        <p:nvSpPr>
          <p:cNvPr id="19460" name="Нижний колонтитул 4"/>
          <p:cNvSpPr>
            <a:spLocks noGrp="1"/>
          </p:cNvSpPr>
          <p:nvPr>
            <p:ph type="ftr" sz="quarter" idx="11"/>
          </p:nvPr>
        </p:nvSpPr>
        <p:spPr>
          <a:noFill/>
        </p:spPr>
        <p:txBody>
          <a:bodyPr/>
          <a:lstStyle/>
          <a:p>
            <a:endParaRPr lang="ru-RU" smtClean="0"/>
          </a:p>
        </p:txBody>
      </p:sp>
      <p:sp>
        <p:nvSpPr>
          <p:cNvPr id="19461" name="Номер слайда 5"/>
          <p:cNvSpPr>
            <a:spLocks noGrp="1"/>
          </p:cNvSpPr>
          <p:nvPr>
            <p:ph type="sldNum" sz="quarter" idx="12"/>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457200" y="0"/>
            <a:ext cx="8229600" cy="1071563"/>
          </a:xfrm>
        </p:spPr>
        <p:txBody>
          <a:bodyPr/>
          <a:lstStyle/>
          <a:p>
            <a:r>
              <a:rPr lang="ru-RU" sz="2800" b="1" smtClean="0"/>
              <a:t>От лексических омонимов следует отличать омоформы, омофоны, омографы.</a:t>
            </a:r>
          </a:p>
        </p:txBody>
      </p:sp>
      <p:sp>
        <p:nvSpPr>
          <p:cNvPr id="20482" name="Содержимое 2"/>
          <p:cNvSpPr>
            <a:spLocks noGrp="1"/>
          </p:cNvSpPr>
          <p:nvPr>
            <p:ph idx="1"/>
          </p:nvPr>
        </p:nvSpPr>
        <p:spPr>
          <a:xfrm>
            <a:off x="214313" y="1214438"/>
            <a:ext cx="8715375" cy="4911725"/>
          </a:xfrm>
        </p:spPr>
        <p:txBody>
          <a:bodyPr/>
          <a:lstStyle/>
          <a:p>
            <a:r>
              <a:rPr lang="ru-RU" sz="1600" b="1" smtClean="0">
                <a:solidFill>
                  <a:srgbClr val="FF0000"/>
                </a:solidFill>
              </a:rPr>
              <a:t>        О м о ф о р м ы  </a:t>
            </a:r>
            <a:r>
              <a:rPr lang="ru-RU" sz="1600" b="1" smtClean="0"/>
              <a:t>- это слова, которые не совпадают в написании и звучании только в некоторых грамматических формах: три (повелительное наклонение глагола “тереть”) и три (имя числительное); печь (неопределенная форма глагола) и печь (имя существительное).</a:t>
            </a:r>
          </a:p>
          <a:p>
            <a:r>
              <a:rPr lang="ru-RU" sz="1600" b="1" smtClean="0"/>
              <a:t>        </a:t>
            </a:r>
            <a:r>
              <a:rPr lang="ru-RU" sz="1600" b="1" smtClean="0">
                <a:solidFill>
                  <a:srgbClr val="FF0000"/>
                </a:solidFill>
              </a:rPr>
              <a:t>О м о ф о н ы  </a:t>
            </a:r>
            <a:r>
              <a:rPr lang="ru-RU" sz="1600" b="1" smtClean="0"/>
              <a:t>- это слова, которые звучат одинаково, но пишутся по-разному: кампания – компания, пруд – прут, плот – плод.</a:t>
            </a:r>
          </a:p>
          <a:p>
            <a:r>
              <a:rPr lang="ru-RU" sz="1600" b="1" smtClean="0"/>
              <a:t>        </a:t>
            </a:r>
            <a:r>
              <a:rPr lang="ru-RU" sz="1600" b="1" smtClean="0">
                <a:solidFill>
                  <a:srgbClr val="FF0000"/>
                </a:solidFill>
              </a:rPr>
              <a:t>О м о г р а ф ы  </a:t>
            </a:r>
            <a:r>
              <a:rPr lang="ru-RU" sz="1600" b="1" smtClean="0"/>
              <a:t>- это слова, звучающие по-разному, но пишущиеся одинаково: замок – замок, хлопок – хлопок, мука – мука.</a:t>
            </a:r>
          </a:p>
          <a:p>
            <a:r>
              <a:rPr lang="ru-RU" sz="1600" b="1" smtClean="0"/>
              <a:t>        Существуют также   </a:t>
            </a:r>
            <a:r>
              <a:rPr lang="ru-RU" sz="1600" b="1" smtClean="0">
                <a:solidFill>
                  <a:srgbClr val="FF0000"/>
                </a:solidFill>
              </a:rPr>
              <a:t>м е ж ъ я з ы к о в ы е   о м о н и м ы  </a:t>
            </a:r>
            <a:r>
              <a:rPr lang="ru-RU" sz="1600" b="1" smtClean="0"/>
              <a:t>- слова, одинаковые по звучанию, но разные по значению в разных языках. Например, слово “сварка” в русском языке имеет значение “соединение частей (обычно металлических) путем раскаливания и сплавления их соприкасающихся поверхностей”, а в белорусском – “перебранка, ругань”. Слово “столь” в русском языке обозначает “так, в такой степени”, в белорусском – “верхнее внутреннее покрытие помещения (потолок)”.</a:t>
            </a:r>
          </a:p>
          <a:p>
            <a:endParaRPr lang="ru-RU" sz="1600" b="1" smtClean="0"/>
          </a:p>
          <a:p>
            <a:r>
              <a:rPr lang="ru-RU" sz="1400" b="1" smtClean="0"/>
              <a:t>        1. Звучат ключи, замки, запоры (А. Пушкин). 2. По камням прыгали, шумели ключи студеною водой (М. Лермонтов). 3. В замке был веселый бал, музыканты пели (К. Бальмонт). 4. На столе четыре папки, все на месте. Все – точь-в-точь. Ну-с, пороемся у папки – что он пишет день и ночь? (С. Черный).</a:t>
            </a:r>
          </a:p>
        </p:txBody>
      </p:sp>
      <p:sp>
        <p:nvSpPr>
          <p:cNvPr id="20483" name="Дата 3"/>
          <p:cNvSpPr>
            <a:spLocks noGrp="1"/>
          </p:cNvSpPr>
          <p:nvPr>
            <p:ph type="dt" sz="quarter" idx="10"/>
          </p:nvPr>
        </p:nvSpPr>
        <p:spPr>
          <a:noFill/>
        </p:spPr>
        <p:txBody>
          <a:bodyPr/>
          <a:lstStyle/>
          <a:p>
            <a:endParaRPr lang="ru-RU" smtClean="0"/>
          </a:p>
        </p:txBody>
      </p:sp>
      <p:sp>
        <p:nvSpPr>
          <p:cNvPr id="20484" name="Нижний колонтитул 4"/>
          <p:cNvSpPr>
            <a:spLocks noGrp="1"/>
          </p:cNvSpPr>
          <p:nvPr>
            <p:ph type="ftr" sz="quarter" idx="11"/>
          </p:nvPr>
        </p:nvSpPr>
        <p:spPr>
          <a:noFill/>
        </p:spPr>
        <p:txBody>
          <a:bodyPr/>
          <a:lstStyle/>
          <a:p>
            <a:endParaRPr lang="ru-RU" smtClean="0"/>
          </a:p>
        </p:txBody>
      </p:sp>
      <p:sp>
        <p:nvSpPr>
          <p:cNvPr id="20485" name="Номер слайда 5"/>
          <p:cNvSpPr>
            <a:spLocks noGrp="1"/>
          </p:cNvSpPr>
          <p:nvPr>
            <p:ph type="sldNum" sz="quarter" idx="12"/>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lstStyle/>
          <a:p>
            <a:r>
              <a:rPr lang="ru-RU" sz="2800" b="1" smtClean="0"/>
              <a:t>ПАРОНИМЫ</a:t>
            </a:r>
          </a:p>
        </p:txBody>
      </p:sp>
      <p:sp>
        <p:nvSpPr>
          <p:cNvPr id="21506" name="Содержимое 2"/>
          <p:cNvSpPr>
            <a:spLocks noGrp="1"/>
          </p:cNvSpPr>
          <p:nvPr>
            <p:ph idx="1"/>
          </p:nvPr>
        </p:nvSpPr>
        <p:spPr/>
        <p:txBody>
          <a:bodyPr/>
          <a:lstStyle/>
          <a:p>
            <a:r>
              <a:rPr lang="ru-RU" sz="1800" b="1" smtClean="0">
                <a:solidFill>
                  <a:srgbClr val="FF0000"/>
                </a:solidFill>
              </a:rPr>
              <a:t>Паронимы</a:t>
            </a:r>
            <a:r>
              <a:rPr lang="ru-RU" sz="1800" smtClean="0"/>
              <a:t> (греч. para – возле, опута – имя) – слова, разные по значению, но сходные по звучанию: адресант – адресат, болотный – болотистый, абонент – абонемент. Как правило, это слова одной и той же части речи, имеющие одинаковые грамматические характеристики и часто являющиеся однокоренными.</a:t>
            </a:r>
          </a:p>
          <a:p>
            <a:r>
              <a:rPr lang="ru-RU" sz="1800" smtClean="0"/>
              <a:t>        Внешняя похожесть бывает причиной того, что паронимы путают, например: вырезать аппендицит (вместо: вырезать аппендикс, так как “аппендикс” – это червеобразный отросток прямой кишки, а “аппендицит” – воспаление аппендикса).</a:t>
            </a:r>
          </a:p>
        </p:txBody>
      </p:sp>
      <p:sp>
        <p:nvSpPr>
          <p:cNvPr id="21507" name="Номер слайда 5"/>
          <p:cNvSpPr>
            <a:spLocks noGrp="1"/>
          </p:cNvSpPr>
          <p:nvPr>
            <p:ph type="sldNum" sz="quarter" idx="12"/>
          </p:nvPr>
        </p:nvSpPr>
        <p:spPr>
          <a:noFill/>
        </p:spPr>
        <p:txBody>
          <a:bodyPr/>
          <a:lstStyle/>
          <a:p>
            <a:fld id="{8F840624-A1B2-4E0A-B38A-429EE08B8DF9}" type="slidenum">
              <a:rPr lang="en-US" smtClean="0"/>
              <a:pPr/>
              <a:t>8</a:t>
            </a:fld>
            <a:endParaRPr lang="en-US" smtClean="0"/>
          </a:p>
        </p:txBody>
      </p:sp>
    </p:spTree>
  </p:cSld>
  <p:clrMapOvr>
    <a:masterClrMapping/>
  </p:clrMapOvr>
  <p:transition>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a:xfrm>
            <a:off x="457200" y="274638"/>
            <a:ext cx="8229600" cy="725487"/>
          </a:xfrm>
        </p:spPr>
        <p:txBody>
          <a:bodyPr/>
          <a:lstStyle/>
          <a:p>
            <a:r>
              <a:rPr lang="ru-RU" sz="2800" b="1" smtClean="0"/>
              <a:t>ЛЕКСИЧЕСКИЕ СИНОНИМЫ</a:t>
            </a:r>
          </a:p>
        </p:txBody>
      </p:sp>
      <p:sp>
        <p:nvSpPr>
          <p:cNvPr id="22530" name="Содержимое 2"/>
          <p:cNvSpPr>
            <a:spLocks noGrp="1"/>
          </p:cNvSpPr>
          <p:nvPr>
            <p:ph idx="1"/>
          </p:nvPr>
        </p:nvSpPr>
        <p:spPr>
          <a:xfrm>
            <a:off x="214313" y="1214438"/>
            <a:ext cx="8715375" cy="4911725"/>
          </a:xfrm>
        </p:spPr>
        <p:txBody>
          <a:bodyPr/>
          <a:lstStyle/>
          <a:p>
            <a:r>
              <a:rPr lang="ru-RU" sz="1600" b="1" smtClean="0">
                <a:solidFill>
                  <a:srgbClr val="FF0000"/>
                </a:solidFill>
              </a:rPr>
              <a:t>Синонимы </a:t>
            </a:r>
            <a:r>
              <a:rPr lang="ru-RU" sz="1600" smtClean="0"/>
              <a:t>(греч. synonymos – одноименный) – это слова одной и той же части речи, близкие или торжественные по значению, но разные по звучанию и написанию. Синонимы могут обозначать одно и то же (бегемот, гиппопотам), но чаще всего они отличаются друг от друга оттенками значения: красный, багровый, алый; подражать, копировать, имитировать.</a:t>
            </a:r>
          </a:p>
          <a:p>
            <a:r>
              <a:rPr lang="ru-RU" sz="1600" smtClean="0"/>
              <a:t>        Синонимы появляются в языке в силу различных причин, например:</a:t>
            </a:r>
          </a:p>
          <a:p>
            <a:r>
              <a:rPr lang="ru-RU" sz="1600" smtClean="0"/>
              <a:t>        1) в результате проникновения близких или одинаковых по смыслу с русскими заимствованных слов: введение – преамбула; проводник – экскурсовод, гид;</a:t>
            </a:r>
          </a:p>
          <a:p>
            <a:r>
              <a:rPr lang="ru-RU" sz="1600" smtClean="0"/>
              <a:t>        2) в результате называния по-разному одного и того же в разных стилях речи: есть – жрать; болтун – балаболка;</a:t>
            </a:r>
          </a:p>
          <a:p>
            <a:r>
              <a:rPr lang="ru-RU" sz="1600" smtClean="0"/>
              <a:t>        3) в результате иной эмоциональной оценки предмета, явления и т.д.: жестокий – свирепый, бессердечный, безжалостный;</a:t>
            </a:r>
          </a:p>
          <a:p>
            <a:r>
              <a:rPr lang="ru-RU" sz="1600" smtClean="0"/>
              <a:t>        4) в результате желания смягчить обозначение какого-либо понятия: толстый – полный и т.д.</a:t>
            </a:r>
          </a:p>
          <a:p>
            <a:r>
              <a:rPr lang="ru-RU" sz="1600" smtClean="0"/>
              <a:t>        В зависимости от того, по каким признакам синонимы отличаются друг от друга, они делятся на семантические (идеографические) и стилистические. Семантические синонимы отличаются оттенками значения: дом, дворец, лачуга; бежать, мчаться. Стилистические синонимы обозначают одно и то же, но употребляются в различных стилях речи: очи, глаза, зенки; понимать, смекать. Многие синонимы являются семантико-стилистическими, т.е. совмещают в себе оба вышеназванных признака: одеваться – выряжаться; несерьезный – шалопутный.</a:t>
            </a:r>
          </a:p>
        </p:txBody>
      </p:sp>
      <p:sp>
        <p:nvSpPr>
          <p:cNvPr id="22531" name="Дата 3"/>
          <p:cNvSpPr>
            <a:spLocks noGrp="1"/>
          </p:cNvSpPr>
          <p:nvPr>
            <p:ph type="dt" sz="quarter" idx="10"/>
          </p:nvPr>
        </p:nvSpPr>
        <p:spPr>
          <a:noFill/>
        </p:spPr>
        <p:txBody>
          <a:bodyPr/>
          <a:lstStyle/>
          <a:p>
            <a:endParaRPr lang="ru-RU" smtClean="0"/>
          </a:p>
        </p:txBody>
      </p:sp>
    </p:spTree>
  </p:cSld>
  <p:clrMapOvr>
    <a:masterClrMapping/>
  </p:clrMapOvr>
  <p:transition>
    <p:cover dir="r"/>
  </p:transition>
  <p:timing>
    <p:tnLst>
      <p:par>
        <p:cTn id="1" dur="indefinite" restart="never" nodeType="tmRoot"/>
      </p:par>
    </p:tnLst>
  </p:timing>
</p:sld>
</file>

<file path=ppt/theme/theme1.xml><?xml version="1.0" encoding="utf-8"?>
<a:theme xmlns:a="http://schemas.openxmlformats.org/drawingml/2006/main" name="бежевая штукатурка">
  <a:themeElements>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Тема Offic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ма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ма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ма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ма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ма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ма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бежевая штукатурка</Template>
  <TotalTime>124</TotalTime>
  <Words>4689</Words>
  <Application>Microsoft Office PowerPoint</Application>
  <PresentationFormat>Экран (4:3)</PresentationFormat>
  <Paragraphs>206</Paragraphs>
  <Slides>27</Slides>
  <Notes>0</Notes>
  <HiddenSlides>0</HiddenSlides>
  <MMClips>0</MMClips>
  <ScaleCrop>false</ScaleCrop>
  <HeadingPairs>
    <vt:vector size="6" baseType="variant">
      <vt:variant>
        <vt:lpstr>Использованные шрифты</vt:lpstr>
      </vt:variant>
      <vt:variant>
        <vt:i4>1</vt:i4>
      </vt:variant>
      <vt:variant>
        <vt:lpstr>Шаблон оформления</vt:lpstr>
      </vt:variant>
      <vt:variant>
        <vt:i4>2</vt:i4>
      </vt:variant>
      <vt:variant>
        <vt:lpstr>Заголовки слайдов</vt:lpstr>
      </vt:variant>
      <vt:variant>
        <vt:i4>27</vt:i4>
      </vt:variant>
    </vt:vector>
  </HeadingPairs>
  <TitlesOfParts>
    <vt:vector size="30" baseType="lpstr">
      <vt:lpstr>Arial</vt:lpstr>
      <vt:lpstr>бежевая штукатурка</vt:lpstr>
      <vt:lpstr>бежевая штукатурка</vt:lpstr>
      <vt:lpstr>Слайд 1</vt:lpstr>
      <vt:lpstr>ЛЕКСИКА. ЛЕКСИКОЛОГИЯ. СЛОВО</vt:lpstr>
      <vt:lpstr>ЛЕКСИЧЕСКОЕ ЗНАЧЕНИЕ СЛОВА</vt:lpstr>
      <vt:lpstr>ОДНОЗНАЧНЫЕ И МНОГОЗНАЧНЫЕ СЛОВА</vt:lpstr>
      <vt:lpstr>ПРЯМОЕ И ПЕРЕНОСНОЕ ЗНАЧЕНИЕ СЛОВА</vt:lpstr>
      <vt:lpstr>ЛЕКСИЧЕСКИЕ ОМОНИМЫ</vt:lpstr>
      <vt:lpstr>От лексических омонимов следует отличать омоформы, омофоны, омографы.</vt:lpstr>
      <vt:lpstr>ПАРОНИМЫ</vt:lpstr>
      <vt:lpstr>ЛЕКСИЧЕСКИЕ СИНОНИМЫ</vt:lpstr>
      <vt:lpstr>ЛЕКСИЧЕСКИЕ СИНОНИМЫ</vt:lpstr>
      <vt:lpstr>ЛЕКСИЧЕСКИЕ АНТОНИМЫ</vt:lpstr>
      <vt:lpstr>Использование антонимов в речи помогает четко и образно выразить мысль. Например:  Ф. Кривин  Лики лжи  </vt:lpstr>
      <vt:lpstr>ЛЕКСИКА РУССКОГО ЯЗЫКА С ТОЧКИ ЗРЕНИЯ ЕЕ ПРОИСХОЖДЕНИЯ</vt:lpstr>
      <vt:lpstr>ЛЕКСИКА РУССКОГО ЯЗЫКА С ТОЧКИ ЗРЕНИЯ ЕЕ ПРОИСХОЖДЕНИЯ</vt:lpstr>
      <vt:lpstr>ЛЕКСИКА РУССКОГО ЯЗЫКА С ТОЧКИ ЗРЕНИЯ ЕЕ ПРОИСХОЖДЕНИЯ</vt:lpstr>
      <vt:lpstr>Слайд 16</vt:lpstr>
      <vt:lpstr>ЛЕКСИКА РУССКОГО ЯЗЫКА С ТОЧКИ ЗРЕНИЯ ЕЕ ПРОИСХОЖДЕНИЯ</vt:lpstr>
      <vt:lpstr>Слайд 18</vt:lpstr>
      <vt:lpstr>Слайд 19</vt:lpstr>
      <vt:lpstr>Слайд 20</vt:lpstr>
      <vt:lpstr>Лексика русского языка с точки зрения активного и пассивного запаса  АКТИВНЫЙ И ПАССИВНЫЙ ЗАПАС</vt:lpstr>
      <vt:lpstr>УСТАРЕВШИЕ СЛОВА</vt:lpstr>
      <vt:lpstr>НЕОЛОГИЗМЫ</vt:lpstr>
      <vt:lpstr> ЛЕКСИЧЕСКИЙ РАЗБОР СЛОВА</vt:lpstr>
      <vt:lpstr>ФРАЗЕОЛОГИЯ. ФРАЗЕОЛОГИЗМЫ</vt:lpstr>
      <vt:lpstr>ПРОИСХОЖДЕНИЕ ФРАЗЕОЛОГИЗМОВ</vt:lpstr>
      <vt:lpstr>Источники: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Повторение</dc:title>
  <dc:creator>Ирина Евгеньевна</dc:creator>
  <cp:lastModifiedBy>Ira</cp:lastModifiedBy>
  <dcterms:created xsi:type="dcterms:W3CDTF">2010-12-24T19:54:13Z</dcterms:created>
  <dcterms:modified xsi:type="dcterms:W3CDTF">2011-09-29T20:01:57Z</dcterms:modified>
</cp:coreProperties>
</file>