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7717-B85D-4D63-8166-CBB707CADE3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BE56-BD28-4BFA-B1F9-28CB4D6E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8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28662" y="357166"/>
            <a:ext cx="7299371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 өйдә бөтен эшне дә бергә эшлибез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1643050"/>
            <a:ext cx="55719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4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Тема: Инфинитив</a:t>
            </a:r>
            <a:endParaRPr kumimoji="0" lang="tt-RU" sz="4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rach-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29058" y="214290"/>
            <a:ext cx="4572000" cy="147732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t-RU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- Рәсемгә карагыз, балалар, бүлмәдә тәртипме? Ни өчен тәртип түгел? Алар нишләделәр?</a:t>
            </a:r>
            <a:endParaRPr kumimoji="0" lang="ru-RU" sz="105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t-RU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(ашадылар, савыт-саба ваттылар, пычраттылар, өйне туздырдылар)</a:t>
            </a:r>
            <a:endParaRPr kumimoji="0" lang="tt-RU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abstract-background-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85720" y="214290"/>
            <a:ext cx="885828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t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-Балалар бу бүлмәне тәртипкә китерер өчен нинди эшләр эшләргә кирәк, бирелгән сүзләрдән сайлап алыгыз</a:t>
            </a:r>
            <a:r>
              <a:rPr lang="tt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.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1857364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Бүлмәне җыештырырга - прибрать комнату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Савы-сабаны юарга - помыть посуду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Урын җыярга – заправить постель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Чүпне чыгарырга - вынести мусор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Тузанны сөртергә -  вытереть пыль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Идәнне себерергә - подмести пол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Әйберләрне урнаштырырга- расставить вещи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 юарга – постирать белье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 үтүкләргә - прогладить белье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6072206"/>
            <a:ext cx="10001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Балалар бу сүзләрне дәфтәрегезгә язып куегыз.</a:t>
            </a:r>
            <a:endParaRPr lang="tt-RU" sz="2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00364" y="571480"/>
            <a:ext cx="313419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t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Инфинитив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357422" y="1643050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34" y="2786058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Барлык формасы</a:t>
            </a:r>
          </a:p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Нишләргә</a:t>
            </a:r>
            <a:r>
              <a:rPr lang="tt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500694" y="1714488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57818" y="2857497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Юклык </a:t>
            </a:r>
            <a:r>
              <a:rPr lang="tt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</a:p>
          <a:p>
            <a:r>
              <a:rPr lang="tt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Нишләмәскә</a:t>
            </a:r>
            <a:r>
              <a:rPr lang="tt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42844" y="3857628"/>
            <a:ext cx="364333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t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–рга/-ргә, -ырга/-ергә, -арга/-әргә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500694" y="3929066"/>
            <a:ext cx="335758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2400" b="1" dirty="0">
                <a:solidFill>
                  <a:srgbClr val="FF0000"/>
                </a:solidFill>
              </a:rPr>
              <a:t>-маска /-мәскә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c988404d3b3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1928802"/>
          <a:ext cx="7039320" cy="2357455"/>
        </p:xfrm>
        <a:graphic>
          <a:graphicData uri="http://schemas.openxmlformats.org/drawingml/2006/table">
            <a:tbl>
              <a:tblPr/>
              <a:tblGrid>
                <a:gridCol w="1798259"/>
                <a:gridCol w="1721033"/>
                <a:gridCol w="1721033"/>
                <a:gridCol w="1798995"/>
              </a:tblGrid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 dirty="0">
                          <a:latin typeface="Times New Roman"/>
                          <a:ea typeface="Times New Roman"/>
                          <a:cs typeface="Times New Roman"/>
                        </a:rPr>
                        <a:t>-рга/-ргә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-ырга/-ергә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-арга/-әргә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-ярга/-яргә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Аша-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Үтүклә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әзерлә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Урнаштыр-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Җыештыр-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>
                          <a:latin typeface="Times New Roman"/>
                          <a:ea typeface="Times New Roman"/>
                          <a:cs typeface="Times New Roman"/>
                        </a:rPr>
                        <a:t>Себер-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 dirty="0">
                          <a:latin typeface="Times New Roman"/>
                          <a:ea typeface="Times New Roman"/>
                          <a:cs typeface="Times New Roman"/>
                        </a:rPr>
                        <a:t>Көт-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 dirty="0">
                          <a:latin typeface="Times New Roman"/>
                          <a:ea typeface="Times New Roman"/>
                          <a:cs typeface="Times New Roman"/>
                        </a:rPr>
                        <a:t>Эч-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 dirty="0">
                          <a:latin typeface="Times New Roman"/>
                          <a:ea typeface="Times New Roman"/>
                          <a:cs typeface="Times New Roman"/>
                        </a:rPr>
                        <a:t>Ю-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 dirty="0">
                          <a:latin typeface="Times New Roman"/>
                          <a:ea typeface="Times New Roman"/>
                          <a:cs typeface="Times New Roman"/>
                        </a:rPr>
                        <a:t>Җы(й)-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 dirty="0">
                          <a:latin typeface="Times New Roman"/>
                          <a:ea typeface="Times New Roman"/>
                          <a:cs typeface="Times New Roman"/>
                        </a:rPr>
                        <a:t>Ки-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 dirty="0">
                          <a:latin typeface="Times New Roman"/>
                          <a:ea typeface="Times New Roman"/>
                          <a:cs typeface="Times New Roman"/>
                        </a:rPr>
                        <a:t>Ку(й)-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14349" y="285728"/>
            <a:ext cx="81439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Бирелгән фигыльләрне инфинитив   формасында әйтегез</a:t>
            </a:r>
            <a:endParaRPr kumimoji="0" lang="tt-RU" sz="32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de5b4b153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2910" y="2857496"/>
            <a:ext cx="785818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t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Гладить, собрать, одеть, подмести, ждать, пить, есть, положить, прибрать, приготовить, мыть, расставить.</a:t>
            </a:r>
            <a:endParaRPr kumimoji="0" lang="ru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t-RU" sz="2400" b="1" i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t-RU" sz="24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Үрнәк</a:t>
            </a:r>
            <a:r>
              <a:rPr kumimoji="0" lang="tt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: гладить- үтүкләргә, ...  </a:t>
            </a:r>
            <a:endParaRPr kumimoji="0" lang="tt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28604"/>
            <a:ext cx="2513701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tt-RU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Язмача эш.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1142985"/>
            <a:ext cx="885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t-RU" sz="2800" b="1" i="0" u="none" strike="noStrike" spc="50" normalizeH="0" baseline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1" i="0" u="none" strike="noStrike" spc="50" normalizeH="0" baseline="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t-RU" sz="2800" b="1" i="0" u="none" strike="noStrike" spc="50" normalizeH="0" baseline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Бирелгән фигыльләр белән түбәндәге сүзләрне русча-татарча парлап языгыз. </a:t>
            </a:r>
            <a:endParaRPr kumimoji="0" lang="ru-RU" sz="2800" b="1" i="0" u="none" strike="noStrike" spc="50" normalizeH="0" baseline="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osud_t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6" name="Рисунок 5" descr="dieta-2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1810"/>
            <a:ext cx="5214942" cy="3786190"/>
          </a:xfrm>
          <a:prstGeom prst="rect">
            <a:avLst/>
          </a:prstGeom>
        </p:spPr>
      </p:pic>
      <p:pic>
        <p:nvPicPr>
          <p:cNvPr id="7" name="Рисунок 6" descr="priuchat_k_trud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2852"/>
            <a:ext cx="5072098" cy="3429000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2643182"/>
            <a:ext cx="8358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Өйдә көн саен кер юарга, кичке аш әзерләргә, бүлмәләрне җыештырырга кирәк.</a:t>
            </a:r>
            <a:endParaRPr kumimoji="0" lang="tt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0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t-RU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Сез өйдә әниләрегезгә ярдәм итәсезме? Ничек булышасыз, нәрсәләр эшлисез? </a:t>
            </a:r>
            <a:endParaRPr kumimoji="0" lang="ru-RU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6000768"/>
            <a:ext cx="754091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t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Сез бу фикер белән килешәсезме? </a:t>
            </a:r>
            <a:endParaRPr kumimoji="0" lang="tt-RU" sz="3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11296847_1264852096_ac3cd927047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020" y="0"/>
            <a:ext cx="916402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2500306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Яңа </a:t>
            </a:r>
            <a:r>
              <a:rPr lang="tt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сүзләрне кулланып  олыларга күрсәткән ярдәмегез турында сөйләргә.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85728"/>
            <a:ext cx="185980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t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Өй эше.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ztUq48zH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2357430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Игътибарыгыз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өчен рәхмәт!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266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</cp:revision>
  <dcterms:created xsi:type="dcterms:W3CDTF">2013-02-04T17:08:37Z</dcterms:created>
  <dcterms:modified xsi:type="dcterms:W3CDTF">2013-02-05T12:51:53Z</dcterms:modified>
</cp:coreProperties>
</file>