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24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2F744-CD5C-4019-9F79-694FE4A9206F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9F961C-D16E-4DAB-8AB8-7012885DC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535781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Тема урока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000240"/>
            <a:ext cx="800105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Буквы     О , А  </a:t>
            </a:r>
          </a:p>
          <a:p>
            <a:pPr algn="ctr"/>
            <a:r>
              <a:rPr lang="ru-RU" sz="66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корне </a:t>
            </a:r>
          </a:p>
          <a:p>
            <a:pPr algn="ctr"/>
            <a:r>
              <a:rPr lang="ru-RU" sz="66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-кос-  -  -</a:t>
            </a:r>
            <a:r>
              <a:rPr lang="ru-RU" sz="6600" b="1" cap="all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кас</a:t>
            </a:r>
            <a:r>
              <a:rPr lang="ru-RU" sz="66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endParaRPr lang="ru-RU" sz="54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928802"/>
          <a:ext cx="8501121" cy="4644408"/>
        </p:xfrm>
        <a:graphic>
          <a:graphicData uri="http://schemas.openxmlformats.org/drawingml/2006/table">
            <a:tbl>
              <a:tblPr/>
              <a:tblGrid>
                <a:gridCol w="2171690"/>
                <a:gridCol w="2078427"/>
                <a:gridCol w="2078427"/>
                <a:gridCol w="2172577"/>
              </a:tblGrid>
              <a:tr h="8572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От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согласной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          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От суффикса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2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Есть   </a:t>
                      </a:r>
                      <a:r>
                        <a:rPr lang="ru-RU" sz="3600" b="1" i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ст</a:t>
                      </a:r>
                      <a:r>
                        <a:rPr lang="ru-RU" sz="36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3600" b="1" i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щ</a:t>
                      </a: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Есть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суффикс   </a:t>
                      </a:r>
                      <a:r>
                        <a:rPr lang="ru-RU" sz="40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-а-</a:t>
                      </a: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3600" b="1" dirty="0" smtClean="0">
                          <a:solidFill>
                            <a:srgbClr val="9C249C"/>
                          </a:solidFill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3600" b="1" dirty="0">
                        <a:solidFill>
                          <a:srgbClr val="9C249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9C249C"/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3600" b="1" dirty="0" smtClean="0">
                          <a:solidFill>
                            <a:srgbClr val="9C249C"/>
                          </a:solidFill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3600" b="1" dirty="0">
                        <a:solidFill>
                          <a:srgbClr val="9C249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3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Пиши: </a:t>
                      </a: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-  </a:t>
                      </a: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40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ст</a:t>
                      </a: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Пиши:  </a:t>
                      </a: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-р</a:t>
                      </a: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с-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Пиши:     </a:t>
                      </a: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    -</a:t>
                      </a: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л</a:t>
                      </a: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г-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Пиши:   </a:t>
                      </a: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-л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ж-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-</a:t>
                      </a: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40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4000" b="1" dirty="0" err="1" smtClean="0">
                          <a:latin typeface="Times New Roman"/>
                          <a:ea typeface="Times New Roman"/>
                        </a:rPr>
                        <a:t>щ</a:t>
                      </a: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4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              </a:t>
                      </a: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4000" b="1" dirty="0" err="1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4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4000" b="1" dirty="0" err="1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               </a:t>
                      </a: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-к</a:t>
                      </a: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с-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3108" y="285728"/>
            <a:ext cx="5000660" cy="121444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 !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500306"/>
            <a:ext cx="665348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Домашнее задание. </a:t>
            </a:r>
          </a:p>
          <a:p>
            <a:r>
              <a:rPr lang="ru-RU" sz="4400" b="1" dirty="0" smtClean="0"/>
              <a:t>    </a:t>
            </a:r>
            <a:r>
              <a:rPr lang="ru-RU" sz="7200" b="1" dirty="0" smtClean="0">
                <a:solidFill>
                  <a:srgbClr val="C00000"/>
                </a:solidFill>
              </a:rPr>
              <a:t>§ 21, упр. 111.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772816"/>
            <a:ext cx="72728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Segoe Script" pitchFamily="34" charset="0"/>
              </a:rPr>
              <a:t>Подготовила </a:t>
            </a:r>
          </a:p>
          <a:p>
            <a:pPr algn="ctr"/>
            <a:r>
              <a:rPr lang="ru-RU" sz="2800" dirty="0" err="1" smtClean="0"/>
              <a:t>Семако</a:t>
            </a:r>
            <a:r>
              <a:rPr lang="ru-RU" sz="2800" dirty="0" smtClean="0"/>
              <a:t> Наталья Васильевна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r"/>
            <a:r>
              <a:rPr lang="ru-RU" dirty="0" smtClean="0"/>
              <a:t>МБОУ </a:t>
            </a:r>
            <a:r>
              <a:rPr lang="ru-RU" dirty="0" smtClean="0"/>
              <a:t>«</a:t>
            </a:r>
            <a:r>
              <a:rPr lang="ru-RU" dirty="0" err="1" smtClean="0"/>
              <a:t>Красногорская</a:t>
            </a:r>
            <a:r>
              <a:rPr lang="ru-RU" dirty="0" smtClean="0"/>
              <a:t> СОШ №1»</a:t>
            </a:r>
          </a:p>
          <a:p>
            <a:pPr algn="r"/>
            <a:r>
              <a:rPr lang="ru-RU" dirty="0" smtClean="0"/>
              <a:t>п.г.т. Красная Гора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714379"/>
          </a:xfrm>
        </p:spPr>
        <p:txBody>
          <a:bodyPr/>
          <a:lstStyle/>
          <a:p>
            <a:pPr algn="l"/>
            <a:r>
              <a:rPr lang="ru-RU" b="1" dirty="0" smtClean="0"/>
              <a:t>Цели урока: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8715404" cy="3038484"/>
          </a:xfrm>
        </p:spPr>
        <p:txBody>
          <a:bodyPr>
            <a:normAutofit fontScale="25000" lnSpcReduction="20000"/>
          </a:bodyPr>
          <a:lstStyle/>
          <a:p>
            <a:pPr algn="l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14400" b="1" i="1" dirty="0">
                <a:solidFill>
                  <a:srgbClr val="7030A0"/>
                </a:solidFill>
              </a:rPr>
              <a:t>ознакомление </a:t>
            </a:r>
            <a:r>
              <a:rPr lang="ru-RU" sz="14400" b="1" i="1" dirty="0" smtClean="0">
                <a:solidFill>
                  <a:srgbClr val="7030A0"/>
                </a:solidFill>
              </a:rPr>
              <a:t> </a:t>
            </a:r>
            <a:endParaRPr lang="ru-RU" sz="4400" b="1" i="1" dirty="0" smtClean="0">
              <a:solidFill>
                <a:srgbClr val="7030A0"/>
              </a:solidFill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12800" b="1" i="1" dirty="0" smtClean="0">
                <a:solidFill>
                  <a:srgbClr val="7030A0"/>
                </a:solidFill>
              </a:rPr>
              <a:t>   с  правописанием </a:t>
            </a:r>
            <a:r>
              <a:rPr lang="ru-RU" sz="12800" b="1" i="1" dirty="0">
                <a:solidFill>
                  <a:srgbClr val="7030A0"/>
                </a:solidFill>
              </a:rPr>
              <a:t>слов с корнями </a:t>
            </a:r>
            <a:endParaRPr lang="ru-RU" sz="12800" b="1" i="1" dirty="0" smtClean="0">
              <a:solidFill>
                <a:srgbClr val="7030A0"/>
              </a:solidFill>
            </a:endParaRPr>
          </a:p>
          <a:p>
            <a:pPr algn="l">
              <a:buClr>
                <a:srgbClr val="FF0000"/>
              </a:buClr>
            </a:pPr>
            <a:r>
              <a:rPr lang="ru-RU" sz="12800" b="1" i="1" dirty="0" smtClean="0">
                <a:solidFill>
                  <a:srgbClr val="7030A0"/>
                </a:solidFill>
              </a:rPr>
              <a:t>                                                         </a:t>
            </a:r>
            <a:r>
              <a:rPr lang="ru-RU" sz="16000" b="1" i="1" dirty="0" smtClean="0">
                <a:solidFill>
                  <a:srgbClr val="7030A0"/>
                </a:solidFill>
              </a:rPr>
              <a:t>–</a:t>
            </a:r>
            <a:r>
              <a:rPr lang="ru-RU" sz="16000" b="1" i="1" dirty="0">
                <a:solidFill>
                  <a:srgbClr val="7030A0"/>
                </a:solidFill>
              </a:rPr>
              <a:t>кос- - -</a:t>
            </a:r>
            <a:r>
              <a:rPr lang="ru-RU" sz="16000" b="1" i="1" dirty="0" err="1" smtClean="0">
                <a:solidFill>
                  <a:srgbClr val="7030A0"/>
                </a:solidFill>
              </a:rPr>
              <a:t>кас</a:t>
            </a:r>
            <a:r>
              <a:rPr lang="ru-RU" sz="16000" b="1" i="1" dirty="0" smtClean="0">
                <a:solidFill>
                  <a:srgbClr val="7030A0"/>
                </a:solidFill>
              </a:rPr>
              <a:t>-</a:t>
            </a:r>
            <a:r>
              <a:rPr lang="ru-RU" sz="16000" b="1" i="1" dirty="0">
                <a:solidFill>
                  <a:srgbClr val="7030A0"/>
                </a:solidFill>
              </a:rPr>
              <a:t> </a:t>
            </a:r>
            <a:endParaRPr lang="ru-RU" sz="12800" b="1" i="1" dirty="0" smtClean="0">
              <a:solidFill>
                <a:srgbClr val="7030A0"/>
              </a:solidFill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12800" b="1" i="1" dirty="0" smtClean="0">
                <a:solidFill>
                  <a:srgbClr val="7030A0"/>
                </a:solidFill>
              </a:rPr>
              <a:t>   с </a:t>
            </a:r>
            <a:r>
              <a:rPr lang="ru-RU" sz="12800" b="1" i="1" dirty="0">
                <a:solidFill>
                  <a:srgbClr val="7030A0"/>
                </a:solidFill>
              </a:rPr>
              <a:t>лексическим значением слов с корнем –кос- - -</a:t>
            </a:r>
            <a:r>
              <a:rPr lang="ru-RU" sz="12800" b="1" i="1" dirty="0" err="1" smtClean="0">
                <a:solidFill>
                  <a:srgbClr val="7030A0"/>
                </a:solidFill>
              </a:rPr>
              <a:t>кас</a:t>
            </a:r>
            <a:r>
              <a:rPr lang="ru-RU" sz="12800" b="1" i="1" dirty="0" smtClean="0">
                <a:solidFill>
                  <a:srgbClr val="7030A0"/>
                </a:solidFill>
              </a:rPr>
              <a:t>-      </a:t>
            </a:r>
          </a:p>
          <a:p>
            <a:pPr algn="l">
              <a:buClr>
                <a:srgbClr val="FF0000"/>
              </a:buClr>
            </a:pPr>
            <a:r>
              <a:rPr lang="ru-RU" sz="12800" b="1" i="1" dirty="0" smtClean="0">
                <a:solidFill>
                  <a:srgbClr val="7030A0"/>
                </a:solidFill>
              </a:rPr>
              <a:t>                              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12800" b="1" i="1" dirty="0" smtClean="0">
                <a:solidFill>
                  <a:srgbClr val="7030A0"/>
                </a:solidFill>
              </a:rPr>
              <a:t>  формирование </a:t>
            </a:r>
            <a:r>
              <a:rPr lang="ru-RU" sz="12800" b="1" i="1" dirty="0">
                <a:solidFill>
                  <a:srgbClr val="7030A0"/>
                </a:solidFill>
              </a:rPr>
              <a:t>орфографической зоркости учащихся</a:t>
            </a:r>
            <a:r>
              <a:rPr lang="ru-RU" sz="12800" b="1" i="1" dirty="0" smtClean="0">
                <a:solidFill>
                  <a:srgbClr val="7030A0"/>
                </a:solidFill>
              </a:rPr>
              <a:t>,  </a:t>
            </a:r>
          </a:p>
          <a:p>
            <a:pPr algn="l">
              <a:buClr>
                <a:srgbClr val="FF0000"/>
              </a:buClr>
            </a:pPr>
            <a:endParaRPr lang="ru-RU" sz="12800" b="1" i="1" dirty="0" smtClean="0">
              <a:solidFill>
                <a:srgbClr val="7030A0"/>
              </a:solidFill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12800" b="1" i="1" dirty="0" smtClean="0">
                <a:solidFill>
                  <a:srgbClr val="7030A0"/>
                </a:solidFill>
              </a:rPr>
              <a:t>развитие </a:t>
            </a:r>
            <a:r>
              <a:rPr lang="ru-RU" sz="12800" b="1" i="1" dirty="0">
                <a:solidFill>
                  <a:srgbClr val="7030A0"/>
                </a:solidFill>
              </a:rPr>
              <a:t>речи учащихся</a:t>
            </a:r>
            <a:r>
              <a:rPr lang="ru-RU" sz="12800" b="1" dirty="0">
                <a:solidFill>
                  <a:srgbClr val="7030A0"/>
                </a:solidFill>
              </a:rPr>
              <a:t>.</a:t>
            </a:r>
          </a:p>
          <a:p>
            <a:pPr>
              <a:buClr>
                <a:srgbClr val="FF0000"/>
              </a:buClr>
            </a:pP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785926"/>
            <a:ext cx="91440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b="1" i="1" dirty="0" smtClean="0"/>
              <a:t>Без </a:t>
            </a:r>
            <a:r>
              <a:rPr lang="ru-RU" sz="4000" b="1" i="1" dirty="0" err="1"/>
              <a:t>шу</a:t>
            </a:r>
            <a:r>
              <a:rPr lang="ru-RU" sz="4000" b="1" i="1" dirty="0"/>
              <a:t>..  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з</a:t>
            </a:r>
            <a:r>
              <a:rPr lang="ru-RU" sz="4000" b="1" i="1" dirty="0"/>
              <a:t>..</a:t>
            </a:r>
            <a:r>
              <a:rPr lang="ru-RU" sz="4000" b="1" i="1" dirty="0" err="1"/>
              <a:t>лёных</a:t>
            </a:r>
            <a:r>
              <a:rPr lang="ru-RU" sz="4000" b="1" i="1" dirty="0"/>
              <a:t> </a:t>
            </a:r>
            <a:r>
              <a:rPr lang="ru-RU" sz="4000" b="1" i="1" dirty="0" smtClean="0"/>
              <a:t> и  </a:t>
            </a:r>
            <a:r>
              <a:rPr lang="ru-RU" sz="4000" b="1" i="1" dirty="0" err="1" smtClean="0"/>
              <a:t>з</a:t>
            </a:r>
            <a:r>
              <a:rPr lang="ru-RU" sz="4000" b="1" i="1" dirty="0"/>
              <a:t>..</a:t>
            </a:r>
            <a:r>
              <a:rPr lang="ru-RU" sz="4000" b="1" i="1" dirty="0" err="1"/>
              <a:t>лёных</a:t>
            </a:r>
            <a:r>
              <a:rPr lang="ru-RU" sz="4000" b="1" i="1" dirty="0"/>
              <a:t> </a:t>
            </a:r>
            <a:r>
              <a:rPr lang="ru-RU" sz="4000" b="1" i="1" dirty="0" smtClean="0"/>
              <a:t> шапок</a:t>
            </a:r>
            <a:r>
              <a:rPr lang="ru-RU" sz="4000" b="1" i="1" dirty="0"/>
              <a:t/>
            </a:r>
            <a:br>
              <a:rPr lang="ru-RU" sz="4000" b="1" i="1" dirty="0"/>
            </a:br>
            <a:r>
              <a:rPr lang="ru-RU" sz="4000" b="1" i="1" dirty="0"/>
              <a:t>Кусты </a:t>
            </a:r>
            <a:r>
              <a:rPr lang="ru-RU" sz="4000" b="1" i="1" dirty="0" smtClean="0"/>
              <a:t> сб</a:t>
            </a:r>
            <a:r>
              <a:rPr lang="ru-RU" sz="4000" b="1" i="1" dirty="0"/>
              <a:t>..жались </a:t>
            </a:r>
            <a:r>
              <a:rPr lang="ru-RU" sz="4000" b="1" i="1" dirty="0" smtClean="0"/>
              <a:t> на  сырой  мысок.</a:t>
            </a:r>
            <a:br>
              <a:rPr lang="ru-RU" sz="4000" b="1" i="1" dirty="0" smtClean="0"/>
            </a:br>
            <a:r>
              <a:rPr lang="ru-RU" sz="4000" b="1" i="1" dirty="0" smtClean="0"/>
              <a:t>Как  отпечатки  </a:t>
            </a:r>
            <a:r>
              <a:rPr lang="ru-RU" sz="4000" b="1" i="1" dirty="0" err="1" smtClean="0"/>
              <a:t>лё</a:t>
            </a:r>
            <a:r>
              <a:rPr lang="ru-RU" sz="4000" b="1" i="1" dirty="0"/>
              <a:t>..</a:t>
            </a:r>
            <a:r>
              <a:rPr lang="ru-RU" sz="4000" b="1" i="1" dirty="0" err="1"/>
              <a:t>ких</a:t>
            </a:r>
            <a:r>
              <a:rPr lang="ru-RU" sz="4000" b="1" i="1" dirty="0"/>
              <a:t> 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птич</a:t>
            </a:r>
            <a:r>
              <a:rPr lang="ru-RU" sz="4000" b="1" i="1" dirty="0"/>
              <a:t>..их </a:t>
            </a:r>
            <a:r>
              <a:rPr lang="ru-RU" sz="4000" b="1" i="1" dirty="0" smtClean="0"/>
              <a:t>лапок</a:t>
            </a:r>
            <a:r>
              <a:rPr lang="ru-RU" sz="4000" b="1" i="1" dirty="0"/>
              <a:t>,</a:t>
            </a:r>
            <a:br>
              <a:rPr lang="ru-RU" sz="4000" b="1" i="1" dirty="0"/>
            </a:br>
            <a:r>
              <a:rPr lang="ru-RU" sz="4000" b="1" i="1" dirty="0"/>
              <a:t>Тень </a:t>
            </a:r>
            <a:r>
              <a:rPr lang="ru-RU" sz="4000" b="1" i="1" dirty="0" smtClean="0"/>
              <a:t> веточек  л</a:t>
            </a:r>
            <a:r>
              <a:rPr lang="ru-RU" sz="4000" b="1" i="1" dirty="0"/>
              <a:t>..</a:t>
            </a:r>
            <a:r>
              <a:rPr lang="ru-RU" sz="4000" b="1" i="1" dirty="0" err="1"/>
              <a:t>жится</a:t>
            </a:r>
            <a:r>
              <a:rPr lang="ru-RU" sz="4000" b="1" i="1" dirty="0"/>
              <a:t> </a:t>
            </a:r>
            <a:r>
              <a:rPr lang="ru-RU" sz="4000" b="1" i="1" dirty="0" smtClean="0"/>
              <a:t> на </a:t>
            </a:r>
            <a:r>
              <a:rPr lang="ru-RU" sz="4000" b="1" i="1" dirty="0"/>
              <a:t>песок</a:t>
            </a:r>
            <a:r>
              <a:rPr lang="ru-RU" sz="4900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714356"/>
            <a:ext cx="4981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rgbClr val="7030A0"/>
                </a:solidFill>
                <a:latin typeface="+mj-lt"/>
              </a:rPr>
              <a:t>Вставь букву !</a:t>
            </a:r>
            <a:endParaRPr lang="ru-RU" sz="6000" b="1" i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857250"/>
            <a:ext cx="8786813" cy="5000625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снуться                    к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</a:t>
            </a:r>
            <a:r>
              <a:rPr lang="ru-RU" b="1" dirty="0" smtClean="0">
                <a:solidFill>
                  <a:srgbClr val="00B0F0"/>
                </a:solidFill>
              </a:rPr>
              <a:t>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ться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прик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снуться              прик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</a:t>
            </a:r>
            <a:r>
              <a:rPr lang="ru-RU" b="1" dirty="0" smtClean="0">
                <a:solidFill>
                  <a:srgbClr val="00B0F0"/>
                </a:solidFill>
              </a:rPr>
              <a:t>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ться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прик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сновение           к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</a:t>
            </a:r>
            <a:r>
              <a:rPr lang="ru-RU" b="1" dirty="0" smtClean="0">
                <a:solidFill>
                  <a:srgbClr val="00B0F0"/>
                </a:solidFill>
              </a:rPr>
              <a:t>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ние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857232"/>
            <a:ext cx="33858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  <a:latin typeface="+mj-lt"/>
              </a:rPr>
              <a:t>Сравни !</a:t>
            </a:r>
            <a:endParaRPr lang="ru-RU" sz="6600" b="1" i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571478"/>
          <a:ext cx="7858180" cy="617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141090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нет </a:t>
                      </a:r>
                      <a:r>
                        <a:rPr lang="ru-RU" sz="4800" b="1" dirty="0" smtClean="0">
                          <a:solidFill>
                            <a:srgbClr val="FFFF00"/>
                          </a:solidFill>
                        </a:rPr>
                        <a:t>–</a:t>
                      </a:r>
                      <a:r>
                        <a:rPr lang="ru-RU" sz="4000" b="1" dirty="0" smtClean="0">
                          <a:solidFill>
                            <a:srgbClr val="FFFF00"/>
                          </a:solidFill>
                        </a:rPr>
                        <a:t>а-</a:t>
                      </a:r>
                      <a:endParaRPr lang="ru-RU" sz="28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есть </a:t>
                      </a:r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–а-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4109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</a:p>
                    <a:p>
                      <a:pPr algn="ctr"/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1090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-</a:t>
                      </a:r>
                      <a:r>
                        <a:rPr lang="ru-RU" sz="4000" b="1" dirty="0" smtClean="0"/>
                        <a:t>к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000" b="1" dirty="0" smtClean="0"/>
                        <a:t>с-   </a:t>
                      </a:r>
                      <a:r>
                        <a:rPr lang="ru-RU" sz="4000" dirty="0" smtClean="0"/>
                        <a:t> </a:t>
                      </a:r>
                      <a:endParaRPr lang="ru-RU" sz="3200" dirty="0" smtClean="0"/>
                    </a:p>
                    <a:p>
                      <a:r>
                        <a:rPr lang="ru-RU" sz="3200" dirty="0" smtClean="0"/>
                        <a:t> прик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200" dirty="0" smtClean="0"/>
                        <a:t>снуться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   -</a:t>
                      </a:r>
                      <a:r>
                        <a:rPr lang="ru-RU" sz="4000" b="1" dirty="0" err="1" smtClean="0"/>
                        <a:t>к</a:t>
                      </a:r>
                      <a:r>
                        <a:rPr lang="ru-RU" sz="4000" b="1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000" b="1" dirty="0" err="1" smtClean="0"/>
                        <a:t>с</a:t>
                      </a:r>
                      <a:r>
                        <a:rPr lang="ru-RU" sz="4000" dirty="0" smtClean="0"/>
                        <a:t>-</a:t>
                      </a:r>
                      <a:r>
                        <a:rPr lang="ru-RU" sz="3200" dirty="0" smtClean="0"/>
                        <a:t>        </a:t>
                      </a:r>
                    </a:p>
                    <a:p>
                      <a:r>
                        <a:rPr lang="ru-RU" sz="3200" dirty="0" smtClean="0"/>
                        <a:t>        прик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200" dirty="0" smtClean="0"/>
                        <a:t>с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</a:rPr>
                        <a:t>а</a:t>
                      </a:r>
                      <a:r>
                        <a:rPr lang="ru-RU" sz="3200" dirty="0" smtClean="0"/>
                        <a:t>ться</a:t>
                      </a:r>
                      <a:endParaRPr lang="ru-RU" sz="3200" dirty="0"/>
                    </a:p>
                  </a:txBody>
                  <a:tcPr/>
                </a:tc>
              </a:tr>
              <a:tr h="141090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</a:t>
                      </a:r>
                      <a:r>
                        <a:rPr lang="ru-RU" sz="4000" dirty="0" smtClean="0"/>
                        <a:t>-</a:t>
                      </a:r>
                      <a:r>
                        <a:rPr lang="ru-RU" sz="4000" b="1" dirty="0" smtClean="0"/>
                        <a:t>л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000" b="1" dirty="0" smtClean="0"/>
                        <a:t>ж-</a:t>
                      </a:r>
                      <a:r>
                        <a:rPr lang="ru-RU" sz="4000" b="1" baseline="0" dirty="0" smtClean="0"/>
                        <a:t>  </a:t>
                      </a:r>
                      <a:r>
                        <a:rPr lang="ru-RU" sz="4000" baseline="0" dirty="0" smtClean="0"/>
                        <a:t> </a:t>
                      </a:r>
                      <a:endParaRPr lang="ru-RU" sz="3200" baseline="0" dirty="0" smtClean="0"/>
                    </a:p>
                    <a:p>
                      <a:r>
                        <a:rPr lang="ru-RU" sz="3200" baseline="0" dirty="0" smtClean="0"/>
                        <a:t>        пол</a:t>
                      </a:r>
                      <a:r>
                        <a:rPr lang="ru-RU" sz="3200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200" baseline="0" dirty="0" smtClean="0"/>
                        <a:t>жить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aseline="0" dirty="0" smtClean="0"/>
                        <a:t>      </a:t>
                      </a:r>
                      <a:r>
                        <a:rPr lang="ru-RU" sz="3200" dirty="0" smtClean="0"/>
                        <a:t>       -</a:t>
                      </a:r>
                      <a:r>
                        <a:rPr lang="ru-RU" sz="4000" b="1" dirty="0" smtClean="0"/>
                        <a:t>л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000" b="1" dirty="0" smtClean="0"/>
                        <a:t>г-</a:t>
                      </a:r>
                      <a:r>
                        <a:rPr lang="ru-RU" sz="4000" baseline="0" dirty="0" smtClean="0"/>
                        <a:t> </a:t>
                      </a:r>
                      <a:r>
                        <a:rPr lang="ru-RU" sz="3200" baseline="0" dirty="0" smtClean="0"/>
                        <a:t>    </a:t>
                      </a:r>
                    </a:p>
                    <a:p>
                      <a:r>
                        <a:rPr lang="ru-RU" sz="3200" baseline="0" dirty="0" smtClean="0"/>
                        <a:t>           изл</a:t>
                      </a:r>
                      <a:r>
                        <a:rPr lang="ru-RU" sz="3200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200" baseline="0" dirty="0" smtClean="0"/>
                        <a:t>г</a:t>
                      </a:r>
                      <a:r>
                        <a:rPr lang="ru-RU" sz="3200" baseline="0" dirty="0" smtClean="0">
                          <a:solidFill>
                            <a:srgbClr val="00B050"/>
                          </a:solidFill>
                        </a:rPr>
                        <a:t>а</a:t>
                      </a:r>
                      <a:r>
                        <a:rPr lang="ru-RU" sz="3200" baseline="0" dirty="0" smtClean="0"/>
                        <a:t>ть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02856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1655"/>
            <a:ext cx="4857784" cy="521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5500702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Игрок к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</a:rPr>
              <a:t>снулся клюшкой мяча.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0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.</a:t>
            </a:r>
            <a:r>
              <a:rPr lang="ru-RU" sz="3600" b="1" dirty="0" smtClean="0">
                <a:latin typeface="Arial" pitchFamily="34" charset="0"/>
                <a:ea typeface="Times New Roman" pitchFamily="18" charset="0"/>
              </a:rPr>
              <a:t>Дотрагиваться до чего-нибудь или кого-нибудь</a:t>
            </a: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ru-RU" sz="4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142984"/>
            <a:ext cx="4429156" cy="378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86439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2.Затронуть в разговоре,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в письме какую-либо тему.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226784"/>
            <a:ext cx="87154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Лектор лишь 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снулся этой проблемы,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но решить её не смог.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975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3438" cy="567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429124" y="0"/>
            <a:ext cx="4429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Иметь отношение к чему-нибудь или кому-нибудь, быть причастным.</a:t>
            </a:r>
            <a:endParaRPr lang="ru-RU" sz="3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626894"/>
            <a:ext cx="881728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Соблюдение правил дорожного движения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ется всех.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0"/>
            <a:ext cx="83127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Есть ли корень -кос- - -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кас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-?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643050"/>
            <a:ext cx="4300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лёгкое </a:t>
            </a:r>
            <a:r>
              <a:rPr lang="ru-RU" sz="3200" b="1" dirty="0" err="1" smtClean="0"/>
              <a:t>прик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сновение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357430"/>
            <a:ext cx="2691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ск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сить</a:t>
            </a:r>
            <a:r>
              <a:rPr lang="ru-RU" sz="3200" b="1" dirty="0" smtClean="0"/>
              <a:t> траву 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071810"/>
            <a:ext cx="3531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к..</a:t>
            </a:r>
            <a:r>
              <a:rPr lang="ru-RU" sz="3200" b="1" dirty="0" err="1" smtClean="0"/>
              <a:t>солапый</a:t>
            </a:r>
            <a:r>
              <a:rPr lang="ru-RU" sz="3200" b="1" dirty="0" smtClean="0"/>
              <a:t> мишка 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857628"/>
            <a:ext cx="2737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к..</a:t>
            </a:r>
            <a:r>
              <a:rPr lang="ru-RU" sz="3200" b="1" dirty="0" err="1" smtClean="0"/>
              <a:t>сается</a:t>
            </a:r>
            <a:r>
              <a:rPr lang="ru-RU" sz="3200" b="1" dirty="0" smtClean="0"/>
              <a:t> всех 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500570"/>
            <a:ext cx="3276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к..</a:t>
            </a:r>
            <a:r>
              <a:rPr lang="ru-RU" sz="2800" b="1" dirty="0" err="1" smtClean="0"/>
              <a:t>стяной</a:t>
            </a:r>
            <a:r>
              <a:rPr lang="ru-RU" sz="2800" b="1" dirty="0" smtClean="0"/>
              <a:t> гребешок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1714488"/>
            <a:ext cx="3026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к..</a:t>
            </a:r>
            <a:r>
              <a:rPr lang="ru-RU" sz="3200" b="1" dirty="0" err="1" smtClean="0">
                <a:solidFill>
                  <a:srgbClr val="7030A0"/>
                </a:solidFill>
              </a:rPr>
              <a:t>снуться</a:t>
            </a:r>
            <a:r>
              <a:rPr lang="ru-RU" sz="3200" b="1" dirty="0" smtClean="0">
                <a:solidFill>
                  <a:srgbClr val="7030A0"/>
                </a:solidFill>
              </a:rPr>
              <a:t> воды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22790" y="2428868"/>
            <a:ext cx="44212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rgbClr val="7030A0"/>
                </a:solidFill>
              </a:rPr>
              <a:t>к...сой</a:t>
            </a:r>
            <a:r>
              <a:rPr lang="ru-RU" sz="3200" b="1" dirty="0" smtClean="0">
                <a:solidFill>
                  <a:srgbClr val="7030A0"/>
                </a:solidFill>
              </a:rPr>
              <a:t> бросился наутёк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3214686"/>
            <a:ext cx="2864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новая к..силка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73636" y="3929066"/>
            <a:ext cx="4370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начертить к..</a:t>
            </a:r>
            <a:r>
              <a:rPr lang="ru-RU" sz="3200" b="1" dirty="0" err="1" smtClean="0">
                <a:solidFill>
                  <a:srgbClr val="7030A0"/>
                </a:solidFill>
              </a:rPr>
              <a:t>сательную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4572008"/>
            <a:ext cx="3265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заплести к..</a:t>
            </a:r>
            <a:r>
              <a:rPr lang="ru-RU" sz="3200" b="1" dirty="0" err="1" smtClean="0">
                <a:solidFill>
                  <a:srgbClr val="7030A0"/>
                </a:solidFill>
              </a:rPr>
              <a:t>сички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</TotalTime>
  <Words>276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Цели урока:</vt:lpstr>
      <vt:lpstr>     Без шу..   з..лёных  и  з..лёных  шапок Кусты  сб..жались  на  сырой  мысок. Как  отпечатки  лё..ких  птич..их лапок, Тень  веточек  л..жится  на песок. </vt:lpstr>
      <vt:lpstr>    коснуться                    касаться    прикоснуться              прикасаться    прикосновение           касание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6 классе</dc:title>
  <dc:creator>Admin</dc:creator>
  <cp:lastModifiedBy>User</cp:lastModifiedBy>
  <cp:revision>20</cp:revision>
  <dcterms:created xsi:type="dcterms:W3CDTF">2011-12-02T06:19:45Z</dcterms:created>
  <dcterms:modified xsi:type="dcterms:W3CDTF">2014-10-24T18:43:30Z</dcterms:modified>
</cp:coreProperties>
</file>