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FF"/>
    <a:srgbClr val="0000CC"/>
    <a:srgbClr val="6600CC"/>
    <a:srgbClr val="A50021"/>
    <a:srgbClr val="FF6600"/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FFF00-520A-4301-9EE5-49D6BF455EEA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BA10B-1F26-444A-85B3-ABE1BB74F0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BA10B-1F26-444A-85B3-ABE1BB74F02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75C435-6C9E-4E8C-8221-FE8B992F8D5B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9F038B-E02E-451C-A046-D243E3C331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136904" cy="3571876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</a:t>
            </a:r>
            <a:b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6 классе по теме </a:t>
            </a:r>
            <a:b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«Правописание приставок 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пре-</a:t>
            </a:r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при-</a:t>
            </a:r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5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500570"/>
            <a:ext cx="3714744" cy="235743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Подготовила- Попова Ирина Алексеевна, учитель русского языка и литературы МОУ </a:t>
            </a:r>
            <a:r>
              <a:rPr lang="ru-RU" sz="2800" b="1" i="1" dirty="0" err="1" smtClean="0">
                <a:solidFill>
                  <a:schemeClr val="bg1"/>
                </a:solidFill>
              </a:rPr>
              <a:t>Ручевской</a:t>
            </a:r>
            <a:r>
              <a:rPr lang="ru-RU" sz="2800" b="1" i="1" dirty="0" smtClean="0">
                <a:solidFill>
                  <a:schemeClr val="bg1"/>
                </a:solidFill>
              </a:rPr>
              <a:t> СОШ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работа:</a:t>
            </a:r>
            <a:endParaRPr lang="ru-RU" sz="60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3116"/>
            <a:ext cx="8358246" cy="414340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4400" b="1" i="1" dirty="0" smtClean="0">
                <a:solidFill>
                  <a:schemeClr val="bg1"/>
                </a:solidFill>
              </a:rPr>
              <a:t> Пр..одолеть, пр..</a:t>
            </a:r>
            <a:r>
              <a:rPr lang="ru-RU" sz="4400" b="1" i="1" dirty="0" err="1" smtClean="0">
                <a:solidFill>
                  <a:schemeClr val="bg1"/>
                </a:solidFill>
              </a:rPr>
              <a:t>восходная</a:t>
            </a:r>
            <a:r>
              <a:rPr lang="ru-RU" sz="4400" b="1" i="1" dirty="0" smtClean="0">
                <a:solidFill>
                  <a:schemeClr val="bg1"/>
                </a:solidFill>
              </a:rPr>
              <a:t> работа, пр..</a:t>
            </a:r>
            <a:r>
              <a:rPr lang="ru-RU" sz="4400" b="1" i="1" dirty="0" err="1" smtClean="0">
                <a:solidFill>
                  <a:schemeClr val="bg1"/>
                </a:solidFill>
              </a:rPr>
              <a:t>лагать</a:t>
            </a:r>
            <a:r>
              <a:rPr lang="ru-RU" sz="4400" b="1" i="1" dirty="0" smtClean="0">
                <a:solidFill>
                  <a:schemeClr val="bg1"/>
                </a:solidFill>
              </a:rPr>
              <a:t> силы, пр..</a:t>
            </a:r>
            <a:r>
              <a:rPr lang="ru-RU" sz="4400" b="1" i="1" dirty="0" err="1" smtClean="0">
                <a:solidFill>
                  <a:schemeClr val="bg1"/>
                </a:solidFill>
              </a:rPr>
              <a:t>кратить</a:t>
            </a:r>
            <a:r>
              <a:rPr lang="ru-RU" sz="4400" b="1" i="1" dirty="0" smtClean="0">
                <a:solidFill>
                  <a:schemeClr val="bg1"/>
                </a:solidFill>
              </a:rPr>
              <a:t> ссору, пр..увеличить опасность, пр..образовать формулу, пр..винтить ручку, пр..жаться щекой, пр..открыть форточку.</a:t>
            </a:r>
            <a:endParaRPr lang="ru-RU" sz="4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7772400" cy="1198486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Проверяю себя!</a:t>
            </a:r>
            <a:endParaRPr lang="ru-RU" sz="6600" b="1" i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857364"/>
            <a:ext cx="8215370" cy="4572032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chemeClr val="bg1"/>
                </a:solidFill>
              </a:rPr>
              <a:t>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е</a:t>
            </a:r>
            <a:r>
              <a:rPr lang="ru-RU" sz="4000" b="1" i="1" dirty="0" smtClean="0">
                <a:solidFill>
                  <a:schemeClr val="bg1"/>
                </a:solidFill>
              </a:rPr>
              <a:t>одолеть,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е</a:t>
            </a:r>
            <a:r>
              <a:rPr lang="ru-RU" sz="4000" b="1" i="1" dirty="0" smtClean="0">
                <a:solidFill>
                  <a:schemeClr val="bg1"/>
                </a:solidFill>
              </a:rPr>
              <a:t>восходная работа,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и</a:t>
            </a:r>
            <a:r>
              <a:rPr lang="ru-RU" sz="4000" b="1" i="1" dirty="0" smtClean="0">
                <a:solidFill>
                  <a:schemeClr val="bg1"/>
                </a:solidFill>
              </a:rPr>
              <a:t>лагать силы,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е</a:t>
            </a:r>
            <a:r>
              <a:rPr lang="ru-RU" sz="4000" b="1" i="1" dirty="0" smtClean="0">
                <a:solidFill>
                  <a:schemeClr val="bg1"/>
                </a:solidFill>
              </a:rPr>
              <a:t>кратить ссору,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е</a:t>
            </a:r>
            <a:r>
              <a:rPr lang="ru-RU" sz="4000" b="1" i="1" dirty="0" smtClean="0">
                <a:solidFill>
                  <a:schemeClr val="bg1"/>
                </a:solidFill>
              </a:rPr>
              <a:t>увеличить опасность,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е</a:t>
            </a:r>
            <a:r>
              <a:rPr lang="ru-RU" sz="4000" b="1" i="1" dirty="0" smtClean="0">
                <a:solidFill>
                  <a:schemeClr val="bg1"/>
                </a:solidFill>
              </a:rPr>
              <a:t>образовать формулу,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и</a:t>
            </a:r>
            <a:r>
              <a:rPr lang="ru-RU" sz="4000" b="1" i="1" dirty="0" smtClean="0">
                <a:solidFill>
                  <a:schemeClr val="bg1"/>
                </a:solidFill>
              </a:rPr>
              <a:t>винтить ручку,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и</a:t>
            </a:r>
            <a:r>
              <a:rPr lang="ru-RU" sz="4000" b="1" i="1" dirty="0" smtClean="0">
                <a:solidFill>
                  <a:schemeClr val="bg1"/>
                </a:solidFill>
              </a:rPr>
              <a:t>жаться щекой, пр</a:t>
            </a:r>
            <a:r>
              <a:rPr lang="ru-RU" sz="4000" b="1" i="1" u="sng" dirty="0" smtClean="0">
                <a:solidFill>
                  <a:schemeClr val="bg1"/>
                </a:solidFill>
              </a:rPr>
              <a:t>и</a:t>
            </a:r>
            <a:r>
              <a:rPr lang="ru-RU" sz="4000" b="1" i="1" dirty="0" smtClean="0">
                <a:solidFill>
                  <a:schemeClr val="bg1"/>
                </a:solidFill>
              </a:rPr>
              <a:t>открыть форточку.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843838" cy="168431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Оцените свою работу на уроке:</a:t>
            </a:r>
            <a:endParaRPr lang="ru-RU" sz="6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3116"/>
            <a:ext cx="7715304" cy="407196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4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«!»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мне всё понятно, всё выполнил верно;</a:t>
            </a:r>
          </a:p>
          <a:p>
            <a:pPr algn="l"/>
            <a:r>
              <a:rPr lang="ru-RU" sz="4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«+»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ещё сомневаюсь, допускаю ошибки;</a:t>
            </a:r>
          </a:p>
          <a:p>
            <a:pPr algn="l"/>
            <a:r>
              <a:rPr lang="ru-RU" sz="4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«-»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я большую часть заданий не понял, мне нужна помощь.</a:t>
            </a:r>
            <a:endParaRPr lang="ru-RU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00372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Домашнее задание: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учебнику упражнение 335, страница 145.</a:t>
            </a:r>
            <a:endParaRPr lang="ru-RU" dirty="0"/>
          </a:p>
        </p:txBody>
      </p:sp>
      <p:pic>
        <p:nvPicPr>
          <p:cNvPr id="4098" name="Picture 2" descr="C:\Users\7e6\Desktop\участие в конкурсах педмастерства\презентация\школа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5330" y="3214686"/>
            <a:ext cx="3040851" cy="2357439"/>
          </a:xfrm>
          <a:prstGeom prst="rect">
            <a:avLst/>
          </a:prstGeom>
          <a:noFill/>
        </p:spPr>
      </p:pic>
      <p:pic>
        <p:nvPicPr>
          <p:cNvPr id="4099" name="Picture 3" descr="C:\Users\7e6\Desktop\участие в конкурсах педмастерства\презентация\школа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29257" y="3286124"/>
            <a:ext cx="2926550" cy="23217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571636"/>
          </a:xfrm>
        </p:spPr>
        <p:txBody>
          <a:bodyPr>
            <a:normAutofit/>
          </a:bodyPr>
          <a:lstStyle/>
          <a:p>
            <a:pPr algn="l"/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85728"/>
            <a:ext cx="5643570" cy="578647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</a:rPr>
              <a:t>« Не представляю себе, как можно нам довольствоваться  знаниями, полученными из вторых рук; хотя чужое знание может кое-чему научить, мудр бываешь лишь собственной мудростью.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>
                <a:solidFill>
                  <a:schemeClr val="tx1"/>
                </a:solidFill>
              </a:rPr>
              <a:t> </a:t>
            </a:r>
            <a:r>
              <a:rPr lang="ru-RU" sz="3600" b="1" i="1" dirty="0" smtClean="0">
                <a:solidFill>
                  <a:schemeClr val="tx1"/>
                </a:solidFill>
              </a:rPr>
              <a:t>                              М.Монтень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7e6\Desktop\Monten'_M.-P001.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429156" cy="5572140"/>
          </a:xfrm>
        </p:spPr>
        <p:txBody>
          <a:bodyPr anchor="t">
            <a:normAutofit fontScale="90000"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</a:rPr>
              <a:t>Прочитайте текст. Кто его автор?</a:t>
            </a: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100" b="1" i="1" dirty="0" smtClean="0"/>
              <a:t>Наконец письмо дяди Фёдора в город пр..ехало. В городе уже другой почтальон его маме с папой пр..нёс. А на улице дождик сильный- пр..сильный. Почтальон весь пр..мок до ниточки. Папа даже его п..жалел.</a:t>
            </a:r>
            <a:endParaRPr lang="ru-RU" sz="3100" b="1" i="1" dirty="0"/>
          </a:p>
        </p:txBody>
      </p:sp>
      <p:pic>
        <p:nvPicPr>
          <p:cNvPr id="5" name="Picture 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72199" y="214290"/>
            <a:ext cx="2928957" cy="22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00042"/>
            <a:ext cx="8606190" cy="5449238"/>
          </a:xfrm>
        </p:spPr>
        <p:txBody>
          <a:bodyPr anchor="t">
            <a:no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Определяем проблему урока: какую букву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писать в приставках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пре-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при-?</a:t>
            </a:r>
          </a:p>
          <a:p>
            <a:r>
              <a:rPr lang="ru-RU" sz="4000" b="1" i="1" u="sng" dirty="0" smtClean="0">
                <a:solidFill>
                  <a:srgbClr val="FFC000"/>
                </a:solidFill>
              </a:rPr>
              <a:t>Тема:</a:t>
            </a:r>
          </a:p>
          <a:p>
            <a:r>
              <a:rPr lang="ru-RU" sz="2800" b="1" i="1" dirty="0" smtClean="0">
                <a:solidFill>
                  <a:srgbClr val="3333FF"/>
                </a:solidFill>
              </a:rPr>
              <a:t>  </a:t>
            </a:r>
            <a:r>
              <a:rPr lang="ru-RU" sz="3200" b="1" i="1" dirty="0" smtClean="0">
                <a:solidFill>
                  <a:schemeClr val="bg1"/>
                </a:solidFill>
              </a:rPr>
              <a:t>« Правописание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приставкок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пре-</a:t>
            </a:r>
            <a:r>
              <a:rPr lang="ru-RU" sz="3200" b="1" i="1" dirty="0" smtClean="0">
                <a:solidFill>
                  <a:srgbClr val="3333FF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и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при-</a:t>
            </a:r>
            <a:r>
              <a:rPr lang="ru-RU" sz="3200" b="1" i="1" dirty="0" smtClean="0">
                <a:solidFill>
                  <a:schemeClr val="bg1"/>
                </a:solidFill>
              </a:rPr>
              <a:t> »</a:t>
            </a:r>
            <a:endParaRPr lang="ru-RU" sz="3200" b="1" i="1" u="sng" dirty="0" smtClean="0">
              <a:solidFill>
                <a:schemeClr val="bg1"/>
              </a:solidFill>
            </a:endParaRPr>
          </a:p>
          <a:p>
            <a:r>
              <a:rPr lang="ru-RU" sz="3200" b="1" i="1" u="sng" dirty="0" smtClean="0">
                <a:solidFill>
                  <a:srgbClr val="FFC000"/>
                </a:solidFill>
              </a:rPr>
              <a:t>Цель урока: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      - выяснить условия написания гласных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е</a:t>
            </a:r>
            <a:r>
              <a:rPr lang="ru-RU" sz="3200" b="1" i="1" dirty="0" err="1" smtClean="0">
                <a:solidFill>
                  <a:schemeClr val="bg1"/>
                </a:solidFill>
              </a:rPr>
              <a:t>-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и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в приставках </a:t>
            </a:r>
            <a:r>
              <a:rPr lang="ru-RU" sz="3200" b="1" i="1" dirty="0" smtClean="0">
                <a:solidFill>
                  <a:srgbClr val="FF0000"/>
                </a:solidFill>
              </a:rPr>
              <a:t>пре- </a:t>
            </a:r>
            <a:r>
              <a:rPr lang="ru-RU" sz="3200" b="1" i="1" dirty="0" smtClean="0">
                <a:solidFill>
                  <a:schemeClr val="bg1"/>
                </a:solidFill>
              </a:rPr>
              <a:t>и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при-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6632"/>
            <a:ext cx="8258204" cy="3598120"/>
          </a:xfrm>
        </p:spPr>
        <p:txBody>
          <a:bodyPr anchor="t">
            <a:normAutofit fontScale="90000"/>
          </a:bodyPr>
          <a:lstStyle/>
          <a:p>
            <a:pPr marL="742950" indent="-742950"/>
            <a:r>
              <a:rPr lang="ru-RU" sz="3600" b="1" i="1" dirty="0" smtClean="0">
                <a:solidFill>
                  <a:srgbClr val="0000CC"/>
                </a:solidFill>
              </a:rPr>
              <a:t>        Исследуем слова</a:t>
            </a:r>
            <a:br>
              <a:rPr lang="ru-RU" sz="3600" b="1" i="1" dirty="0" smtClean="0">
                <a:solidFill>
                  <a:srgbClr val="0000CC"/>
                </a:solidFill>
              </a:rPr>
            </a:br>
            <a:r>
              <a:rPr lang="ru-RU" sz="3600" b="1" i="1" dirty="0" smtClean="0">
                <a:solidFill>
                  <a:srgbClr val="66FFFF"/>
                </a:solidFill>
              </a:rPr>
              <a:t>1 группа</a:t>
            </a:r>
            <a:r>
              <a:rPr lang="ru-RU" sz="3600" b="1" i="1" dirty="0" smtClean="0">
                <a:solidFill>
                  <a:srgbClr val="0000CC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пр..ехать, пр..лететь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>
                <a:solidFill>
                  <a:srgbClr val="66FFFF"/>
                </a:solidFill>
              </a:rPr>
              <a:t>2 группа: </a:t>
            </a:r>
            <a:r>
              <a:rPr lang="ru-RU" sz="3600" b="1" i="1" dirty="0" smtClean="0">
                <a:solidFill>
                  <a:schemeClr val="bg1"/>
                </a:solidFill>
              </a:rPr>
              <a:t>пр..шить, пр..клеить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rgbClr val="66FFFF"/>
                </a:solidFill>
              </a:rPr>
              <a:t>3 группа: </a:t>
            </a:r>
            <a:r>
              <a:rPr lang="ru-RU" sz="3600" b="1" i="1" dirty="0" smtClean="0">
                <a:solidFill>
                  <a:schemeClr val="bg1"/>
                </a:solidFill>
              </a:rPr>
              <a:t>пр..школьный, пр..дорожный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rgbClr val="66FFFF"/>
                </a:solidFill>
              </a:rPr>
              <a:t>4 группа: </a:t>
            </a:r>
            <a:r>
              <a:rPr lang="ru-RU" sz="3600" b="1" i="1" dirty="0" smtClean="0">
                <a:solidFill>
                  <a:schemeClr val="bg1"/>
                </a:solidFill>
              </a:rPr>
              <a:t>пр..открыть, пр..сесть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rgbClr val="66FFFF"/>
                </a:solidFill>
              </a:rPr>
              <a:t>5 группа: </a:t>
            </a:r>
            <a:r>
              <a:rPr lang="ru-RU" sz="3600" b="1" i="1" dirty="0" smtClean="0">
                <a:solidFill>
                  <a:schemeClr val="bg1"/>
                </a:solidFill>
              </a:rPr>
              <a:t>пр..добрый, пр..милый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rgbClr val="66FFFF"/>
                </a:solidFill>
              </a:rPr>
              <a:t>6 группа: </a:t>
            </a:r>
            <a:r>
              <a:rPr lang="ru-RU" sz="3600" b="1" i="1" dirty="0" smtClean="0">
                <a:solidFill>
                  <a:schemeClr val="bg1"/>
                </a:solidFill>
              </a:rPr>
              <a:t>пр..</a:t>
            </a:r>
            <a:r>
              <a:rPr lang="ru-RU" sz="3600" b="1" i="1" dirty="0" err="1" smtClean="0">
                <a:solidFill>
                  <a:schemeClr val="bg1"/>
                </a:solidFill>
              </a:rPr>
              <a:t>градить</a:t>
            </a:r>
            <a:r>
              <a:rPr lang="ru-RU" sz="3600" b="1" i="1" dirty="0" smtClean="0">
                <a:solidFill>
                  <a:schemeClr val="bg1"/>
                </a:solidFill>
              </a:rPr>
              <a:t>, пр..рвать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7e6\Desktop\участие в конкурсах педмастерства\презентация\школа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571876"/>
            <a:ext cx="2645560" cy="2437605"/>
          </a:xfrm>
          <a:prstGeom prst="rect">
            <a:avLst/>
          </a:prstGeom>
          <a:noFill/>
        </p:spPr>
      </p:pic>
      <p:pic>
        <p:nvPicPr>
          <p:cNvPr id="1027" name="Picture 3" descr="C:\Users\7e6\Desktop\участие в конкурсах педмастерства\презентация\школа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9086" y="3571876"/>
            <a:ext cx="3181343" cy="243760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Опорная схема</a:t>
            </a:r>
            <a:endParaRPr lang="ru-RU" sz="7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358246" cy="521497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800" b="1" i="1" dirty="0" smtClean="0">
                <a:solidFill>
                  <a:srgbClr val="FF0000"/>
                </a:solidFill>
              </a:rPr>
              <a:t>  При-</a:t>
            </a:r>
          </a:p>
          <a:p>
            <a:pPr algn="l"/>
            <a:r>
              <a:rPr lang="ru-RU" sz="3600" b="1" i="1" dirty="0" smtClean="0">
                <a:solidFill>
                  <a:schemeClr val="bg1"/>
                </a:solidFill>
              </a:rPr>
              <a:t> приближение = близко</a:t>
            </a:r>
          </a:p>
          <a:p>
            <a:pPr marL="742950" indent="-742950" algn="l"/>
            <a:r>
              <a:rPr lang="ru-RU" sz="3600" b="1" i="1" dirty="0" smtClean="0">
                <a:solidFill>
                  <a:schemeClr val="bg1"/>
                </a:solidFill>
              </a:rPr>
              <a:t> присоединение = друг к другу</a:t>
            </a:r>
          </a:p>
          <a:p>
            <a:pPr marL="742950" indent="-742950" algn="l"/>
            <a:r>
              <a:rPr lang="ru-RU" sz="3600" b="1" i="1" dirty="0" smtClean="0">
                <a:solidFill>
                  <a:schemeClr val="bg1"/>
                </a:solidFill>
              </a:rPr>
              <a:t> расположение вблизи = около</a:t>
            </a:r>
          </a:p>
          <a:p>
            <a:pPr marL="742950" indent="-742950" algn="l"/>
            <a:r>
              <a:rPr lang="ru-RU" sz="3600" b="1" i="1" dirty="0" smtClean="0">
                <a:solidFill>
                  <a:schemeClr val="bg1"/>
                </a:solidFill>
              </a:rPr>
              <a:t> неполное действие = чуть-чуть</a:t>
            </a:r>
          </a:p>
          <a:p>
            <a:pPr marL="742950" indent="-742950" algn="l"/>
            <a:r>
              <a:rPr lang="ru-RU" sz="4800" b="1" i="1" dirty="0" smtClean="0">
                <a:solidFill>
                  <a:srgbClr val="FF0000"/>
                </a:solidFill>
              </a:rPr>
              <a:t>  Пре-</a:t>
            </a:r>
          </a:p>
          <a:p>
            <a:pPr marL="742950" indent="-742950" algn="l"/>
            <a:r>
              <a:rPr lang="ru-RU" sz="3600" b="1" i="1" dirty="0" smtClean="0">
                <a:solidFill>
                  <a:schemeClr val="bg1"/>
                </a:solidFill>
              </a:rPr>
              <a:t> пре- = очень</a:t>
            </a:r>
          </a:p>
          <a:p>
            <a:pPr marL="742950" indent="-742950" algn="l"/>
            <a:r>
              <a:rPr lang="ru-RU" sz="3600" b="1" i="1" dirty="0" smtClean="0">
                <a:solidFill>
                  <a:schemeClr val="bg1"/>
                </a:solidFill>
              </a:rPr>
              <a:t> пре- = пере-</a:t>
            </a:r>
          </a:p>
          <a:p>
            <a:pPr marL="742950" indent="-742950" algn="l"/>
            <a:endParaRPr lang="ru-RU" sz="3600" b="1" i="1" dirty="0" smtClean="0">
              <a:solidFill>
                <a:schemeClr val="tx1"/>
              </a:solidFill>
            </a:endParaRPr>
          </a:p>
          <a:p>
            <a:pPr algn="l"/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4143380"/>
          </a:xfrm>
        </p:spPr>
        <p:txBody>
          <a:bodyPr anchor="t">
            <a:normAutofit fontScale="90000"/>
          </a:bodyPr>
          <a:lstStyle/>
          <a:p>
            <a:pPr marL="742950" indent="-742950" algn="l"/>
            <a:r>
              <a:rPr lang="ru-RU" dirty="0" smtClean="0"/>
              <a:t>        </a:t>
            </a:r>
            <a:r>
              <a:rPr lang="ru-RU" sz="54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написания</a:t>
            </a:r>
            <a:r>
              <a:rPr lang="ru-RU" sz="5400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пре-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3600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при-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Выделить приставку в слове</a:t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Определить её значение</a:t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Написать пре- или при-</a:t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Подобрать слова со значением данной приставки.</a:t>
            </a:r>
            <a:endParaRPr lang="ru-RU" dirty="0"/>
          </a:p>
        </p:txBody>
      </p:sp>
      <p:pic>
        <p:nvPicPr>
          <p:cNvPr id="2052" name="Picture 4" descr="C:\Users\7e6\Desktop\участие в конкурсах педмастерства\презентация\школа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2928958" cy="2571768"/>
          </a:xfrm>
          <a:prstGeom prst="rect">
            <a:avLst/>
          </a:prstGeom>
          <a:noFill/>
        </p:spPr>
      </p:pic>
      <p:pic>
        <p:nvPicPr>
          <p:cNvPr id="2053" name="Picture 5" descr="C:\Users\7e6\Desktop\участие в конкурсах педмастерства\презентация\школа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00438"/>
            <a:ext cx="3286120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4000504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5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53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Произведём устный         орфографический разбор слов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</a:t>
            </a:r>
            <a:r>
              <a:rPr lang="ru-RU" sz="4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морье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пр..паять,     пр..забавный, пр..ломить,   пр..коснуться, пр..града.</a:t>
            </a:r>
            <a:endParaRPr lang="ru-RU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7e6\Desktop\участие в конкурсах педмастерства\презентация\школа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876"/>
            <a:ext cx="2428891" cy="2714644"/>
          </a:xfrm>
          <a:prstGeom prst="rect">
            <a:avLst/>
          </a:prstGeom>
          <a:noFill/>
        </p:spPr>
      </p:pic>
      <p:pic>
        <p:nvPicPr>
          <p:cNvPr id="3075" name="Picture 3" descr="C:\Users\7e6\Desktop\участие в конкурсах педмастерства\презентация\школа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5" y="3500438"/>
            <a:ext cx="3243256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57161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сигнальными карточками: </a:t>
            </a:r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060848"/>
            <a:ext cx="7572428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   </a:t>
            </a:r>
            <a:r>
              <a:rPr lang="ru-RU" sz="4000" b="1" i="1" dirty="0" smtClean="0">
                <a:solidFill>
                  <a:schemeClr val="bg1"/>
                </a:solidFill>
              </a:rPr>
              <a:t>Пр..ступить, пр..</a:t>
            </a:r>
            <a:r>
              <a:rPr lang="ru-RU" sz="4000" b="1" i="1" dirty="0" err="1" smtClean="0">
                <a:solidFill>
                  <a:schemeClr val="bg1"/>
                </a:solidFill>
              </a:rPr>
              <a:t>землиться</a:t>
            </a:r>
            <a:r>
              <a:rPr lang="ru-RU" sz="4000" b="1" i="1" dirty="0" smtClean="0">
                <a:solidFill>
                  <a:schemeClr val="bg1"/>
                </a:solidFill>
              </a:rPr>
              <a:t>, пр..</a:t>
            </a:r>
            <a:r>
              <a:rPr lang="ru-RU" sz="4000" b="1" i="1" dirty="0" err="1" smtClean="0">
                <a:solidFill>
                  <a:schemeClr val="bg1"/>
                </a:solidFill>
              </a:rPr>
              <a:t>цепить</a:t>
            </a:r>
            <a:r>
              <a:rPr lang="ru-RU" sz="4000" b="1" i="1" dirty="0" smtClean="0">
                <a:solidFill>
                  <a:schemeClr val="bg1"/>
                </a:solidFill>
              </a:rPr>
              <a:t>, пр..серьёзный, пр..скакать, пр..добрый, пр..жечь, пр..длинный, пр..вокзальный.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308</Words>
  <Application>Microsoft Office PowerPoint</Application>
  <PresentationFormat>Экран (4:3)</PresentationFormat>
  <Paragraphs>34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Урок русского языка  в 6 классе по теме  «Правописание приставок пре- и при-»</vt:lpstr>
      <vt:lpstr>« Не представляю себе, как можно нам довольствоваться  знаниями, полученными из вторых рук; хотя чужое знание может кое-чему научить, мудр бываешь лишь собственной мудростью.                                М.Монтень</vt:lpstr>
      <vt:lpstr>Прочитайте текст. Кто его автор? Наконец письмо дяди Фёдора в город пр..ехало. В городе уже другой почтальон его маме с папой пр..нёс. А на улице дождик сильный- пр..сильный. Почтальон весь пр..мок до ниточки. Папа даже его п..жалел.</vt:lpstr>
      <vt:lpstr>Слайд 4</vt:lpstr>
      <vt:lpstr>        Исследуем слова 1 группа пр..ехать, пр..лететь 2 группа: пр..шить, пр..клеить 3 группа: пр..школьный, пр..дорожный 4 группа: пр..открыть, пр..сесть 5 группа: пр..добрый, пр..милый 6 группа: пр..градить, пр..рвать</vt:lpstr>
      <vt:lpstr>Опорная схема</vt:lpstr>
      <vt:lpstr>        Алгоритм написания                пре- и при- 1. Выделить приставку в слове 2. Определить её значение 3. Написать пре- или при- 4. Подобрать слова со значением данной приставки.</vt:lpstr>
      <vt:lpstr>     Произведём устный         орфографический разбор слов   Пр..морье, пр..паять,     пр..забавный, пр..ломить,   пр..коснуться, пр..града.</vt:lpstr>
      <vt:lpstr>Работа с сигнальными карточками: Е или И ?</vt:lpstr>
      <vt:lpstr>Самостоятельная работа:</vt:lpstr>
      <vt:lpstr>Проверяю себя!</vt:lpstr>
      <vt:lpstr>Оцените свою работу на уроке:</vt:lpstr>
      <vt:lpstr>     Домашнее задание:  По учебнику упражнение 335, страница 145.</vt:lpstr>
      <vt:lpstr>Спасибо за урок!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русского языка в 6 классе по теме « Правописание приставок пре- и при-</dc:title>
  <dc:creator>user</dc:creator>
  <cp:lastModifiedBy>7e6</cp:lastModifiedBy>
  <cp:revision>16</cp:revision>
  <dcterms:created xsi:type="dcterms:W3CDTF">2014-10-05T14:22:35Z</dcterms:created>
  <dcterms:modified xsi:type="dcterms:W3CDTF">2014-10-08T13:59:11Z</dcterms:modified>
</cp:coreProperties>
</file>