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FF"/>
    <a:srgbClr val="009900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Haga clic para modificar el estilo de título del patrón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Haga clic para modificar el estilo de texto del patrón</a:t>
            </a:r>
          </a:p>
          <a:p>
            <a:pPr lvl="1"/>
            <a:r>
              <a:rPr lang="ru-RU" smtClean="0"/>
              <a:t>Segundo nivel</a:t>
            </a:r>
          </a:p>
          <a:p>
            <a:pPr lvl="2"/>
            <a:r>
              <a:rPr lang="ru-RU" smtClean="0"/>
              <a:t>Tercer nivel</a:t>
            </a:r>
          </a:p>
          <a:p>
            <a:pPr lvl="3"/>
            <a:r>
              <a:rPr lang="ru-RU" smtClean="0"/>
              <a:t>Cuarto nivel</a:t>
            </a:r>
          </a:p>
          <a:p>
            <a:pPr lvl="4"/>
            <a:r>
              <a:rPr lang="ru-RU" smtClean="0"/>
              <a:t>Quinto nivel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FCC2A-0209-407F-B3D9-0840C384EB7C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8C029-DB55-4711-BF78-58FBB075B15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_________Microsoft_Word1.doc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Психолого-медико-педагогическая комиссия (ПМПК) является постоянно действующим советом специалистов спецшколы. </a:t>
            </a:r>
            <a:br>
              <a:rPr lang="ru-RU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базе данных ПМПК аккумулируется основная информация о ребенке, что служит основанием для разработки индивидуальных программ реабилитации воспитанников. </a:t>
            </a:r>
            <a:br>
              <a:rPr lang="ru-RU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Через функционирование ПМПК осуществляется взаимодействие различных служб специального учебно-воспитательного учреждения.</a:t>
            </a:r>
            <a:br>
              <a:rPr lang="ru-RU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ПМПК в своей деятельности руководствуется нормативными документами РФ. </a:t>
            </a:r>
            <a:endParaRPr lang="ru-RU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251519" y="548680"/>
            <a:ext cx="8785793" cy="5577905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социального сопровождения учащихся</a:t>
            </a:r>
          </a:p>
          <a:p>
            <a:pPr marL="0" indent="0" algn="ctr">
              <a:buNone/>
            </a:pP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*ЛОТ – личностно-ориентированные технологии</a:t>
            </a:r>
          </a:p>
          <a:p>
            <a:pPr marL="0" indent="0">
              <a:buNone/>
            </a:pPr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**ИСУД – индивидуальная система учебной деятельности</a:t>
            </a:r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484784"/>
            <a:ext cx="576064" cy="331236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Поступление</a:t>
            </a:r>
            <a:endParaRPr lang="ru-RU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31640" y="1916832"/>
            <a:ext cx="1512168" cy="165618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Первичное обследование (медосмотр, психиатр, специалисты)</a:t>
            </a:r>
            <a:endParaRPr lang="ru-RU" sz="1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03848" y="1412776"/>
            <a:ext cx="1008112" cy="64807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ПМПК 1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99992" y="1412776"/>
            <a:ext cx="1008112" cy="64807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ПМПК 2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03848" y="2420888"/>
            <a:ext cx="1008112" cy="9721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Комплек</a:t>
            </a:r>
            <a:r>
              <a:rPr lang="ru-RU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1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тование</a:t>
            </a:r>
            <a:r>
              <a:rPr lang="ru-RU" sz="1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по классам</a:t>
            </a:r>
            <a:endParaRPr lang="ru-RU" sz="1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99992" y="2492896"/>
            <a:ext cx="1008112" cy="9001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06401" y="3717032"/>
            <a:ext cx="2936756" cy="57606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Выбор образовательного маршрута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96136" y="2204864"/>
            <a:ext cx="1234792" cy="136815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ЛОТ* на основе ИСУД**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308304" y="2060848"/>
            <a:ext cx="1224136" cy="18722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Психолого-педагогическое сопровождение (индивидуальные занятия)</a:t>
            </a:r>
            <a:endParaRPr lang="ru-RU" sz="1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035942" y="4383282"/>
            <a:ext cx="1548172" cy="66852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Выход, ученик, специализация</a:t>
            </a:r>
            <a:endParaRPr lang="ru-RU" sz="1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90668" y="4491118"/>
            <a:ext cx="1800200" cy="108012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Диагностика, рекомендации,</a:t>
            </a:r>
          </a:p>
          <a:p>
            <a:pPr algn="ctr"/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коррекция</a:t>
            </a:r>
            <a:endParaRPr lang="ru-RU" sz="1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27684" y="4383282"/>
            <a:ext cx="2304256" cy="151216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Модель выпускника:</a:t>
            </a:r>
          </a:p>
          <a:p>
            <a:pPr marL="285750" indent="-285750" algn="ctr">
              <a:buFontTx/>
              <a:buChar char="-"/>
            </a:pPr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Социализация</a:t>
            </a:r>
          </a:p>
          <a:p>
            <a:pPr marL="285750" indent="-285750" algn="ctr">
              <a:buFontTx/>
              <a:buChar char="-"/>
            </a:pPr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Профориентация</a:t>
            </a:r>
          </a:p>
          <a:p>
            <a:pPr marL="285750" indent="-285750" algn="ctr">
              <a:buFontTx/>
              <a:buChar char="-"/>
            </a:pPr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КЗОЖ</a:t>
            </a:r>
          </a:p>
          <a:p>
            <a:pPr marL="285750" indent="-285750" algn="ctr">
              <a:buFontTx/>
              <a:buChar char="-"/>
            </a:pPr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Образовательное пространство</a:t>
            </a:r>
            <a:endParaRPr lang="ru-RU" sz="1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971600" y="2906942"/>
            <a:ext cx="360040" cy="16201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2843808" y="2852936"/>
            <a:ext cx="360040" cy="135015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4211960" y="2843221"/>
            <a:ext cx="288032" cy="14473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5508104" y="2852936"/>
            <a:ext cx="288032" cy="144015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7030928" y="2852936"/>
            <a:ext cx="277376" cy="216023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3635896" y="2060848"/>
            <a:ext cx="144016" cy="36004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4936897" y="2060848"/>
            <a:ext cx="153731" cy="43204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7812360" y="3947806"/>
            <a:ext cx="180020" cy="41729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верх 24"/>
          <p:cNvSpPr/>
          <p:nvPr/>
        </p:nvSpPr>
        <p:spPr>
          <a:xfrm>
            <a:off x="3707904" y="3392996"/>
            <a:ext cx="166875" cy="324036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лево 25"/>
          <p:cNvSpPr/>
          <p:nvPr/>
        </p:nvSpPr>
        <p:spPr>
          <a:xfrm>
            <a:off x="6490868" y="4747816"/>
            <a:ext cx="540060" cy="177572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лево 26"/>
          <p:cNvSpPr/>
          <p:nvPr/>
        </p:nvSpPr>
        <p:spPr>
          <a:xfrm>
            <a:off x="4031940" y="4943616"/>
            <a:ext cx="648072" cy="18002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848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каждом этапе проводится работа с  семьями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воспитанников для восстановления нарушенных внутрисемейных связей, даже в случаях, когда воспитанники имеют статус детей, оставшихся без попечения родителей.   В спецшколу поступают несовершеннолетние  только из семей имеющих глубокие внутрисемейные конфликты, вызванные чаще всего психическими отклонениями детей и нежеланием или неумением  родителей оказать помощь  своим детям.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038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83768" y="692696"/>
            <a:ext cx="3816424" cy="7200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Функции ПМПК</a:t>
            </a:r>
            <a:endParaRPr lang="ru-RU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88956" y="1628800"/>
            <a:ext cx="648072" cy="446449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ЭКСПЕРТИЗА</a:t>
            </a:r>
            <a:endParaRPr lang="ru-RU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565052" y="1746527"/>
            <a:ext cx="720080" cy="439248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КООРДИНАЦИЯ</a:t>
            </a:r>
            <a:endParaRPr lang="ru-RU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907704" y="1520788"/>
            <a:ext cx="1944216" cy="79208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Данных первичного обследования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907704" y="2503108"/>
            <a:ext cx="1944216" cy="121392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Возможностей воспитанника и разработка </a:t>
            </a:r>
            <a:r>
              <a:rPr lang="ru-RU" sz="1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индивидуальногомаршрута</a:t>
            </a:r>
            <a:endParaRPr lang="ru-RU" sz="1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907704" y="3942771"/>
            <a:ext cx="1944216" cy="86409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Динамика развития воспитанников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907704" y="5085184"/>
            <a:ext cx="1944216" cy="83780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Эффективность используемых методов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932040" y="1520788"/>
            <a:ext cx="2016224" cy="54006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Социальный педагог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973352" y="2150800"/>
            <a:ext cx="2016224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Психолог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973352" y="2699027"/>
            <a:ext cx="2016224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Психиатр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973352" y="3176972"/>
            <a:ext cx="2016224" cy="58577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Заведующая здравпунктом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973352" y="3929412"/>
            <a:ext cx="2016224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Администратор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990100" y="4425672"/>
            <a:ext cx="2016224" cy="57606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Классный руководитель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002656" y="5085185"/>
            <a:ext cx="2016224" cy="39604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Учитель труда</a:t>
            </a:r>
            <a:endParaRPr lang="ru-RU" sz="1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973352" y="5589239"/>
            <a:ext cx="2016224" cy="79208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Старший воспитатель (воспитатели)</a:t>
            </a:r>
            <a:endParaRPr lang="ru-RU" sz="1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Стрелка вправо 38"/>
          <p:cNvSpPr/>
          <p:nvPr/>
        </p:nvSpPr>
        <p:spPr>
          <a:xfrm>
            <a:off x="1337028" y="2060848"/>
            <a:ext cx="570676" cy="17641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>
            <a:off x="1337028" y="3086962"/>
            <a:ext cx="570676" cy="18002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>
            <a:off x="1337028" y="4221088"/>
            <a:ext cx="570676" cy="20458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>
            <a:off x="1337028" y="5373216"/>
            <a:ext cx="570676" cy="216023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лево 42"/>
          <p:cNvSpPr/>
          <p:nvPr/>
        </p:nvSpPr>
        <p:spPr>
          <a:xfrm>
            <a:off x="6957764" y="1758360"/>
            <a:ext cx="607288" cy="158472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лево 43"/>
          <p:cNvSpPr/>
          <p:nvPr/>
        </p:nvSpPr>
        <p:spPr>
          <a:xfrm>
            <a:off x="6989576" y="2266168"/>
            <a:ext cx="570424" cy="150824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лево 44"/>
          <p:cNvSpPr/>
          <p:nvPr/>
        </p:nvSpPr>
        <p:spPr>
          <a:xfrm>
            <a:off x="6976412" y="2790821"/>
            <a:ext cx="582568" cy="134123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лево 45"/>
          <p:cNvSpPr/>
          <p:nvPr/>
        </p:nvSpPr>
        <p:spPr>
          <a:xfrm>
            <a:off x="6982484" y="3397853"/>
            <a:ext cx="570424" cy="144016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лево 46"/>
          <p:cNvSpPr/>
          <p:nvPr/>
        </p:nvSpPr>
        <p:spPr>
          <a:xfrm>
            <a:off x="6989576" y="4037424"/>
            <a:ext cx="582568" cy="144016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лево 47"/>
          <p:cNvSpPr/>
          <p:nvPr/>
        </p:nvSpPr>
        <p:spPr>
          <a:xfrm>
            <a:off x="6982484" y="4655878"/>
            <a:ext cx="570424" cy="153731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 влево 48"/>
          <p:cNvSpPr/>
          <p:nvPr/>
        </p:nvSpPr>
        <p:spPr>
          <a:xfrm>
            <a:off x="6982484" y="5219485"/>
            <a:ext cx="582568" cy="153731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лево 49"/>
          <p:cNvSpPr/>
          <p:nvPr/>
        </p:nvSpPr>
        <p:spPr>
          <a:xfrm>
            <a:off x="6982484" y="5962424"/>
            <a:ext cx="570424" cy="117727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1012992" y="6453336"/>
            <a:ext cx="69121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V="1">
            <a:off x="1012992" y="609329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V="1">
            <a:off x="7925092" y="6139015"/>
            <a:ext cx="0" cy="31432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1012992" y="1196752"/>
            <a:ext cx="147077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6300192" y="1196752"/>
            <a:ext cx="158417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endCxn id="19" idx="0"/>
          </p:cNvCxnSpPr>
          <p:nvPr/>
        </p:nvCxnSpPr>
        <p:spPr>
          <a:xfrm>
            <a:off x="1012992" y="119675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7884368" y="1196752"/>
            <a:ext cx="0" cy="5372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715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6394722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3500230"/>
              </p:ext>
            </p:extLst>
          </p:nvPr>
        </p:nvGraphicFramePr>
        <p:xfrm>
          <a:off x="107504" y="980728"/>
          <a:ext cx="8887333" cy="4464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Документ" r:id="rId4" imgW="9992231" imgH="5020150" progId="Word.Document.12">
                  <p:embed/>
                </p:oleObj>
              </mc:Choice>
              <mc:Fallback>
                <p:oleObj name="Документ" r:id="rId4" imgW="9992231" imgH="50201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7504" y="980728"/>
                        <a:ext cx="8887333" cy="4464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3961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Диагностический этап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Задачи: осуществление дифференцированной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индивидуальной психолого-медико-педагогической диагностики	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Содержание: комплексное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психолого-медико-педагогическое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обследование.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Сроки: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течении первых 3-х месяца пребывания в спецшколе до установочной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ПМПК.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Специалисты: педиатр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психиатр, социальный педагог психолог, учителя,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дефектолог.</a:t>
            </a:r>
          </a:p>
          <a:p>
            <a:pPr marL="514350" indent="-51435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Документы: социальная справка, паспорт здоровья, представление психолога,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резовые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работы, лист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первичных рекомендаций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специалистов, протокол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установочной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ПМПК.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1251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Адаптационный этап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Задачи: социально-психологическая адаптация.</a:t>
            </a:r>
          </a:p>
          <a:p>
            <a:pPr marL="514350" indent="-514350"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Содержание: наблюдение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за ребенком, оказание социально-психологической помощи и поддержки, определение основных  направлений работы с воспитанником по коррекции личностных и поведенческих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нарушений.</a:t>
            </a:r>
          </a:p>
          <a:p>
            <a:pPr marL="514350" indent="-514350"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Сроки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в течении первых 3-х месяца пребывания в спецшколе до установочной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ПМПК.</a:t>
            </a:r>
          </a:p>
          <a:p>
            <a:pPr marL="514350" indent="-514350"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Воспитатели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психолог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социальный педагог,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учителя.</a:t>
            </a:r>
          </a:p>
          <a:p>
            <a:pPr marL="514350" indent="-514350">
              <a:buAutoNum type="arabicPeriod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Документы: социальная справка, паспорт здоровья, представление психолога,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срезовые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работы, лист первичных рекомендаций специалистов, протокол  установочной ПМПК.</a:t>
            </a:r>
          </a:p>
        </p:txBody>
      </p:sp>
    </p:spTree>
    <p:extLst>
      <p:ext uri="{BB962C8B-B14F-4D97-AF65-F5344CB8AC3E}">
        <p14:creationId xmlns:p14="http://schemas.microsoft.com/office/powerpoint/2010/main" val="1453395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Коррекционный этап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1400" dirty="0" smtClean="0">
                <a:latin typeface="Times New Roman"/>
              </a:rPr>
              <a:t>Задачи: </a:t>
            </a:r>
          </a:p>
          <a:p>
            <a:r>
              <a:rPr lang="ru-RU" sz="1400" dirty="0" smtClean="0">
                <a:latin typeface="Times New Roman"/>
              </a:rPr>
              <a:t>коррекция </a:t>
            </a:r>
            <a:r>
              <a:rPr lang="ru-RU" sz="1400" dirty="0">
                <a:latin typeface="Times New Roman"/>
              </a:rPr>
              <a:t>выявленных личных  и поведенческих нарушений;  Позитивное развитие  личности  </a:t>
            </a:r>
            <a:r>
              <a:rPr lang="ru-RU" sz="1400" dirty="0" smtClean="0">
                <a:latin typeface="Times New Roman"/>
              </a:rPr>
              <a:t>воспитанника; </a:t>
            </a:r>
          </a:p>
          <a:p>
            <a:r>
              <a:rPr lang="ru-RU" sz="1400" dirty="0" smtClean="0">
                <a:latin typeface="Times New Roman"/>
              </a:rPr>
              <a:t>Формирование </a:t>
            </a:r>
            <a:r>
              <a:rPr lang="ru-RU" sz="1400" dirty="0">
                <a:latin typeface="Times New Roman"/>
              </a:rPr>
              <a:t>позитивных ценностей и </a:t>
            </a:r>
            <a:r>
              <a:rPr lang="ru-RU" sz="1400" dirty="0" smtClean="0">
                <a:latin typeface="Times New Roman"/>
              </a:rPr>
              <a:t>интересов;</a:t>
            </a:r>
          </a:p>
          <a:p>
            <a:r>
              <a:rPr lang="ru-RU" sz="1400" dirty="0" smtClean="0">
                <a:latin typeface="Times New Roman"/>
              </a:rPr>
              <a:t>Диагностика</a:t>
            </a:r>
            <a:r>
              <a:rPr lang="ru-RU" sz="1400" dirty="0">
                <a:latin typeface="Times New Roman"/>
              </a:rPr>
              <a:t>, контроль  промежуточных результатов коррекционной работы</a:t>
            </a:r>
          </a:p>
          <a:p>
            <a:r>
              <a:rPr lang="ru-RU" sz="1400" dirty="0">
                <a:latin typeface="Times New Roman"/>
              </a:rPr>
              <a:t>Выявление и развитие резервных возможностей воспитанника	</a:t>
            </a:r>
            <a:endParaRPr lang="ru-RU" sz="1400" dirty="0" smtClean="0">
              <a:latin typeface="Times New Roman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/>
              </a:rPr>
              <a:t>2. Содержание: </a:t>
            </a:r>
          </a:p>
          <a:p>
            <a:r>
              <a:rPr lang="ru-RU" sz="1400" dirty="0" smtClean="0">
                <a:latin typeface="Times New Roman"/>
              </a:rPr>
              <a:t>создание </a:t>
            </a:r>
            <a:r>
              <a:rPr lang="ru-RU" sz="1400" dirty="0">
                <a:latin typeface="Times New Roman"/>
              </a:rPr>
              <a:t>педагогически-целесообразной среды для проведение коррекционной </a:t>
            </a:r>
            <a:r>
              <a:rPr lang="ru-RU" sz="1400" dirty="0" smtClean="0">
                <a:latin typeface="Times New Roman"/>
              </a:rPr>
              <a:t>работы;</a:t>
            </a:r>
            <a:endParaRPr lang="ru-RU" sz="1400" dirty="0">
              <a:latin typeface="Times New Roman"/>
            </a:endParaRPr>
          </a:p>
          <a:p>
            <a:r>
              <a:rPr lang="ru-RU" sz="1400" dirty="0">
                <a:latin typeface="Times New Roman"/>
              </a:rPr>
              <a:t>Динамическое наблюдение за воспитанником, проведение групповых и индивидуальных коррекционных занятий, психотерапевтических  сеансов, проведение лечебно-оздоровительных </a:t>
            </a:r>
            <a:r>
              <a:rPr lang="ru-RU" sz="1400" dirty="0" smtClean="0">
                <a:latin typeface="Times New Roman"/>
              </a:rPr>
              <a:t>мероприятий;</a:t>
            </a:r>
            <a:endParaRPr lang="ru-RU" sz="1400" dirty="0">
              <a:latin typeface="Times New Roman"/>
            </a:endParaRPr>
          </a:p>
          <a:p>
            <a:r>
              <a:rPr lang="ru-RU" sz="1400" dirty="0">
                <a:latin typeface="Times New Roman"/>
              </a:rPr>
              <a:t>Проведение  реабилитационной работы с семьей воспитанника для восстановления нарушенных внутрисемейных отношений </a:t>
            </a:r>
            <a:r>
              <a:rPr lang="ru-RU" sz="1400" dirty="0" smtClean="0">
                <a:latin typeface="Times New Roman"/>
              </a:rPr>
              <a:t>;</a:t>
            </a:r>
            <a:endParaRPr lang="ru-RU" sz="1400" dirty="0">
              <a:latin typeface="Times New Roman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/>
              </a:rPr>
              <a:t>3. Сроки: </a:t>
            </a:r>
          </a:p>
          <a:p>
            <a:r>
              <a:rPr lang="ru-RU" sz="1400" dirty="0" smtClean="0">
                <a:latin typeface="Times New Roman"/>
              </a:rPr>
              <a:t>весь </a:t>
            </a:r>
            <a:r>
              <a:rPr lang="ru-RU" sz="1400" dirty="0">
                <a:latin typeface="Times New Roman"/>
              </a:rPr>
              <a:t>период пребывания воспитанника в спецшколе; </a:t>
            </a:r>
            <a:endParaRPr lang="ru-RU" sz="1400" dirty="0" smtClean="0">
              <a:latin typeface="Times New Roman"/>
            </a:endParaRPr>
          </a:p>
          <a:p>
            <a:r>
              <a:rPr lang="ru-RU" sz="1400" dirty="0" smtClean="0">
                <a:latin typeface="Times New Roman"/>
              </a:rPr>
              <a:t>ПМПК </a:t>
            </a:r>
            <a:r>
              <a:rPr lang="ru-RU" sz="1400" dirty="0">
                <a:latin typeface="Times New Roman"/>
              </a:rPr>
              <a:t>–  не реже 1 раза в полугодие;	</a:t>
            </a:r>
            <a:endParaRPr lang="ru-RU" sz="1400" dirty="0" smtClean="0">
              <a:latin typeface="Times New Roman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/>
              </a:rPr>
              <a:t>4. Специалисты: Учителя</a:t>
            </a:r>
            <a:r>
              <a:rPr lang="ru-RU" sz="1400" dirty="0">
                <a:latin typeface="Times New Roman"/>
              </a:rPr>
              <a:t>, воспитатели, психолог, социальный педагог</a:t>
            </a:r>
            <a:r>
              <a:rPr lang="ru-RU" sz="1400" dirty="0" smtClean="0">
                <a:latin typeface="Times New Roman"/>
              </a:rPr>
              <a:t>, психотерапевт</a:t>
            </a:r>
            <a:r>
              <a:rPr lang="ru-RU" sz="1400" dirty="0">
                <a:latin typeface="Times New Roman"/>
              </a:rPr>
              <a:t>, </a:t>
            </a:r>
            <a:r>
              <a:rPr lang="ru-RU" sz="1400" dirty="0" smtClean="0">
                <a:latin typeface="Times New Roman"/>
              </a:rPr>
              <a:t>педиатр.</a:t>
            </a:r>
            <a:r>
              <a:rPr lang="ru-RU" sz="1400" dirty="0">
                <a:latin typeface="Times New Roman"/>
              </a:rPr>
              <a:t>	</a:t>
            </a:r>
            <a:endParaRPr lang="ru-RU" sz="1400" dirty="0" smtClean="0">
              <a:latin typeface="Times New Roman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/>
              </a:rPr>
              <a:t>5. Документы: планы  </a:t>
            </a:r>
            <a:r>
              <a:rPr lang="ru-RU" sz="1400" dirty="0">
                <a:latin typeface="Times New Roman"/>
              </a:rPr>
              <a:t>индивидуального </a:t>
            </a:r>
            <a:r>
              <a:rPr lang="ru-RU" sz="1400" dirty="0" smtClean="0">
                <a:latin typeface="Times New Roman"/>
              </a:rPr>
              <a:t>сопровождения, планы </a:t>
            </a:r>
            <a:r>
              <a:rPr lang="ru-RU" sz="1400" dirty="0">
                <a:latin typeface="Times New Roman"/>
              </a:rPr>
              <a:t>реабилитационной работы </a:t>
            </a:r>
            <a:r>
              <a:rPr lang="ru-RU" sz="1400" dirty="0" smtClean="0">
                <a:latin typeface="Times New Roman"/>
              </a:rPr>
              <a:t>специалистов,</a:t>
            </a:r>
            <a:endParaRPr lang="ru-RU" sz="1400" dirty="0">
              <a:latin typeface="Times New Roman"/>
            </a:endParaRPr>
          </a:p>
          <a:p>
            <a:pPr marL="0" indent="0">
              <a:buNone/>
            </a:pPr>
            <a:r>
              <a:rPr lang="ru-RU" sz="1400" dirty="0" err="1">
                <a:latin typeface="Times New Roman"/>
              </a:rPr>
              <a:t>с</a:t>
            </a:r>
            <a:r>
              <a:rPr lang="ru-RU" sz="1400" dirty="0" err="1" smtClean="0">
                <a:latin typeface="Times New Roman"/>
              </a:rPr>
              <a:t>резовые</a:t>
            </a:r>
            <a:r>
              <a:rPr lang="ru-RU" sz="1400" dirty="0" smtClean="0">
                <a:latin typeface="Times New Roman"/>
              </a:rPr>
              <a:t> работы, карты наблюдения, схема </a:t>
            </a:r>
            <a:r>
              <a:rPr lang="ru-RU" sz="1400" dirty="0">
                <a:latin typeface="Times New Roman"/>
              </a:rPr>
              <a:t>анализа нарушений </a:t>
            </a:r>
            <a:r>
              <a:rPr lang="ru-RU" sz="1400" dirty="0" smtClean="0">
                <a:latin typeface="Times New Roman"/>
              </a:rPr>
              <a:t>поведения, сводная </a:t>
            </a:r>
            <a:r>
              <a:rPr lang="ru-RU" sz="1400" dirty="0">
                <a:latin typeface="Times New Roman"/>
              </a:rPr>
              <a:t>ведомость  диагностических  </a:t>
            </a:r>
            <a:r>
              <a:rPr lang="ru-RU" sz="1400" dirty="0" smtClean="0">
                <a:latin typeface="Times New Roman"/>
              </a:rPr>
              <a:t>оценок ПМПК, протоколы диагностических ПМПК. </a:t>
            </a:r>
            <a:r>
              <a:rPr lang="ru-RU" sz="1400" dirty="0">
                <a:latin typeface="Times New Roman"/>
              </a:rPr>
              <a:t>	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14227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Обобщающий этап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AutoNum type="arabicPeriod"/>
            </a:pPr>
            <a:r>
              <a:rPr lang="ru-RU" sz="9600" dirty="0" smtClean="0">
                <a:latin typeface="Times New Roman"/>
              </a:rPr>
              <a:t>Задачи: анализ </a:t>
            </a:r>
            <a:r>
              <a:rPr lang="ru-RU" sz="9600" dirty="0">
                <a:latin typeface="Times New Roman"/>
              </a:rPr>
              <a:t>проведенной коррекционной работы применяемых форм и методов, оценка личностных изменений </a:t>
            </a:r>
            <a:r>
              <a:rPr lang="ru-RU" sz="9600" dirty="0" smtClean="0">
                <a:latin typeface="Times New Roman"/>
              </a:rPr>
              <a:t>воспитанника.</a:t>
            </a:r>
          </a:p>
          <a:p>
            <a:pPr marL="0" indent="0">
              <a:buNone/>
            </a:pPr>
            <a:r>
              <a:rPr lang="ru-RU" sz="9600" dirty="0" smtClean="0">
                <a:latin typeface="Times New Roman"/>
              </a:rPr>
              <a:t>2. Содержание: </a:t>
            </a:r>
          </a:p>
          <a:p>
            <a:r>
              <a:rPr lang="ru-RU" sz="9600" dirty="0" smtClean="0">
                <a:latin typeface="Times New Roman"/>
              </a:rPr>
              <a:t>обобщение </a:t>
            </a:r>
            <a:r>
              <a:rPr lang="ru-RU" sz="9600" dirty="0">
                <a:latin typeface="Times New Roman"/>
              </a:rPr>
              <a:t>психолого-медико-педагогических данных об эффективности проведенной </a:t>
            </a:r>
            <a:r>
              <a:rPr lang="ru-RU" sz="9600" dirty="0" smtClean="0">
                <a:latin typeface="Times New Roman"/>
              </a:rPr>
              <a:t>работы</a:t>
            </a:r>
            <a:r>
              <a:rPr lang="ru-RU" sz="9600" dirty="0">
                <a:latin typeface="Times New Roman"/>
              </a:rPr>
              <a:t>;</a:t>
            </a:r>
            <a:endParaRPr lang="ru-RU" sz="9600" dirty="0" smtClean="0">
              <a:latin typeface="Times New Roman"/>
            </a:endParaRPr>
          </a:p>
          <a:p>
            <a:r>
              <a:rPr lang="ru-RU" sz="9600" dirty="0">
                <a:latin typeface="Times New Roman"/>
              </a:rPr>
              <a:t>п</a:t>
            </a:r>
            <a:r>
              <a:rPr lang="ru-RU" sz="9600" dirty="0" smtClean="0">
                <a:latin typeface="Times New Roman"/>
              </a:rPr>
              <a:t>одготовка </a:t>
            </a:r>
            <a:r>
              <a:rPr lang="ru-RU" sz="9600" dirty="0">
                <a:latin typeface="Times New Roman"/>
              </a:rPr>
              <a:t>рекомендаций по дальнейшему обучению, воспитанию и социально-психологической реабилитации </a:t>
            </a:r>
            <a:r>
              <a:rPr lang="ru-RU" sz="9600" dirty="0" smtClean="0">
                <a:latin typeface="Times New Roman"/>
              </a:rPr>
              <a:t>подростка;</a:t>
            </a:r>
            <a:endParaRPr lang="ru-RU" sz="9600" dirty="0">
              <a:latin typeface="Times New Roman"/>
            </a:endParaRPr>
          </a:p>
          <a:p>
            <a:pPr marL="0" indent="0">
              <a:buNone/>
            </a:pPr>
            <a:r>
              <a:rPr lang="ru-RU" sz="9600" dirty="0" smtClean="0">
                <a:latin typeface="Times New Roman"/>
              </a:rPr>
              <a:t>3. Сроки: не </a:t>
            </a:r>
            <a:r>
              <a:rPr lang="ru-RU" sz="9600" dirty="0">
                <a:latin typeface="Times New Roman"/>
              </a:rPr>
              <a:t>позднее чем за месяц до выпуска </a:t>
            </a:r>
            <a:r>
              <a:rPr lang="ru-RU" sz="9600" dirty="0" smtClean="0">
                <a:latin typeface="Times New Roman"/>
              </a:rPr>
              <a:t>воспитанника.</a:t>
            </a:r>
          </a:p>
          <a:p>
            <a:pPr marL="0" indent="0">
              <a:buNone/>
            </a:pPr>
            <a:r>
              <a:rPr lang="ru-RU" sz="9600" dirty="0" smtClean="0">
                <a:latin typeface="Times New Roman"/>
              </a:rPr>
              <a:t>4. Специалисты: учителя</a:t>
            </a:r>
            <a:r>
              <a:rPr lang="ru-RU" sz="9600" dirty="0">
                <a:latin typeface="Times New Roman"/>
              </a:rPr>
              <a:t>, воспитатели, психолог, социальный педагог, психиатр, психотерапевт, педиатр	</a:t>
            </a:r>
            <a:r>
              <a:rPr lang="ru-RU" sz="9600" dirty="0" smtClean="0">
                <a:latin typeface="Times New Roman"/>
              </a:rPr>
              <a:t>.</a:t>
            </a:r>
          </a:p>
          <a:p>
            <a:pPr marL="0" indent="0">
              <a:buNone/>
            </a:pPr>
            <a:r>
              <a:rPr lang="ru-RU" sz="9600" dirty="0" smtClean="0">
                <a:latin typeface="Times New Roman"/>
              </a:rPr>
              <a:t>5. Документы: </a:t>
            </a:r>
          </a:p>
          <a:p>
            <a:r>
              <a:rPr lang="ru-RU" sz="9600" dirty="0" smtClean="0">
                <a:latin typeface="Times New Roman"/>
              </a:rPr>
              <a:t>Выпускная </a:t>
            </a:r>
            <a:r>
              <a:rPr lang="ru-RU" sz="9600" dirty="0">
                <a:latin typeface="Times New Roman"/>
              </a:rPr>
              <a:t>характеристика</a:t>
            </a:r>
          </a:p>
          <a:p>
            <a:r>
              <a:rPr lang="ru-RU" sz="9600" dirty="0" smtClean="0">
                <a:latin typeface="Times New Roman"/>
              </a:rPr>
              <a:t>Рекомендации </a:t>
            </a:r>
            <a:r>
              <a:rPr lang="ru-RU" sz="9600" dirty="0">
                <a:latin typeface="Times New Roman"/>
              </a:rPr>
              <a:t>рекомендаций по дальнейшему обучению, воспитанию и социально-психологической реабилитации подростка.</a:t>
            </a:r>
          </a:p>
          <a:p>
            <a:pPr marL="0" indent="0">
              <a:buNone/>
            </a:pPr>
            <a:r>
              <a:rPr lang="ru-RU" sz="9600" dirty="0">
                <a:latin typeface="Times New Roman"/>
              </a:rPr>
              <a:t>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0712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Социально-педагогическая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технология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целенаправленная социально-педагогическая деятельность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реализации методов и приемов, обеспечивающих  создание условий для коррекции поведения воспитанника, его реабилитации и подготовке к принятию оптимальных решений в различных ситуациях жизненного выбора.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Основные принципы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на которых строится технология: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- заботы: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  ребенок в трудной ситуации нуждается в помощи и    поддержке: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- оперативности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помощь должна быть оказана своевременно;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- взаимодействия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не можешь сам, скоординируй действия специалистов;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- веры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потенциал каждого ребенка, который благодаря заботе может измениться в лучшую сторону, поверить в себя и свои силы.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0994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социально-педагогического сопровождения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Диагностический: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изучение материалов личного дела воспитанника, знакомство с воспитанником, его родителями и лицами их замещающими,  близкими родственниками, обобщение полученной информации,  составление социальной справки внесение сведений о подростке в картотеку;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Адаптационный: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наблюдение за ребенком, оказание помощи  и поддержки в период адаптации в детском коллективе и в освоении школьной программы,  выявление  интересов и личностных особенностей, составление плана по коррекции поведенческих нарушений;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Коррекционно-развивающий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динамичное наблюдение за воспитанником, проведение индивидуальных коррекционных, профилактических и развивающих бесед и занятий;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Обобщающий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сбор информации и обобщение психолого-медико-педагогических данных с целью определения эффективности проведенной  с подростком работы; подготовка рекомендаций  по дальнейшему устройству, обучению и социально-педагогической реабилитации подростка.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Патронажный: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консультирование выпускников по различным вопросам, сбор и обобщение информации о занятости выпускников.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3526368"/>
      </p:ext>
    </p:extLst>
  </p:cSld>
  <p:clrMapOvr>
    <a:masterClrMapping/>
  </p:clrMapOvr>
</p:sld>
</file>

<file path=ppt/theme/theme1.xml><?xml version="1.0" encoding="utf-8"?>
<a:theme xmlns:a="http://schemas.openxmlformats.org/drawingml/2006/main" name="TP102474571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F057E22-3B7C-4141-BDEA-4DE09332FB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TP102474571_template</Template>
  <TotalTime>137</TotalTime>
  <Words>612</Words>
  <Application>Microsoft Office PowerPoint</Application>
  <PresentationFormat>Экран (4:3)</PresentationFormat>
  <Paragraphs>103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TP102474571_template</vt:lpstr>
      <vt:lpstr>Документ</vt:lpstr>
      <vt:lpstr>Психолого-медико-педагогическая комиссия (ПМПК) является постоянно действующим советом специалистов спецшколы.  В базе данных ПМПК аккумулируется основная информация о ребенке, что служит основанием для разработки индивидуальных программ реабилитации воспитанников.  Через функционирование ПМПК осуществляется взаимодействие различных служб специального учебно-воспитательного учреждения. ПМПК в своей деятельности руководствуется нормативными документами РФ. </vt:lpstr>
      <vt:lpstr>Презентация PowerPoint</vt:lpstr>
      <vt:lpstr>Презентация PowerPoint</vt:lpstr>
      <vt:lpstr>1. Диагностический этап</vt:lpstr>
      <vt:lpstr>2. Адаптационный этап</vt:lpstr>
      <vt:lpstr>3. Коррекционный этап</vt:lpstr>
      <vt:lpstr>4. Обобщающий этап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ПМПК Психолого-медико-педагогическая комиссия</dc:title>
  <dc:creator>user</dc:creator>
  <cp:lastModifiedBy>User</cp:lastModifiedBy>
  <cp:revision>16</cp:revision>
  <dcterms:created xsi:type="dcterms:W3CDTF">2013-11-07T12:06:29Z</dcterms:created>
  <dcterms:modified xsi:type="dcterms:W3CDTF">2014-10-06T11:52:45Z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TC024745729991</vt:lpwstr>
  </property>
</Properties>
</file>