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99296AB-B9A2-44D7-ACD9-A4430EFD65FE}" type="datetimeFigureOut">
              <a:rPr lang="ru-RU" smtClean="0"/>
              <a:t>17.01.2013</a:t>
            </a:fld>
            <a:endParaRPr lang="ru-RU"/>
          </a:p>
        </p:txBody>
      </p:sp>
      <p:sp>
        <p:nvSpPr>
          <p:cNvPr id="16" name="Номер слайда 15"/>
          <p:cNvSpPr>
            <a:spLocks noGrp="1"/>
          </p:cNvSpPr>
          <p:nvPr>
            <p:ph type="sldNum" sz="quarter" idx="11"/>
          </p:nvPr>
        </p:nvSpPr>
        <p:spPr/>
        <p:txBody>
          <a:bodyPr/>
          <a:lstStyle/>
          <a:p>
            <a:fld id="{5DEE5134-269A-4E46-9356-DEE8DB56F872}"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9296AB-B9A2-44D7-ACD9-A4430EFD65FE}" type="datetimeFigureOut">
              <a:rPr lang="ru-RU" smtClean="0"/>
              <a:t>17.01.2013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EE5134-269A-4E46-9356-DEE8DB56F87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9296AB-B9A2-44D7-ACD9-A4430EFD65FE}" type="datetimeFigureOut">
              <a:rPr lang="ru-RU" smtClean="0"/>
              <a:t>17.01.2013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EE5134-269A-4E46-9356-DEE8DB56F87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99296AB-B9A2-44D7-ACD9-A4430EFD65FE}" type="datetimeFigureOut">
              <a:rPr lang="ru-RU" smtClean="0"/>
              <a:t>17.01.2013</a:t>
            </a:fld>
            <a:endParaRPr lang="ru-RU"/>
          </a:p>
        </p:txBody>
      </p:sp>
      <p:sp>
        <p:nvSpPr>
          <p:cNvPr id="15" name="Номер слайда 14"/>
          <p:cNvSpPr>
            <a:spLocks noGrp="1"/>
          </p:cNvSpPr>
          <p:nvPr>
            <p:ph type="sldNum" sz="quarter" idx="15"/>
          </p:nvPr>
        </p:nvSpPr>
        <p:spPr/>
        <p:txBody>
          <a:bodyPr/>
          <a:lstStyle>
            <a:lvl1pPr algn="ctr">
              <a:defRPr/>
            </a:lvl1pPr>
          </a:lstStyle>
          <a:p>
            <a:fld id="{5DEE5134-269A-4E46-9356-DEE8DB56F872}"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99296AB-B9A2-44D7-ACD9-A4430EFD65FE}" type="datetimeFigureOut">
              <a:rPr lang="ru-RU" smtClean="0"/>
              <a:t>17.01.2013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EE5134-269A-4E46-9356-DEE8DB56F872}"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99296AB-B9A2-44D7-ACD9-A4430EFD65FE}" type="datetimeFigureOut">
              <a:rPr lang="ru-RU" smtClean="0"/>
              <a:t>17.01.2013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EE5134-269A-4E46-9356-DEE8DB56F87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5DEE5134-269A-4E46-9356-DEE8DB56F872}"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F99296AB-B9A2-44D7-ACD9-A4430EFD65FE}" type="datetimeFigureOut">
              <a:rPr lang="ru-RU" smtClean="0"/>
              <a:t>17.01.2013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99296AB-B9A2-44D7-ACD9-A4430EFD65FE}" type="datetimeFigureOut">
              <a:rPr lang="ru-RU" smtClean="0"/>
              <a:t>17.01.2013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EE5134-269A-4E46-9356-DEE8DB56F87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9296AB-B9A2-44D7-ACD9-A4430EFD65FE}" type="datetimeFigureOut">
              <a:rPr lang="ru-RU" smtClean="0"/>
              <a:t>17.01.2013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EE5134-269A-4E46-9356-DEE8DB56F87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99296AB-B9A2-44D7-ACD9-A4430EFD65FE}" type="datetimeFigureOut">
              <a:rPr lang="ru-RU" smtClean="0"/>
              <a:t>17.01.2013</a:t>
            </a:fld>
            <a:endParaRPr lang="ru-RU"/>
          </a:p>
        </p:txBody>
      </p:sp>
      <p:sp>
        <p:nvSpPr>
          <p:cNvPr id="9" name="Номер слайда 8"/>
          <p:cNvSpPr>
            <a:spLocks noGrp="1"/>
          </p:cNvSpPr>
          <p:nvPr>
            <p:ph type="sldNum" sz="quarter" idx="15"/>
          </p:nvPr>
        </p:nvSpPr>
        <p:spPr/>
        <p:txBody>
          <a:bodyPr/>
          <a:lstStyle/>
          <a:p>
            <a:fld id="{5DEE5134-269A-4E46-9356-DEE8DB56F872}"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99296AB-B9A2-44D7-ACD9-A4430EFD65FE}" type="datetimeFigureOut">
              <a:rPr lang="ru-RU" smtClean="0"/>
              <a:t>17.01.2013</a:t>
            </a:fld>
            <a:endParaRPr lang="ru-RU"/>
          </a:p>
        </p:txBody>
      </p:sp>
      <p:sp>
        <p:nvSpPr>
          <p:cNvPr id="9" name="Номер слайда 8"/>
          <p:cNvSpPr>
            <a:spLocks noGrp="1"/>
          </p:cNvSpPr>
          <p:nvPr>
            <p:ph type="sldNum" sz="quarter" idx="11"/>
          </p:nvPr>
        </p:nvSpPr>
        <p:spPr/>
        <p:txBody>
          <a:bodyPr/>
          <a:lstStyle/>
          <a:p>
            <a:fld id="{5DEE5134-269A-4E46-9356-DEE8DB56F872}"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99296AB-B9A2-44D7-ACD9-A4430EFD65FE}" type="datetimeFigureOut">
              <a:rPr lang="ru-RU" smtClean="0"/>
              <a:t>17.01.2013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DEE5134-269A-4E46-9356-DEE8DB56F872}"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tt.wikipedia.org/wiki/1911_%D0%B5%D0%BB" TargetMode="External"/><Relationship Id="rId13" Type="http://schemas.openxmlformats.org/officeDocument/2006/relationships/hyperlink" Target="http://tt.wikipedia.org/wiki/%D0%9A%D1%8B%D0%B7%D1%8B%D0%BB_%D0%A2%D0%B0%D1%82%D0%B0%D1%80%D1%81%D1%82%D0%B0%D0%BD" TargetMode="External"/><Relationship Id="rId18" Type="http://schemas.openxmlformats.org/officeDocument/2006/relationships/hyperlink" Target="http://tt.wikipedia.org/wiki/%C2%AB%D0%A1%D0%BE%D0%B2%D0%B5%D1%82_%D3%99%D0%B4%D3%99%D0%B1%D0%B8%D1%8F%D1%82%D1%8B%C2%BB_%D0%B6%D1%83%D1%80%D0%BD%D0%B0%D0%BB%D1%8B" TargetMode="External"/><Relationship Id="rId3" Type="http://schemas.openxmlformats.org/officeDocument/2006/relationships/hyperlink" Target="http://tt.wikipedia.org/wiki/%D0%A3%D1%84%D0%B0" TargetMode="External"/><Relationship Id="rId21" Type="http://schemas.openxmlformats.org/officeDocument/2006/relationships/hyperlink" Target="http://tt.wikipedia.org/wiki/%D0%A1%D0%A1%D0%A1%D0%A0_%D0%AF%D0%B7%D1%83%D1%87%D1%8B%D0%BB%D0%B0%D1%80_%D0%B1%D0%B5%D1%80%D0%BB%D0%B5%D0%B3%D0%B5" TargetMode="External"/><Relationship Id="rId7" Type="http://schemas.openxmlformats.org/officeDocument/2006/relationships/hyperlink" Target="http://tt.wikipedia.org/wiki/%D0%9A%D0%B0%D1%80%D0%B3%D0%B0%D0%BB%D1%8B" TargetMode="External"/><Relationship Id="rId12" Type="http://schemas.openxmlformats.org/officeDocument/2006/relationships/hyperlink" Target="http://tt.wikipedia.org/w/index.php?title=%D0%9A%D0%B0%D0%B7%D0%B0%D0%BD_%D0%BC%D0%B5%D1%85_%D1%84%D0%B0%D0%B1%D1%80%D0%B8%D0%BA%D0%B0%D1%81%D1%8B&amp;action=edit&amp;redlink=1" TargetMode="External"/><Relationship Id="rId17" Type="http://schemas.openxmlformats.org/officeDocument/2006/relationships/hyperlink" Target="http://tt.wikipedia.org/w/index.php?title=%D0%9C%D0%B0%D1%80%D0%B3%D0%B8%D0%BB%D0%B0%D0%BD&amp;action=edit&amp;redlink=1" TargetMode="External"/><Relationship Id="rId2" Type="http://schemas.openxmlformats.org/officeDocument/2006/relationships/hyperlink" Target="http://tt.wikipedia.org/wiki/1909_%D0%B5%D0%BB" TargetMode="External"/><Relationship Id="rId16" Type="http://schemas.openxmlformats.org/officeDocument/2006/relationships/hyperlink" Target="http://tt.wikipedia.org/wiki/%D0%91%D0%B0%D0%BA%D1%83" TargetMode="External"/><Relationship Id="rId20" Type="http://schemas.openxmlformats.org/officeDocument/2006/relationships/hyperlink" Target="http://tt.wikipedia.org/wiki/1946_%D0%B5%D0%BB" TargetMode="External"/><Relationship Id="rId1" Type="http://schemas.openxmlformats.org/officeDocument/2006/relationships/slideLayout" Target="../slideLayouts/slideLayout7.xml"/><Relationship Id="rId6" Type="http://schemas.openxmlformats.org/officeDocument/2006/relationships/hyperlink" Target="http://tt.wikipedia.org/wiki/%D0%91%D0%BB%D0%B0%D0%B3%D0%BE%D0%B2%D0%B0%D1%80_%D1%80%D0%B0%D0%B9%D0%BE%D0%BD%D1%8B" TargetMode="External"/><Relationship Id="rId11" Type="http://schemas.openxmlformats.org/officeDocument/2006/relationships/hyperlink" Target="http://tt.wikipedia.org/wiki/%D0%94%D0%BE%D0%BD%D0%B1%D0%B0%D1%81%D1%81" TargetMode="External"/><Relationship Id="rId5" Type="http://schemas.openxmlformats.org/officeDocument/2006/relationships/hyperlink" Target="http://tt.wikipedia.org/wiki/%D0%91%D0%B0%D1%88%D0%BA%D0%BE%D1%80%D1%82%D1%81%D1%82%D0%B0%D0%BD" TargetMode="External"/><Relationship Id="rId15" Type="http://schemas.openxmlformats.org/officeDocument/2006/relationships/hyperlink" Target="http://tt.wikipedia.org/wiki/%D0%9A%D0%B0%D0%B7%D0%B0%D0%BD" TargetMode="External"/><Relationship Id="rId23" Type="http://schemas.openxmlformats.org/officeDocument/2006/relationships/hyperlink" Target="http://tt.wikipedia.org/wiki/2000_%D0%B5%D0%BB" TargetMode="External"/><Relationship Id="rId10" Type="http://schemas.openxmlformats.org/officeDocument/2006/relationships/hyperlink" Target="http://tt.wikipedia.org/wiki/%D0%9A%D0%B0%D0%B7%D0%B0%D0%BD_%D0%B4%D3%99%D2%AF%D0%BB%D3%99%D1%82_%D1%83%D0%BD%D0%B8%D0%B2%D0%B5%D1%80%D1%81%D0%B8%D1%82%D0%B5%D1%82%D1%8B" TargetMode="External"/><Relationship Id="rId19" Type="http://schemas.openxmlformats.org/officeDocument/2006/relationships/hyperlink" Target="http://tt.wikipedia.org/wiki/%D0%A2%D0%B0%D1%82%D0%B0%D1%80%D1%81%D1%82%D0%B0%D0%BD" TargetMode="External"/><Relationship Id="rId4" Type="http://schemas.openxmlformats.org/officeDocument/2006/relationships/hyperlink" Target="http://tt.wikipedia.org/wiki/%D0%91%D3%99%D0%BB%D3%99%D0%B1%D3%99%D0%B9" TargetMode="External"/><Relationship Id="rId9" Type="http://schemas.openxmlformats.org/officeDocument/2006/relationships/hyperlink" Target="http://tt.wikipedia.org/wiki/1925_%D0%B5%D0%BB" TargetMode="External"/><Relationship Id="rId14" Type="http://schemas.openxmlformats.org/officeDocument/2006/relationships/hyperlink" Target="http://tt.wikipedia.org/wiki/%D0%91%D3%A9%D0%B5%D0%BA_%D0%92%D0%B0%D1%82%D0%B0%D0%BD_%D1%81%D1%83%D0%B3%D1%8B%D1%88%D1%8B" TargetMode="External"/><Relationship Id="rId22" Type="http://schemas.openxmlformats.org/officeDocument/2006/relationships/hyperlink" Target="http://tt.wikipedia.org/wiki/16_%D1%84%D0%B5%D0%B2%D1%80%D0%B0%D0%BB%D1%8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tt.wikipedia.org/wiki/%D0%A7%D1%8B%D2%A3%D0%B3%D1%8B%D0%B7_%D0%90%D0%B9%D1%82%D0%BC%D0%B0%D1%82%D0%BE%D0%B2" TargetMode="External"/><Relationship Id="rId2" Type="http://schemas.openxmlformats.org/officeDocument/2006/relationships/hyperlink" Target="http://tt.wikipedia.org/wiki/%C2%AB%D0%9A%D0%B0%D0%B7%D0%B0%D0%BD_%D1%83%D1%82%D0%BB%D0%B0%D1%80%D1%8B%C2%BB_%D0%B6%D1%83%D1%80%D0%BD%D0%B0%D0%BB%D1%8B"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upload.wikimedia.org/wikipedia/tt/f/f8/Enik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84784"/>
            <a:ext cx="3857572" cy="50405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Хезмәт кызыл байрагы орден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151063"/>
            <a:ext cx="304800"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Хөрмәт билгесе орден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151063"/>
            <a:ext cx="304800" cy="12382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419872" y="325905"/>
            <a:ext cx="4379597" cy="873701"/>
          </a:xfrm>
          <a:prstGeom prst="rect">
            <a:avLst/>
          </a:prstGeom>
        </p:spPr>
        <p:txBody>
          <a:bodyPr wrap="none">
            <a:spAutoFit/>
          </a:bodyPr>
          <a:lstStyle/>
          <a:p>
            <a:pPr>
              <a:lnSpc>
                <a:spcPct val="115000"/>
              </a:lnSpc>
              <a:spcAft>
                <a:spcPts val="1000"/>
              </a:spcAft>
            </a:pPr>
            <a:r>
              <a:rPr lang="tt-RU" sz="4800" dirty="0" smtClean="0">
                <a:effectLst/>
                <a:latin typeface="Times New Roman" pitchFamily="18" charset="0"/>
                <a:ea typeface="Calibri"/>
                <a:cs typeface="Times New Roman" pitchFamily="18" charset="0"/>
              </a:rPr>
              <a:t>Әмирхан Еники</a:t>
            </a:r>
            <a:endParaRPr lang="ru-RU" sz="4800" dirty="0">
              <a:effectLst/>
              <a:latin typeface="Times New Roman" pitchFamily="18" charset="0"/>
              <a:ea typeface="Calibri"/>
              <a:cs typeface="Times New Roman" pitchFamily="18" charset="0"/>
            </a:endParaRPr>
          </a:p>
        </p:txBody>
      </p:sp>
      <p:sp>
        <p:nvSpPr>
          <p:cNvPr id="6" name="Прямоугольник 5"/>
          <p:cNvSpPr/>
          <p:nvPr/>
        </p:nvSpPr>
        <p:spPr>
          <a:xfrm>
            <a:off x="4860032" y="1395663"/>
            <a:ext cx="2751074" cy="755400"/>
          </a:xfrm>
          <a:prstGeom prst="rect">
            <a:avLst/>
          </a:prstGeom>
        </p:spPr>
        <p:txBody>
          <a:bodyPr wrap="none">
            <a:spAutoFit/>
          </a:bodyPr>
          <a:lstStyle/>
          <a:p>
            <a:pPr>
              <a:lnSpc>
                <a:spcPct val="115000"/>
              </a:lnSpc>
              <a:spcAft>
                <a:spcPts val="1000"/>
              </a:spcAft>
            </a:pPr>
            <a:r>
              <a:rPr lang="ru-RU" sz="4000" dirty="0" smtClean="0">
                <a:effectLst/>
                <a:latin typeface="Times New Roman"/>
                <a:ea typeface="Calibri"/>
                <a:cs typeface="Times New Roman"/>
              </a:rPr>
              <a:t>(1909-2000)</a:t>
            </a:r>
            <a:endParaRPr lang="ru-RU" sz="4000" dirty="0">
              <a:effectLst/>
              <a:latin typeface="Calibri"/>
              <a:ea typeface="Calibri"/>
              <a:cs typeface="Times New Roman"/>
            </a:endParaRPr>
          </a:p>
        </p:txBody>
      </p:sp>
    </p:spTree>
    <p:extLst>
      <p:ext uri="{BB962C8B-B14F-4D97-AF65-F5344CB8AC3E}">
        <p14:creationId xmlns:p14="http://schemas.microsoft.com/office/powerpoint/2010/main" val="350198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4614" y="194677"/>
            <a:ext cx="8496944" cy="6217087"/>
          </a:xfrm>
          <a:prstGeom prst="rect">
            <a:avLst/>
          </a:prstGeom>
        </p:spPr>
        <p:txBody>
          <a:bodyPr wrap="square">
            <a:spAutoFit/>
          </a:bodyPr>
          <a:lstStyle/>
          <a:p>
            <a:pPr algn="ctr"/>
            <a:r>
              <a:rPr lang="tt-RU" sz="1400" b="1" dirty="0" smtClean="0">
                <a:latin typeface="Times New Roman" pitchFamily="18" charset="0"/>
                <a:cs typeface="Times New Roman" pitchFamily="18" charset="0"/>
              </a:rPr>
              <a:t>Биография</a:t>
            </a:r>
          </a:p>
          <a:p>
            <a:pPr algn="just"/>
            <a:r>
              <a:rPr lang="tt-RU" sz="1600" dirty="0" smtClean="0">
                <a:latin typeface="Times New Roman" pitchFamily="18" charset="0"/>
                <a:cs typeface="Times New Roman" pitchFamily="18" charset="0"/>
                <a:hlinkClick r:id="rId2" tooltip="1909 ел"/>
              </a:rPr>
              <a:t>     1909</a:t>
            </a:r>
            <a:r>
              <a:rPr lang="tt-RU" sz="1600" dirty="0" smtClean="0">
                <a:latin typeface="Times New Roman" pitchFamily="18" charset="0"/>
                <a:cs typeface="Times New Roman" pitchFamily="18" charset="0"/>
              </a:rPr>
              <a:t> елның 17 февралендә (яңа стиль белән 2 мартта) элекке </a:t>
            </a:r>
            <a:r>
              <a:rPr lang="tt-RU" sz="1600" dirty="0" smtClean="0">
                <a:latin typeface="Times New Roman" pitchFamily="18" charset="0"/>
                <a:cs typeface="Times New Roman" pitchFamily="18" charset="0"/>
                <a:hlinkClick r:id="rId3" tooltip="Уфа"/>
              </a:rPr>
              <a:t>Уфа</a:t>
            </a:r>
            <a:r>
              <a:rPr lang="tt-RU" sz="1600" dirty="0" smtClean="0">
                <a:latin typeface="Times New Roman" pitchFamily="18" charset="0"/>
                <a:cs typeface="Times New Roman" pitchFamily="18" charset="0"/>
              </a:rPr>
              <a:t> губернасы </a:t>
            </a:r>
            <a:r>
              <a:rPr lang="tt-RU" sz="1600" dirty="0" smtClean="0">
                <a:latin typeface="Times New Roman" pitchFamily="18" charset="0"/>
                <a:cs typeface="Times New Roman" pitchFamily="18" charset="0"/>
                <a:hlinkClick r:id="rId4" tooltip="Бәләбәй"/>
              </a:rPr>
              <a:t>Бәләбәй</a:t>
            </a:r>
            <a:r>
              <a:rPr lang="tt-RU" sz="1600" dirty="0" smtClean="0">
                <a:latin typeface="Times New Roman" pitchFamily="18" charset="0"/>
                <a:cs typeface="Times New Roman" pitchFamily="18" charset="0"/>
              </a:rPr>
              <a:t> өязе (хәзерге </a:t>
            </a:r>
            <a:r>
              <a:rPr lang="tt-RU" sz="1600" dirty="0" smtClean="0">
                <a:latin typeface="Times New Roman" pitchFamily="18" charset="0"/>
                <a:cs typeface="Times New Roman" pitchFamily="18" charset="0"/>
                <a:hlinkClick r:id="rId5" tooltip="Башкортстан"/>
              </a:rPr>
              <a:t>Башкортстанның</a:t>
            </a:r>
            <a:r>
              <a:rPr lang="tt-RU" sz="1600" dirty="0" smtClean="0">
                <a:latin typeface="Times New Roman" pitchFamily="18" charset="0"/>
                <a:cs typeface="Times New Roman" pitchFamily="18" charset="0"/>
              </a:rPr>
              <a:t> </a:t>
            </a:r>
            <a:r>
              <a:rPr lang="tt-RU" sz="1600" dirty="0" smtClean="0">
                <a:latin typeface="Times New Roman" pitchFamily="18" charset="0"/>
                <a:cs typeface="Times New Roman" pitchFamily="18" charset="0"/>
                <a:hlinkClick r:id="rId6" tooltip="Благовар районы"/>
              </a:rPr>
              <a:t>Благовар районы</a:t>
            </a:r>
            <a:r>
              <a:rPr lang="tt-RU" sz="1600" dirty="0" smtClean="0">
                <a:latin typeface="Times New Roman" pitchFamily="18" charset="0"/>
                <a:cs typeface="Times New Roman" pitchFamily="18" charset="0"/>
              </a:rPr>
              <a:t>) </a:t>
            </a:r>
            <a:r>
              <a:rPr lang="tt-RU" sz="1600" dirty="0" smtClean="0">
                <a:latin typeface="Times New Roman" pitchFamily="18" charset="0"/>
                <a:cs typeface="Times New Roman" pitchFamily="18" charset="0"/>
                <a:hlinkClick r:id="rId7" tooltip="Каргалы"/>
              </a:rPr>
              <a:t>Яңа Каргалы</a:t>
            </a:r>
            <a:r>
              <a:rPr lang="tt-RU" sz="1600" dirty="0" smtClean="0">
                <a:latin typeface="Times New Roman" pitchFamily="18" charset="0"/>
                <a:cs typeface="Times New Roman" pitchFamily="18" charset="0"/>
              </a:rPr>
              <a:t> авылында таза хәлле крестьян гаиләсендә туган. </a:t>
            </a:r>
            <a:r>
              <a:rPr lang="tt-RU" sz="1600" dirty="0" smtClean="0">
                <a:latin typeface="Times New Roman" pitchFamily="18" charset="0"/>
                <a:cs typeface="Times New Roman" pitchFamily="18" charset="0"/>
                <a:hlinkClick r:id="rId8" tooltip="1911 ел"/>
              </a:rPr>
              <a:t>1911</a:t>
            </a:r>
            <a:r>
              <a:rPr lang="tt-RU" sz="1600" dirty="0" smtClean="0">
                <a:latin typeface="Times New Roman" pitchFamily="18" charset="0"/>
                <a:cs typeface="Times New Roman" pitchFamily="18" charset="0"/>
              </a:rPr>
              <a:t> елда аның әтисе гаиләсе белән Яңа Каргалыдан кырык чакрым ераклыктагы Дәүләкән дигән станциягә күченә. Әмирханның балалык һәм мәктәп еллары шунда уза. Яшьтән үк әдәбият, иҗат эше белән кызыксынган Әмирхан Еники </a:t>
            </a:r>
            <a:r>
              <a:rPr lang="tt-RU" sz="1600" dirty="0" smtClean="0">
                <a:latin typeface="Times New Roman" pitchFamily="18" charset="0"/>
                <a:cs typeface="Times New Roman" pitchFamily="18" charset="0"/>
                <a:hlinkClick r:id="rId9" tooltip="1925 ел"/>
              </a:rPr>
              <a:t>1925</a:t>
            </a:r>
            <a:r>
              <a:rPr lang="tt-RU" sz="1600" dirty="0" smtClean="0">
                <a:latin typeface="Times New Roman" pitchFamily="18" charset="0"/>
                <a:cs typeface="Times New Roman" pitchFamily="18" charset="0"/>
              </a:rPr>
              <a:t> елның җәендә Казанга килә һәм китап кибетенә курьер булып эшкә урнаша. Бер елдан ул </a:t>
            </a:r>
            <a:r>
              <a:rPr lang="tt-RU" sz="1600" dirty="0" smtClean="0">
                <a:latin typeface="Times New Roman" pitchFamily="18" charset="0"/>
                <a:cs typeface="Times New Roman" pitchFamily="18" charset="0"/>
                <a:hlinkClick r:id="rId10" tooltip="Казан дәүләт университеты"/>
              </a:rPr>
              <a:t>Казан университеты</a:t>
            </a:r>
            <a:r>
              <a:rPr lang="tt-RU" sz="1600" dirty="0" smtClean="0">
                <a:latin typeface="Times New Roman" pitchFamily="18" charset="0"/>
                <a:cs typeface="Times New Roman" pitchFamily="18" charset="0"/>
              </a:rPr>
              <a:t> каршындагы рабфакка укырга керә. Шушы чорда көндәлек матбугат битләрендә аның әдәби парчалары һәм хикәяләре күренә башлый. 1927–1933 еллар арасында Ә. Еники </a:t>
            </a:r>
            <a:r>
              <a:rPr lang="tt-RU" sz="1600" dirty="0" smtClean="0">
                <a:latin typeface="Times New Roman" pitchFamily="18" charset="0"/>
                <a:cs typeface="Times New Roman" pitchFamily="18" charset="0"/>
                <a:hlinkClick r:id="rId11" tooltip="Донбасс"/>
              </a:rPr>
              <a:t>Донбасста</a:t>
            </a:r>
            <a:r>
              <a:rPr lang="tt-RU" sz="1600" dirty="0" smtClean="0">
                <a:latin typeface="Times New Roman" pitchFamily="18" charset="0"/>
                <a:cs typeface="Times New Roman" pitchFamily="18" charset="0"/>
              </a:rPr>
              <a:t> – ликбез курсларында Укытучы, </a:t>
            </a:r>
            <a:r>
              <a:rPr lang="tt-RU" sz="1600" dirty="0" smtClean="0">
                <a:latin typeface="Times New Roman" pitchFamily="18" charset="0"/>
                <a:cs typeface="Times New Roman" pitchFamily="18" charset="0"/>
                <a:hlinkClick r:id="rId12" tooltip="Казан мех фабрикасы (мондый бит юк)"/>
              </a:rPr>
              <a:t>Казан мех фабрикасында</a:t>
            </a:r>
            <a:r>
              <a:rPr lang="tt-RU" sz="1600" dirty="0" smtClean="0">
                <a:latin typeface="Times New Roman" pitchFamily="18" charset="0"/>
                <a:cs typeface="Times New Roman" pitchFamily="18" charset="0"/>
              </a:rPr>
              <a:t> – сортировщик, </a:t>
            </a:r>
            <a:r>
              <a:rPr lang="tt-RU" sz="1600" dirty="0" smtClean="0">
                <a:latin typeface="Times New Roman" pitchFamily="18" charset="0"/>
                <a:cs typeface="Times New Roman" pitchFamily="18" charset="0"/>
                <a:hlinkClick r:id="rId13" tooltip="Кызыл Татарстан"/>
              </a:rPr>
              <a:t>«Кызыл Татарстан» газетасы</a:t>
            </a:r>
            <a:r>
              <a:rPr lang="tt-RU" sz="1600" dirty="0" smtClean="0">
                <a:latin typeface="Times New Roman" pitchFamily="18" charset="0"/>
                <a:cs typeface="Times New Roman" pitchFamily="18" charset="0"/>
              </a:rPr>
              <a:t> редакциясендә штаттан тыш хәбәрче хезмәтендә була, бер үк вакытта, төп эшеннән аерылмыйча, 1931–1933 елларда Казанда Хезмәтне фәнни оештыру институтында (ИНОТ) укый. Шуннан соң ул </a:t>
            </a:r>
            <a:r>
              <a:rPr lang="tt-RU" sz="1600" dirty="0" smtClean="0">
                <a:latin typeface="Times New Roman" pitchFamily="18" charset="0"/>
                <a:cs typeface="Times New Roman" pitchFamily="18" charset="0"/>
                <a:hlinkClick r:id="rId14" tooltip="Бөек Ватан сугышы"/>
              </a:rPr>
              <a:t>Ватан сугышына</a:t>
            </a:r>
            <a:r>
              <a:rPr lang="tt-RU" sz="1600" dirty="0" smtClean="0">
                <a:latin typeface="Times New Roman" pitchFamily="18" charset="0"/>
                <a:cs typeface="Times New Roman" pitchFamily="18" charset="0"/>
              </a:rPr>
              <a:t> кадәр </a:t>
            </a:r>
            <a:r>
              <a:rPr lang="tt-RU" sz="1600" dirty="0" smtClean="0">
                <a:latin typeface="Times New Roman" pitchFamily="18" charset="0"/>
                <a:cs typeface="Times New Roman" pitchFamily="18" charset="0"/>
                <a:hlinkClick r:id="rId15" tooltip="Казан"/>
              </a:rPr>
              <a:t>Казандагы</a:t>
            </a:r>
            <a:r>
              <a:rPr lang="tt-RU" sz="1600" dirty="0" smtClean="0">
                <a:latin typeface="Times New Roman" pitchFamily="18" charset="0"/>
                <a:cs typeface="Times New Roman" pitchFamily="18" charset="0"/>
              </a:rPr>
              <a:t> җирле промышленность системасында техник укыту буенча методист (1934–1935), кинофикация трестында инструктор (1935–1936), «Азер кино» (</a:t>
            </a:r>
            <a:r>
              <a:rPr lang="tt-RU" sz="1600" dirty="0" smtClean="0">
                <a:latin typeface="Times New Roman" pitchFamily="18" charset="0"/>
                <a:cs typeface="Times New Roman" pitchFamily="18" charset="0"/>
                <a:hlinkClick r:id="rId16" tooltip="Баку"/>
              </a:rPr>
              <a:t>Баку</a:t>
            </a:r>
            <a:r>
              <a:rPr lang="tt-RU" sz="1600" dirty="0" smtClean="0">
                <a:latin typeface="Times New Roman" pitchFamily="18" charset="0"/>
                <a:cs typeface="Times New Roman" pitchFamily="18" charset="0"/>
              </a:rPr>
              <a:t>) студиясенең райондагы махсус вәкиле (1936–1937), Казанның 2нче номерлы тегү фабрикасы каршындагы стахановчылар мәктәбендә (1937–1939) һәм Үзбәкстанның </a:t>
            </a:r>
            <a:r>
              <a:rPr lang="tt-RU" sz="1600" dirty="0" smtClean="0">
                <a:latin typeface="Times New Roman" pitchFamily="18" charset="0"/>
                <a:cs typeface="Times New Roman" pitchFamily="18" charset="0"/>
                <a:hlinkClick r:id="rId17" tooltip="Маргилан (мондый бит юк)"/>
              </a:rPr>
              <a:t>Маргилан</a:t>
            </a:r>
            <a:r>
              <a:rPr lang="tt-RU" sz="1600" dirty="0" smtClean="0">
                <a:latin typeface="Times New Roman" pitchFamily="18" charset="0"/>
                <a:cs typeface="Times New Roman" pitchFamily="18" charset="0"/>
              </a:rPr>
              <a:t> шәһәрендәге гомуми белем бирү мәктәпләренең берсендә укытучы булып эшли. 1941–1945 елларда әдип – Ватан сугышы фронтында: хәрәкәттәге армиянең хуҗалык һәм каравыл частьләрендә рядовой солдат булып хезмәт итә.</a:t>
            </a:r>
          </a:p>
          <a:p>
            <a:pPr algn="just"/>
            <a:r>
              <a:rPr lang="tt-RU" sz="1600" dirty="0" smtClean="0">
                <a:latin typeface="Times New Roman" pitchFamily="18" charset="0"/>
                <a:cs typeface="Times New Roman" pitchFamily="18" charset="0"/>
              </a:rPr>
              <a:t>Армиядән кайткач, Ә. Еники берникадәр вакыт </a:t>
            </a:r>
            <a:r>
              <a:rPr lang="tt-RU" sz="1600" dirty="0" smtClean="0">
                <a:latin typeface="Times New Roman" pitchFamily="18" charset="0"/>
                <a:cs typeface="Times New Roman" pitchFamily="18" charset="0"/>
                <a:hlinkClick r:id="rId18" tooltip="«Совет әдәбияты» журналы"/>
              </a:rPr>
              <a:t>«Совет әдәбияты» журналында</a:t>
            </a:r>
            <a:r>
              <a:rPr lang="tt-RU" sz="1600" dirty="0" smtClean="0">
                <a:latin typeface="Times New Roman" pitchFamily="18" charset="0"/>
                <a:cs typeface="Times New Roman" pitchFamily="18" charset="0"/>
              </a:rPr>
              <a:t> әдәби хезмәткәр, аннары </a:t>
            </a:r>
            <a:r>
              <a:rPr lang="tt-RU" sz="1600" dirty="0" smtClean="0">
                <a:latin typeface="Times New Roman" pitchFamily="18" charset="0"/>
                <a:cs typeface="Times New Roman" pitchFamily="18" charset="0"/>
                <a:hlinkClick r:id="rId19" tooltip="Татарстан"/>
              </a:rPr>
              <a:t>Татарстан</a:t>
            </a:r>
            <a:r>
              <a:rPr lang="tt-RU" sz="1600" dirty="0" smtClean="0">
                <a:latin typeface="Times New Roman" pitchFamily="18" charset="0"/>
                <a:cs typeface="Times New Roman" pitchFamily="18" charset="0"/>
              </a:rPr>
              <a:t> радио комитетында әдәби тапшырулар бүлеге редакторы булып эшли, 1950–1952 елларда исә Казан авиация техникумында татар теле укыта, 1953 елда ул бөтенләе белән профессиональ язучылык хезмәтенә күчә. </a:t>
            </a:r>
            <a:r>
              <a:rPr lang="tt-RU" sz="1600" dirty="0" smtClean="0">
                <a:latin typeface="Times New Roman" pitchFamily="18" charset="0"/>
                <a:cs typeface="Times New Roman" pitchFamily="18" charset="0"/>
                <a:hlinkClick r:id="rId20" tooltip="1946 ел"/>
              </a:rPr>
              <a:t>1946 елдан</a:t>
            </a:r>
            <a:r>
              <a:rPr lang="tt-RU" sz="1600" dirty="0" smtClean="0">
                <a:latin typeface="Times New Roman" pitchFamily="18" charset="0"/>
                <a:cs typeface="Times New Roman" pitchFamily="18" charset="0"/>
              </a:rPr>
              <a:t> </a:t>
            </a:r>
            <a:r>
              <a:rPr lang="tt-RU" sz="1600" dirty="0" smtClean="0">
                <a:latin typeface="Times New Roman" pitchFamily="18" charset="0"/>
                <a:cs typeface="Times New Roman" pitchFamily="18" charset="0"/>
                <a:hlinkClick r:id="rId21" tooltip="СССР Язучылар берлеге"/>
              </a:rPr>
              <a:t>СССР Язучылар берлеге</a:t>
            </a:r>
            <a:r>
              <a:rPr lang="tt-RU" sz="1600" dirty="0" smtClean="0">
                <a:latin typeface="Times New Roman" pitchFamily="18" charset="0"/>
                <a:cs typeface="Times New Roman" pitchFamily="18" charset="0"/>
              </a:rPr>
              <a:t> әгъзасы.</a:t>
            </a:r>
          </a:p>
          <a:p>
            <a:pPr algn="just"/>
            <a:r>
              <a:rPr lang="tt-RU" sz="1600" dirty="0" smtClean="0">
                <a:latin typeface="Times New Roman" pitchFamily="18" charset="0"/>
                <a:cs typeface="Times New Roman" pitchFamily="18" charset="0"/>
                <a:hlinkClick r:id="rId22" tooltip="16 февраль"/>
              </a:rPr>
              <a:t>     16 февраль</a:t>
            </a:r>
            <a:r>
              <a:rPr lang="tt-RU" sz="1600" dirty="0" smtClean="0">
                <a:latin typeface="Times New Roman" pitchFamily="18" charset="0"/>
                <a:cs typeface="Times New Roman" pitchFamily="18" charset="0"/>
              </a:rPr>
              <a:t> </a:t>
            </a:r>
            <a:r>
              <a:rPr lang="tt-RU" sz="1600" dirty="0" smtClean="0">
                <a:latin typeface="Times New Roman" pitchFamily="18" charset="0"/>
                <a:cs typeface="Times New Roman" pitchFamily="18" charset="0"/>
                <a:hlinkClick r:id="rId23" tooltip="2000 ел"/>
              </a:rPr>
              <a:t>2000дә</a:t>
            </a:r>
            <a:r>
              <a:rPr lang="tt-RU" sz="1600" dirty="0" smtClean="0">
                <a:latin typeface="Times New Roman" pitchFamily="18" charset="0"/>
                <a:cs typeface="Times New Roman" pitchFamily="18" charset="0"/>
              </a:rPr>
              <a:t> </a:t>
            </a:r>
            <a:r>
              <a:rPr lang="tt-RU" sz="1600" dirty="0" smtClean="0">
                <a:latin typeface="Times New Roman" pitchFamily="18" charset="0"/>
                <a:cs typeface="Times New Roman" pitchFamily="18" charset="0"/>
                <a:hlinkClick r:id="rId15" tooltip="Казан"/>
              </a:rPr>
              <a:t>Казанда</a:t>
            </a:r>
            <a:r>
              <a:rPr lang="tt-RU" sz="1600" dirty="0" smtClean="0">
                <a:latin typeface="Times New Roman" pitchFamily="18" charset="0"/>
                <a:cs typeface="Times New Roman" pitchFamily="18" charset="0"/>
              </a:rPr>
              <a:t> вафат була.</a:t>
            </a:r>
            <a:endParaRPr lang="tt-RU" sz="1600" dirty="0">
              <a:latin typeface="Times New Roman" pitchFamily="18" charset="0"/>
              <a:cs typeface="Times New Roman" pitchFamily="18" charset="0"/>
            </a:endParaRPr>
          </a:p>
        </p:txBody>
      </p:sp>
    </p:spTree>
    <p:extLst>
      <p:ext uri="{BB962C8B-B14F-4D97-AF65-F5344CB8AC3E}">
        <p14:creationId xmlns:p14="http://schemas.microsoft.com/office/powerpoint/2010/main" val="165913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5909" y="103475"/>
            <a:ext cx="8568952" cy="6771084"/>
          </a:xfrm>
          <a:prstGeom prst="rect">
            <a:avLst/>
          </a:prstGeom>
        </p:spPr>
        <p:txBody>
          <a:bodyPr wrap="square">
            <a:spAutoFit/>
          </a:bodyPr>
          <a:lstStyle/>
          <a:p>
            <a:pPr algn="ctr"/>
            <a:r>
              <a:rPr lang="tt-RU" b="1" dirty="0" smtClean="0"/>
              <a:t>Иҗаты</a:t>
            </a:r>
          </a:p>
          <a:p>
            <a:pPr algn="just"/>
            <a:r>
              <a:rPr lang="tt-RU" sz="1600" dirty="0" smtClean="0">
                <a:latin typeface="Times New Roman" pitchFamily="18" charset="0"/>
                <a:cs typeface="Times New Roman" pitchFamily="18" charset="0"/>
              </a:rPr>
              <a:t>     Аерым журналистик язмалары һәм «Дус кеше» (1929), «Пожар» (1929), «Никуличева һәм аның иптәшләре» (1934), «Көзнең бер кичендә» (1939) шикелле повесть, хикәяләре белән сугышка кадәр үк матбугатта исеме күренгәләсә дә, Ә. Еники үзенчәлекле язучы-художник буларак нигездә сугыш һәм сугыштан соңгы елларда формалаша. Аның «Бала» (1941), «Ана һәм кыз» (1942), «Бер генә сәгатькә» (1944), «Ялгыз каз» (1944), «Мәк чәчәге» (1944), «Кунакчыл дошман» 1945), «Тауларга карап» (1948), «Кем җырлады» (1956) кебек хикәяләре татар психологик прозасының матур үрнәкләре булып саналырга хаклы. Аларда дәһшәтле сугыш шартларында гади совет кешесенең рухи чыдамлыгы, тыйнаклыгы, юлындагы авырлык-кыенлыкларны батырлык белән кичерүе һәм тормышка, яшәүгә булган тирән ышанычы сәнгатьчә калку итеп сурәтләнә. Әдип, барыннан да элек, сугыш чынбарлыгының кеше рухында, табигате-холкында чагылышын анализлый һәм көндәлек тормыш вакыйгалары, детальләре аша үз геройларының эчке дөньясын, характер үзенчәлекләрен психологик төгәллек белән, тәэсирле итеп ачуга ирешә. Тормыш күренешләрен һәм кеше характерларын анализлауда психологик тирәнлеккә омтылу илленче-җитмешенче еллар арасында әдипкә тагы да зуррак иҗади уңышлар алып килә. Язучының «Рәхмәт, иптәшләр!» (1951– 1952), «Саз чәчәге» (1955), «Йөрәк сере» (1957), «Рәшә» (1962), «Вөҗдан» (1968), «Без дә солдатлар идек» (1971), «Гөләндәм туташ хатирәсе» (1975) исемле повестьлары, «Ялгызлык» (1957), «Туган туфрак» (1959), «Матурлык» (1964), «Төнге тамчылар» (1964), «Коръән хафиз» (1964), «Әйтелмәгән васыять» (1965), «Курай» (1970), «Тынычлану» (1978) кебек хикәяләре, кешеләр арасындагы төрле катлаулы мөнәсәбәтләрне реалистик рухта яктыртуы һәм заманны борчыган әхлакый-этик проблемаларны кыю рәвештә күтәрүе белән бергә, сәнгатьчә камил эшләнүләре җәһәтеннән дә аерым игътибарга лаеклар. Геройның күңел серләренә тирән үтеп керә белү осталыгы, фикернең фәлсәфи үткенлеге һәм драматик киеренкелеге, форманың пөхтә һәм җентекле эшләнүе, тел-сурәтләү чараларының төрле стилистик буяуларга, образлы фикерләүдәге милли үзенчәлекләргә бай булуы – болар Ә. Еники талантының төп сыйфатларын тәшкил итәләр.</a:t>
            </a:r>
            <a:endParaRPr lang="tt-RU" sz="1600" dirty="0">
              <a:latin typeface="Times New Roman" pitchFamily="18" charset="0"/>
              <a:cs typeface="Times New Roman" pitchFamily="18" charset="0"/>
            </a:endParaRPr>
          </a:p>
        </p:txBody>
      </p:sp>
    </p:spTree>
    <p:extLst>
      <p:ext uri="{BB962C8B-B14F-4D97-AF65-F5344CB8AC3E}">
        <p14:creationId xmlns:p14="http://schemas.microsoft.com/office/powerpoint/2010/main" val="217492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3100" y="404664"/>
            <a:ext cx="8640960" cy="5016758"/>
          </a:xfrm>
          <a:prstGeom prst="rect">
            <a:avLst/>
          </a:prstGeom>
        </p:spPr>
        <p:txBody>
          <a:bodyPr wrap="square">
            <a:spAutoFit/>
          </a:bodyPr>
          <a:lstStyle/>
          <a:p>
            <a:pPr algn="just"/>
            <a:r>
              <a:rPr lang="tt-RU" sz="1600" dirty="0" smtClean="0">
                <a:latin typeface="Times New Roman" pitchFamily="18" charset="0"/>
                <a:cs typeface="Times New Roman" pitchFamily="18" charset="0"/>
              </a:rPr>
              <a:t>      Ә. Еники иҗатында юмор-сатира, әдәби тәнкыйть, очерк, публицистика, мемуар жанры әсәрләре һәм әдәби тәрҗемәләр дә зур урын били. «Күсия ханым», «Күңелсез мәҗлес», «Кунакта», «Бөке», «Сыбызгы» кебек кыска хикәяләрендә («Чәнечкеле хикәяләр» җыентыгы) ул үткен-җор тел, оста тотып алынган тормыш детальләре ярдәмендә җәмгыятебездә очрый торган кире типларның гомумиләштерелгән сатирик портретларын күз алдына китереп бастыра. Гомумән, юмор-сатира Ә. Еники язу стиленең мөһим хасиятләреннән берсе булып, аның элементлары теге яки бу күләмдә язучының һәрбер әсәрендә диярлек очрый.</a:t>
            </a:r>
          </a:p>
          <a:p>
            <a:pPr algn="just"/>
            <a:r>
              <a:rPr lang="tt-RU" sz="1600" dirty="0" smtClean="0">
                <a:latin typeface="Times New Roman" pitchFamily="18" charset="0"/>
                <a:cs typeface="Times New Roman" pitchFamily="18" charset="0"/>
              </a:rPr>
              <a:t>     Ә. Еникинең иҗтимагый тормыштагы актуаль мәсьәләләргә багышланган публицистик мәкаләләре, очерклары, әдәбият-сәнгать турындагы уйланулары һәм истәлек язмалары, бергә тупланып, 1983 елда аерым китап булып чыкты. Сиксәненче еллар башында исә </a:t>
            </a:r>
            <a:r>
              <a:rPr lang="tt-RU" sz="1600" dirty="0" smtClean="0">
                <a:latin typeface="Times New Roman" pitchFamily="18" charset="0"/>
                <a:cs typeface="Times New Roman" pitchFamily="18" charset="0"/>
                <a:hlinkClick r:id="rId2" tooltip="«Казан утлары» журналы"/>
              </a:rPr>
              <a:t>«Казан утлары» журналы</a:t>
            </a:r>
            <a:r>
              <a:rPr lang="tt-RU" sz="1600" dirty="0" smtClean="0">
                <a:latin typeface="Times New Roman" pitchFamily="18" charset="0"/>
                <a:cs typeface="Times New Roman" pitchFamily="18" charset="0"/>
              </a:rPr>
              <a:t> битләрендә (1981 ел, 10, 11 саннар; 1982 ел, 12 сан; 1985 ел, 1, 2 саннар) әдипнең яңа әсәре-– автобиографик материалларга нигезләп язылган «Соңгы китап» исемле документаль повесте дөнья күрде. Ә. Еники – әдәби тәрҗемә остасы. Ул украин язучысы О. Гончарның «Знаменосцы» («Байрак йөртүчеләр», 1951) романын, А. Островскийның «Без вины виноватые» («Гаепсез гаеплеләр», 1953) драмасын, М. Бубенновның «Белая береза» («Аккаен», 2нче кисәк, 1954) романын, К. Паустовскийның «Летние дни» («Җәй көннәре», 1960) исемле хикәяләр җыентыгын, Э. Казакевичның «Синяя тетрадь» («Зәңгәр дәфтәр», 1964), </a:t>
            </a:r>
            <a:r>
              <a:rPr lang="tt-RU" sz="1600" dirty="0" smtClean="0">
                <a:latin typeface="Times New Roman" pitchFamily="18" charset="0"/>
                <a:cs typeface="Times New Roman" pitchFamily="18" charset="0"/>
                <a:hlinkClick r:id="rId3" tooltip="Чыңгыз Айтматов"/>
              </a:rPr>
              <a:t>Ч. Айтматовның</a:t>
            </a:r>
            <a:r>
              <a:rPr lang="tt-RU" sz="1600" dirty="0" smtClean="0">
                <a:latin typeface="Times New Roman" pitchFamily="18" charset="0"/>
                <a:cs typeface="Times New Roman" pitchFamily="18" charset="0"/>
              </a:rPr>
              <a:t> «Беренче мөгаллим» (1965) повестьларын һәм күп кенә СССР халык әкиятләрен татар теленә тәрҗемә итте. Аның үзенең дә төп әсәрләре рус теленә һәм башка милли телләргә тәрҗемә ителгән.</a:t>
            </a:r>
            <a:endParaRPr lang="tt-RU" sz="1600" dirty="0">
              <a:latin typeface="Times New Roman" pitchFamily="18" charset="0"/>
              <a:cs typeface="Times New Roman" pitchFamily="18" charset="0"/>
            </a:endParaRPr>
          </a:p>
        </p:txBody>
      </p:sp>
    </p:spTree>
    <p:extLst>
      <p:ext uri="{BB962C8B-B14F-4D97-AF65-F5344CB8AC3E}">
        <p14:creationId xmlns:p14="http://schemas.microsoft.com/office/powerpoint/2010/main" val="102191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Алия\Desktop\ISBN-5-298-01355-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910195"/>
            <a:ext cx="1440160" cy="21602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Алия\Desktop\ISBN-978-5-7761-1874-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1910195"/>
            <a:ext cx="1469628" cy="2160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Алия\Desktop\ISBN-5-7761-056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1910195"/>
            <a:ext cx="1355080" cy="216024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275856" y="476672"/>
            <a:ext cx="2684709" cy="830997"/>
          </a:xfrm>
          <a:prstGeom prst="rect">
            <a:avLst/>
          </a:prstGeom>
        </p:spPr>
        <p:txBody>
          <a:bodyPr wrap="none">
            <a:spAutoFit/>
          </a:bodyPr>
          <a:lstStyle/>
          <a:p>
            <a:r>
              <a:rPr lang="ru-RU" sz="4800" dirty="0" err="1">
                <a:latin typeface="Times New Roman"/>
                <a:ea typeface="Calibri"/>
              </a:rPr>
              <a:t>Китаплар</a:t>
            </a:r>
            <a:endParaRPr lang="ru-RU" sz="4800" dirty="0"/>
          </a:p>
        </p:txBody>
      </p:sp>
    </p:spTree>
    <p:extLst>
      <p:ext uri="{BB962C8B-B14F-4D97-AF65-F5344CB8AC3E}">
        <p14:creationId xmlns:p14="http://schemas.microsoft.com/office/powerpoint/2010/main" val="12029366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TotalTime>
  <Words>1010</Words>
  <Application>Microsoft Office PowerPoint</Application>
  <PresentationFormat>Экран (4:3)</PresentationFormat>
  <Paragraphs>11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Бумажная</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Алия</dc:creator>
  <cp:lastModifiedBy>Алия</cp:lastModifiedBy>
  <cp:revision>5</cp:revision>
  <dcterms:created xsi:type="dcterms:W3CDTF">2013-01-15T09:53:19Z</dcterms:created>
  <dcterms:modified xsi:type="dcterms:W3CDTF">2013-01-17T07:23:43Z</dcterms:modified>
</cp:coreProperties>
</file>