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2" r:id="rId4"/>
    <p:sldId id="259" r:id="rId5"/>
    <p:sldId id="260" r:id="rId6"/>
    <p:sldId id="273" r:id="rId7"/>
    <p:sldId id="262" r:id="rId8"/>
    <p:sldId id="263" r:id="rId9"/>
    <p:sldId id="274" r:id="rId10"/>
    <p:sldId id="265" r:id="rId11"/>
    <p:sldId id="267" r:id="rId12"/>
    <p:sldId id="275" r:id="rId13"/>
    <p:sldId id="268" r:id="rId14"/>
    <p:sldId id="269" r:id="rId15"/>
    <p:sldId id="270" r:id="rId16"/>
    <p:sldId id="271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74BC-9081-4700-8557-071D665CFE0C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31C1-0E61-4E16-9A42-99304C07FF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74BC-9081-4700-8557-071D665CFE0C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31C1-0E61-4E16-9A42-99304C07FF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74BC-9081-4700-8557-071D665CFE0C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31C1-0E61-4E16-9A42-99304C07FF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74BC-9081-4700-8557-071D665CFE0C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31C1-0E61-4E16-9A42-99304C07FF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74BC-9081-4700-8557-071D665CFE0C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31C1-0E61-4E16-9A42-99304C07FF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74BC-9081-4700-8557-071D665CFE0C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31C1-0E61-4E16-9A42-99304C07FF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74BC-9081-4700-8557-071D665CFE0C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31C1-0E61-4E16-9A42-99304C07FF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74BC-9081-4700-8557-071D665CFE0C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31C1-0E61-4E16-9A42-99304C07FF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74BC-9081-4700-8557-071D665CFE0C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31C1-0E61-4E16-9A42-99304C07FF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74BC-9081-4700-8557-071D665CFE0C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31C1-0E61-4E16-9A42-99304C07FF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74BC-9081-4700-8557-071D665CFE0C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31C1-0E61-4E16-9A42-99304C07FF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B74BC-9081-4700-8557-071D665CFE0C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831C1-0E61-4E16-9A42-99304C07FF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611754"/>
            <a:ext cx="7243786" cy="174308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– это сочетание слов, связанных по смыслу и грамматически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268760"/>
            <a:ext cx="75009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Словосочетание</a:t>
            </a:r>
            <a:endParaRPr lang="ru-RU" sz="72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http://slavyane.org/images/stories/Novosti/pochemuchk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1554480" cy="8667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283968" y="4437112"/>
            <a:ext cx="4435474" cy="13110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30613" y="4458841"/>
            <a:ext cx="39421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2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Иванова Л.А., учитель русского языка и </a:t>
            </a:r>
            <a:r>
              <a:rPr lang="ru-RU" sz="20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литературы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ru-RU" sz="20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ГБОУ СОШ № </a:t>
            </a:r>
            <a:r>
              <a:rPr lang="ru-RU" sz="20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28 ВО</a:t>
            </a:r>
            <a:endParaRPr lang="ru-RU" sz="20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ru-RU" sz="2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Санкт-Петербург</a:t>
            </a:r>
            <a:endParaRPr lang="ru-RU" sz="20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Словосочетаниями не являются: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ru-RU" dirty="0" smtClean="0"/>
              <a:t>Грамматическая основа:</a:t>
            </a:r>
          </a:p>
          <a:p>
            <a:pPr algn="ctr">
              <a:buNone/>
            </a:pP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Шумел камыш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Однородные члены предложения:</a:t>
            </a:r>
          </a:p>
          <a:p>
            <a:pPr algn="ctr">
              <a:buNone/>
            </a:pP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Красные и желтые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572000" y="3000372"/>
            <a:ext cx="1857388" cy="1588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714612" y="3000372"/>
            <a:ext cx="1714512" cy="1588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696180" y="3067664"/>
            <a:ext cx="1714512" cy="1588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7" name="Рисунок 6" descr="http://slavyane.org/images/stories/Novosti/pochemuchk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301208"/>
            <a:ext cx="1554480" cy="86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71678"/>
            <a:ext cx="8501122" cy="4268823"/>
          </a:xfr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Читал внимательно</a:t>
            </a:r>
          </a:p>
          <a:p>
            <a:pPr>
              <a:buNone/>
            </a:pPr>
            <a:r>
              <a:rPr lang="ru-RU" dirty="0" smtClean="0"/>
              <a:t>Мальчик читал</a:t>
            </a:r>
          </a:p>
          <a:p>
            <a:pPr>
              <a:buNone/>
            </a:pPr>
            <a:r>
              <a:rPr lang="ru-RU" dirty="0" smtClean="0"/>
              <a:t>Читал книгу</a:t>
            </a:r>
          </a:p>
          <a:p>
            <a:pPr>
              <a:buNone/>
            </a:pPr>
            <a:r>
              <a:rPr lang="ru-RU" dirty="0" smtClean="0"/>
              <a:t>Книгу и журнал</a:t>
            </a:r>
          </a:p>
          <a:p>
            <a:pPr>
              <a:buNone/>
            </a:pPr>
            <a:r>
              <a:rPr lang="ru-RU" dirty="0" smtClean="0"/>
              <a:t>Интересный журнал</a:t>
            </a:r>
          </a:p>
          <a:p>
            <a:pPr>
              <a:buNone/>
            </a:pPr>
            <a:r>
              <a:rPr lang="ru-RU" dirty="0" smtClean="0"/>
              <a:t>С книгой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571480"/>
            <a:ext cx="8501122" cy="76944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400" dirty="0" smtClean="0"/>
              <a:t>Найдите словосочетания</a:t>
            </a:r>
            <a:endParaRPr lang="ru-RU" sz="4400" dirty="0"/>
          </a:p>
        </p:txBody>
      </p:sp>
      <p:pic>
        <p:nvPicPr>
          <p:cNvPr id="5" name="Рисунок 4" descr="http://slavyane.org/images/stories/Novosti/pochemuchk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4664"/>
            <a:ext cx="1554480" cy="86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71678"/>
            <a:ext cx="8501122" cy="4268823"/>
          </a:xfr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Читал внимательно </a:t>
            </a:r>
            <a:r>
              <a:rPr lang="ru-RU" sz="2800" dirty="0" smtClean="0"/>
              <a:t>(словосочетание)</a:t>
            </a:r>
          </a:p>
          <a:p>
            <a:pPr>
              <a:buNone/>
            </a:pPr>
            <a:r>
              <a:rPr lang="ru-RU" dirty="0" smtClean="0"/>
              <a:t>Мальчик читал </a:t>
            </a:r>
            <a:r>
              <a:rPr lang="ru-RU" sz="2800" dirty="0" smtClean="0"/>
              <a:t>(грамматическая основа)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Читал книгу </a:t>
            </a:r>
            <a:r>
              <a:rPr lang="ru-RU" sz="2800" dirty="0" smtClean="0"/>
              <a:t>(словосочетание)</a:t>
            </a:r>
          </a:p>
          <a:p>
            <a:pPr>
              <a:buNone/>
            </a:pPr>
            <a:r>
              <a:rPr lang="ru-RU" dirty="0" smtClean="0"/>
              <a:t>Книгу и журнал </a:t>
            </a:r>
            <a:r>
              <a:rPr lang="ru-RU" sz="2800" dirty="0" smtClean="0"/>
              <a:t>(однородные члены предложения)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Интересный журнал </a:t>
            </a:r>
            <a:r>
              <a:rPr lang="ru-RU" sz="2800" dirty="0" smtClean="0"/>
              <a:t>(словосочетание)</a:t>
            </a:r>
          </a:p>
          <a:p>
            <a:pPr>
              <a:buNone/>
            </a:pPr>
            <a:r>
              <a:rPr lang="ru-RU" dirty="0" smtClean="0"/>
              <a:t>С книгой </a:t>
            </a:r>
            <a:r>
              <a:rPr lang="ru-RU" sz="2800" dirty="0" smtClean="0"/>
              <a:t>(предлог + слово)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571480"/>
            <a:ext cx="8501122" cy="76944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400" dirty="0" smtClean="0"/>
              <a:t>Найдите словосочетания</a:t>
            </a:r>
            <a:endParaRPr lang="ru-RU" sz="4400" dirty="0"/>
          </a:p>
        </p:txBody>
      </p:sp>
      <p:pic>
        <p:nvPicPr>
          <p:cNvPr id="5" name="Рисунок 4" descr="http://slavyane.org/images/stories/Novosti/pochemuchk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1475656" cy="7920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словосочетаний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Именные </a:t>
            </a:r>
          </a:p>
          <a:p>
            <a:pPr>
              <a:buNone/>
            </a:pPr>
            <a:r>
              <a:rPr lang="ru-RU" sz="2400" dirty="0" smtClean="0"/>
              <a:t>Главное слово – имя существительное, имя прилагательное,              имя числительное,  местоимение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Шелковый платок</a:t>
            </a:r>
          </a:p>
          <a:p>
            <a:r>
              <a:rPr lang="ru-RU" dirty="0" smtClean="0"/>
              <a:t>Глагольные</a:t>
            </a:r>
          </a:p>
          <a:p>
            <a:pPr>
              <a:buNone/>
            </a:pPr>
            <a:r>
              <a:rPr lang="ru-RU" sz="2400" dirty="0" smtClean="0"/>
              <a:t>Главное слово – глагол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Бродить по лесу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http://slavyane.org/images/stories/Novosti/pochemuchk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554480" cy="86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491064" cy="1143000"/>
          </a:xfr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Определите вид словосочетания:</a:t>
            </a: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28596" y="1571612"/>
            <a:ext cx="8258204" cy="5000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Окрестности Ростова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Громко свистнуть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Читать книгу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Пасть зверя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Серьезное увлечение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Жить у моря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Рисунок 3" descr="http://slavyane.org/images/stories/Novosti/pochemuchk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554480" cy="86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0744" y="1576220"/>
            <a:ext cx="8286808" cy="4996052"/>
          </a:xfr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4400" dirty="0" smtClean="0"/>
              <a:t>Окрестности Ростова </a:t>
            </a:r>
            <a:r>
              <a:rPr lang="ru-RU" dirty="0" smtClean="0"/>
              <a:t>(именное)</a:t>
            </a:r>
          </a:p>
          <a:p>
            <a:pPr>
              <a:buNone/>
            </a:pPr>
            <a:r>
              <a:rPr lang="ru-RU" sz="4400" dirty="0" smtClean="0"/>
              <a:t>Громко свистнуть </a:t>
            </a:r>
            <a:r>
              <a:rPr lang="ru-RU" dirty="0" smtClean="0"/>
              <a:t>(глагольное)</a:t>
            </a:r>
          </a:p>
          <a:p>
            <a:pPr>
              <a:buNone/>
            </a:pPr>
            <a:r>
              <a:rPr lang="ru-RU" sz="4400" dirty="0" smtClean="0"/>
              <a:t>Читать книгу </a:t>
            </a:r>
            <a:r>
              <a:rPr lang="ru-RU" dirty="0" smtClean="0"/>
              <a:t>(глагольное)</a:t>
            </a:r>
          </a:p>
          <a:p>
            <a:pPr>
              <a:buNone/>
            </a:pPr>
            <a:r>
              <a:rPr lang="ru-RU" sz="4400" dirty="0" smtClean="0"/>
              <a:t>Пасть зверя </a:t>
            </a:r>
            <a:r>
              <a:rPr lang="ru-RU" dirty="0" smtClean="0"/>
              <a:t>(именное)</a:t>
            </a:r>
          </a:p>
          <a:p>
            <a:pPr>
              <a:buNone/>
            </a:pPr>
            <a:r>
              <a:rPr lang="ru-RU" sz="4400" dirty="0" smtClean="0"/>
              <a:t>Серьезное увлечение </a:t>
            </a:r>
            <a:r>
              <a:rPr lang="ru-RU" dirty="0" smtClean="0"/>
              <a:t>(именное)</a:t>
            </a:r>
          </a:p>
          <a:p>
            <a:pPr>
              <a:buNone/>
            </a:pPr>
            <a:r>
              <a:rPr lang="ru-RU" sz="4400" dirty="0" smtClean="0"/>
              <a:t>Жить у моря </a:t>
            </a:r>
            <a:r>
              <a:rPr lang="ru-RU" dirty="0" smtClean="0"/>
              <a:t>(глагольное)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Определите вид словосочетания:</a:t>
            </a:r>
            <a:endParaRPr lang="ru-RU" dirty="0"/>
          </a:p>
        </p:txBody>
      </p:sp>
      <p:pic>
        <p:nvPicPr>
          <p:cNvPr id="5" name="Рисунок 4" descr="http://slavyane.org/images/stories/Novosti/pochemuchk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1554480" cy="86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же мы узнали?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00200"/>
            <a:ext cx="8229600" cy="757230"/>
          </a:xfr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Словосочетание состоит из 2-х и более слов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28596" y="2563280"/>
            <a:ext cx="8229600" cy="73977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Связаны слова по смыслу и грамматически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28596" y="3508903"/>
            <a:ext cx="8229600" cy="114300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 главного слова задается вопрос к зависимому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28596" y="4857760"/>
            <a:ext cx="8229600" cy="135732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Словосочетания бывают именными и глагольными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Рисунок 6" descr="http://slavyane.org/images/stories/Novosti/pochemuchk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332656"/>
            <a:ext cx="1554480" cy="86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</a:t>
            </a:r>
            <a:r>
              <a:rPr lang="ru-RU" sz="48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урок!</a:t>
            </a:r>
            <a:endParaRPr lang="ru-RU" dirty="0"/>
          </a:p>
        </p:txBody>
      </p:sp>
      <p:pic>
        <p:nvPicPr>
          <p:cNvPr id="4" name="Объект 3" descr="http://slavyane.org/images/stories/Novosti/pochemuchki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287" y="1958181"/>
            <a:ext cx="6829425" cy="381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0364064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slavyane.org/images/stories/Novosti/pochemuchk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8402"/>
            <a:ext cx="1554480" cy="8667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8008" y="274638"/>
            <a:ext cx="6808792" cy="89319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Интересно, а при чем тут запятая?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numCol="2">
            <a:normAutofit fontScale="77500" lnSpcReduction="20000"/>
          </a:bodyPr>
          <a:lstStyle/>
          <a:p>
            <a:pPr>
              <a:buNone/>
            </a:pPr>
            <a:r>
              <a:rPr lang="ru-RU" sz="3400" dirty="0" smtClean="0">
                <a:solidFill>
                  <a:srgbClr val="7030A0"/>
                </a:solidFill>
              </a:rPr>
              <a:t>Очень-очень </a:t>
            </a:r>
          </a:p>
          <a:p>
            <a:pPr>
              <a:buNone/>
            </a:pPr>
            <a:r>
              <a:rPr lang="ru-RU" sz="3400" dirty="0" smtClean="0">
                <a:solidFill>
                  <a:srgbClr val="7030A0"/>
                </a:solidFill>
              </a:rPr>
              <a:t>Странный вид:</a:t>
            </a:r>
          </a:p>
          <a:p>
            <a:pPr>
              <a:buNone/>
            </a:pPr>
            <a:r>
              <a:rPr lang="ru-RU" sz="3400" dirty="0" smtClean="0">
                <a:solidFill>
                  <a:srgbClr val="7030A0"/>
                </a:solidFill>
              </a:rPr>
              <a:t>Речка за окном</a:t>
            </a:r>
          </a:p>
          <a:p>
            <a:pPr>
              <a:buNone/>
            </a:pPr>
            <a:r>
              <a:rPr lang="ru-RU" sz="3400" dirty="0" smtClean="0">
                <a:solidFill>
                  <a:srgbClr val="7030A0"/>
                </a:solidFill>
              </a:rPr>
              <a:t>Горит,</a:t>
            </a:r>
          </a:p>
          <a:p>
            <a:pPr>
              <a:buNone/>
            </a:pPr>
            <a:r>
              <a:rPr lang="ru-RU" sz="3400" dirty="0" smtClean="0">
                <a:solidFill>
                  <a:srgbClr val="7030A0"/>
                </a:solidFill>
              </a:rPr>
              <a:t>Чей-то дом</a:t>
            </a:r>
          </a:p>
          <a:p>
            <a:pPr>
              <a:buNone/>
            </a:pPr>
            <a:r>
              <a:rPr lang="ru-RU" sz="3400" dirty="0" smtClean="0">
                <a:solidFill>
                  <a:srgbClr val="7030A0"/>
                </a:solidFill>
              </a:rPr>
              <a:t>Хвостом виляет, </a:t>
            </a:r>
          </a:p>
          <a:p>
            <a:pPr>
              <a:buNone/>
            </a:pPr>
            <a:r>
              <a:rPr lang="ru-RU" sz="3400" dirty="0" smtClean="0">
                <a:solidFill>
                  <a:srgbClr val="7030A0"/>
                </a:solidFill>
              </a:rPr>
              <a:t>Песик</a:t>
            </a:r>
          </a:p>
          <a:p>
            <a:pPr>
              <a:buNone/>
            </a:pPr>
            <a:r>
              <a:rPr lang="ru-RU" sz="3400" dirty="0" smtClean="0">
                <a:solidFill>
                  <a:srgbClr val="7030A0"/>
                </a:solidFill>
              </a:rPr>
              <a:t>Из ружья стреляет,</a:t>
            </a:r>
          </a:p>
          <a:p>
            <a:pPr>
              <a:buNone/>
            </a:pPr>
            <a:r>
              <a:rPr lang="ru-RU" sz="3400" dirty="0" smtClean="0">
                <a:solidFill>
                  <a:srgbClr val="7030A0"/>
                </a:solidFill>
              </a:rPr>
              <a:t>Мальчик</a:t>
            </a:r>
          </a:p>
          <a:p>
            <a:pPr>
              <a:buNone/>
            </a:pPr>
            <a:r>
              <a:rPr lang="ru-RU" sz="3400" dirty="0" smtClean="0">
                <a:solidFill>
                  <a:srgbClr val="7030A0"/>
                </a:solidFill>
              </a:rPr>
              <a:t>Чуть не слопал </a:t>
            </a:r>
          </a:p>
          <a:p>
            <a:pPr>
              <a:buNone/>
            </a:pPr>
            <a:r>
              <a:rPr lang="ru-RU" sz="3400" dirty="0" smtClean="0">
                <a:solidFill>
                  <a:srgbClr val="7030A0"/>
                </a:solidFill>
              </a:rPr>
              <a:t>Мышку,</a:t>
            </a:r>
          </a:p>
          <a:p>
            <a:pPr>
              <a:buNone/>
            </a:pPr>
            <a:endParaRPr lang="ru-RU" sz="34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sz="34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3400" dirty="0" smtClean="0">
                <a:solidFill>
                  <a:srgbClr val="7030A0"/>
                </a:solidFill>
              </a:rPr>
              <a:t>Кот в очках</a:t>
            </a:r>
          </a:p>
          <a:p>
            <a:pPr>
              <a:buNone/>
            </a:pPr>
            <a:r>
              <a:rPr lang="ru-RU" sz="3400" dirty="0" smtClean="0">
                <a:solidFill>
                  <a:srgbClr val="7030A0"/>
                </a:solidFill>
              </a:rPr>
              <a:t>Читает книжку,</a:t>
            </a:r>
          </a:p>
          <a:p>
            <a:pPr>
              <a:buNone/>
            </a:pPr>
            <a:r>
              <a:rPr lang="ru-RU" sz="3400" dirty="0" smtClean="0">
                <a:solidFill>
                  <a:srgbClr val="7030A0"/>
                </a:solidFill>
              </a:rPr>
              <a:t>Старый дед </a:t>
            </a:r>
          </a:p>
          <a:p>
            <a:pPr>
              <a:buNone/>
            </a:pPr>
            <a:r>
              <a:rPr lang="ru-RU" sz="3400" dirty="0" smtClean="0">
                <a:solidFill>
                  <a:srgbClr val="7030A0"/>
                </a:solidFill>
              </a:rPr>
              <a:t>Влетел в окно,</a:t>
            </a:r>
          </a:p>
          <a:p>
            <a:pPr>
              <a:buNone/>
            </a:pPr>
            <a:r>
              <a:rPr lang="ru-RU" sz="3400" dirty="0" smtClean="0">
                <a:solidFill>
                  <a:srgbClr val="7030A0"/>
                </a:solidFill>
              </a:rPr>
              <a:t>Воробей</a:t>
            </a:r>
          </a:p>
          <a:p>
            <a:pPr>
              <a:buNone/>
            </a:pPr>
            <a:r>
              <a:rPr lang="ru-RU" sz="3400" dirty="0" smtClean="0">
                <a:solidFill>
                  <a:srgbClr val="7030A0"/>
                </a:solidFill>
              </a:rPr>
              <a:t>Схватил зерно</a:t>
            </a:r>
          </a:p>
          <a:p>
            <a:pPr>
              <a:buNone/>
            </a:pPr>
            <a:r>
              <a:rPr lang="ru-RU" sz="3400" dirty="0" smtClean="0">
                <a:solidFill>
                  <a:srgbClr val="7030A0"/>
                </a:solidFill>
              </a:rPr>
              <a:t>Да как крикнет, </a:t>
            </a:r>
          </a:p>
          <a:p>
            <a:pPr>
              <a:buNone/>
            </a:pPr>
            <a:r>
              <a:rPr lang="ru-RU" sz="3400" dirty="0" smtClean="0">
                <a:solidFill>
                  <a:srgbClr val="7030A0"/>
                </a:solidFill>
              </a:rPr>
              <a:t>Улетая:</a:t>
            </a:r>
          </a:p>
          <a:p>
            <a:pPr>
              <a:buNone/>
            </a:pPr>
            <a:r>
              <a:rPr lang="ru-RU" sz="3400" dirty="0" smtClean="0">
                <a:solidFill>
                  <a:srgbClr val="7030A0"/>
                </a:solidFill>
              </a:rPr>
              <a:t>-Вот что значит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r>
              <a:rPr lang="ru-RU" sz="6600" b="1" dirty="0" smtClean="0">
                <a:solidFill>
                  <a:srgbClr val="7030A0"/>
                </a:solidFill>
              </a:rPr>
              <a:t>Запятая!</a:t>
            </a:r>
            <a:r>
              <a:rPr lang="ru-RU" sz="6000" b="1" dirty="0" smtClean="0"/>
              <a:t>     </a:t>
            </a:r>
            <a:endParaRPr lang="ru-RU" sz="87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000892" y="-3571924"/>
            <a:ext cx="1470615" cy="947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1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61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Интересно, а при чем тут запятая?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numCol="2">
            <a:normAutofit fontScale="85000" lnSpcReduction="20000"/>
          </a:bodyPr>
          <a:lstStyle/>
          <a:p>
            <a:pPr>
              <a:buNone/>
            </a:pPr>
            <a:r>
              <a:rPr lang="ru-RU" sz="3100" dirty="0" smtClean="0">
                <a:solidFill>
                  <a:srgbClr val="7030A0"/>
                </a:solidFill>
              </a:rPr>
              <a:t>Очень-очень </a:t>
            </a:r>
          </a:p>
          <a:p>
            <a:pPr>
              <a:buNone/>
            </a:pPr>
            <a:r>
              <a:rPr lang="ru-RU" sz="3100" dirty="0" smtClean="0">
                <a:solidFill>
                  <a:srgbClr val="7030A0"/>
                </a:solidFill>
              </a:rPr>
              <a:t>Странный вид:</a:t>
            </a:r>
          </a:p>
          <a:p>
            <a:pPr>
              <a:buNone/>
            </a:pPr>
            <a:r>
              <a:rPr lang="ru-RU" sz="3100" dirty="0" smtClean="0">
                <a:solidFill>
                  <a:srgbClr val="7030A0"/>
                </a:solidFill>
              </a:rPr>
              <a:t>Речка за окном</a:t>
            </a:r>
            <a:r>
              <a:rPr lang="ru-RU" sz="3100" b="1" dirty="0" smtClean="0">
                <a:solidFill>
                  <a:srgbClr val="7030A0"/>
                </a:solidFill>
              </a:rPr>
              <a:t>,</a:t>
            </a:r>
            <a:r>
              <a:rPr lang="ru-RU" sz="3100" dirty="0" smtClean="0"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r>
              <a:rPr lang="ru-RU" sz="3100" dirty="0" smtClean="0">
                <a:solidFill>
                  <a:srgbClr val="7030A0"/>
                </a:solidFill>
              </a:rPr>
              <a:t>Горит</a:t>
            </a:r>
          </a:p>
          <a:p>
            <a:pPr>
              <a:buNone/>
            </a:pPr>
            <a:r>
              <a:rPr lang="ru-RU" sz="3100" dirty="0" smtClean="0">
                <a:solidFill>
                  <a:srgbClr val="7030A0"/>
                </a:solidFill>
              </a:rPr>
              <a:t>Чей-то дом</a:t>
            </a:r>
            <a:r>
              <a:rPr lang="ru-RU" sz="3100" b="1" dirty="0" smtClean="0">
                <a:solidFill>
                  <a:srgbClr val="7030A0"/>
                </a:solidFill>
              </a:rPr>
              <a:t>,</a:t>
            </a:r>
          </a:p>
          <a:p>
            <a:pPr>
              <a:buNone/>
            </a:pPr>
            <a:r>
              <a:rPr lang="ru-RU" sz="3100" dirty="0" smtClean="0">
                <a:solidFill>
                  <a:srgbClr val="7030A0"/>
                </a:solidFill>
              </a:rPr>
              <a:t>Хвостом виляет </a:t>
            </a:r>
          </a:p>
          <a:p>
            <a:pPr>
              <a:buNone/>
            </a:pPr>
            <a:r>
              <a:rPr lang="ru-RU" sz="3100" dirty="0" smtClean="0">
                <a:solidFill>
                  <a:srgbClr val="7030A0"/>
                </a:solidFill>
              </a:rPr>
              <a:t>Песик</a:t>
            </a:r>
            <a:r>
              <a:rPr lang="ru-RU" sz="3100" b="1" dirty="0" smtClean="0">
                <a:solidFill>
                  <a:srgbClr val="7030A0"/>
                </a:solidFill>
              </a:rPr>
              <a:t>,</a:t>
            </a:r>
          </a:p>
          <a:p>
            <a:pPr>
              <a:buNone/>
            </a:pPr>
            <a:r>
              <a:rPr lang="ru-RU" sz="3100" dirty="0" smtClean="0">
                <a:solidFill>
                  <a:srgbClr val="7030A0"/>
                </a:solidFill>
              </a:rPr>
              <a:t>Из ружья стреляет</a:t>
            </a:r>
          </a:p>
          <a:p>
            <a:pPr>
              <a:buNone/>
            </a:pPr>
            <a:r>
              <a:rPr lang="ru-RU" sz="3100" dirty="0" smtClean="0">
                <a:solidFill>
                  <a:srgbClr val="7030A0"/>
                </a:solidFill>
              </a:rPr>
              <a:t>Мальчик</a:t>
            </a:r>
            <a:r>
              <a:rPr lang="ru-RU" sz="3100" b="1" dirty="0" smtClean="0">
                <a:solidFill>
                  <a:srgbClr val="7030A0"/>
                </a:solidFill>
              </a:rPr>
              <a:t>,</a:t>
            </a:r>
          </a:p>
          <a:p>
            <a:pPr>
              <a:buNone/>
            </a:pPr>
            <a:r>
              <a:rPr lang="ru-RU" sz="3100" dirty="0" smtClean="0">
                <a:solidFill>
                  <a:srgbClr val="7030A0"/>
                </a:solidFill>
              </a:rPr>
              <a:t>Чуть не слопал </a:t>
            </a:r>
          </a:p>
          <a:p>
            <a:pPr>
              <a:buNone/>
            </a:pPr>
            <a:r>
              <a:rPr lang="ru-RU" sz="3100" dirty="0" smtClean="0">
                <a:solidFill>
                  <a:srgbClr val="7030A0"/>
                </a:solidFill>
              </a:rPr>
              <a:t>Мышку</a:t>
            </a:r>
          </a:p>
          <a:p>
            <a:pPr>
              <a:buNone/>
            </a:pPr>
            <a:endParaRPr lang="ru-RU" sz="31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sz="31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3100" dirty="0" smtClean="0">
                <a:solidFill>
                  <a:srgbClr val="7030A0"/>
                </a:solidFill>
              </a:rPr>
              <a:t>Кот, в очках</a:t>
            </a:r>
          </a:p>
          <a:p>
            <a:pPr>
              <a:buNone/>
            </a:pPr>
            <a:r>
              <a:rPr lang="ru-RU" sz="3100" dirty="0" smtClean="0">
                <a:solidFill>
                  <a:srgbClr val="7030A0"/>
                </a:solidFill>
              </a:rPr>
              <a:t>Читает книжку</a:t>
            </a:r>
          </a:p>
          <a:p>
            <a:pPr>
              <a:buNone/>
            </a:pPr>
            <a:r>
              <a:rPr lang="ru-RU" sz="3100" dirty="0" smtClean="0">
                <a:solidFill>
                  <a:srgbClr val="7030A0"/>
                </a:solidFill>
              </a:rPr>
              <a:t>Старый дед ,</a:t>
            </a:r>
          </a:p>
          <a:p>
            <a:pPr>
              <a:buNone/>
            </a:pPr>
            <a:r>
              <a:rPr lang="ru-RU" sz="3100" dirty="0" smtClean="0">
                <a:solidFill>
                  <a:srgbClr val="7030A0"/>
                </a:solidFill>
              </a:rPr>
              <a:t>Влетел в окно</a:t>
            </a:r>
          </a:p>
          <a:p>
            <a:pPr>
              <a:buNone/>
            </a:pPr>
            <a:r>
              <a:rPr lang="ru-RU" sz="3100" dirty="0" smtClean="0">
                <a:solidFill>
                  <a:srgbClr val="7030A0"/>
                </a:solidFill>
              </a:rPr>
              <a:t>Воробей,</a:t>
            </a:r>
          </a:p>
          <a:p>
            <a:pPr>
              <a:buNone/>
            </a:pPr>
            <a:r>
              <a:rPr lang="ru-RU" sz="3100" dirty="0" smtClean="0">
                <a:solidFill>
                  <a:srgbClr val="7030A0"/>
                </a:solidFill>
              </a:rPr>
              <a:t>Схватил зерно</a:t>
            </a:r>
          </a:p>
          <a:p>
            <a:pPr>
              <a:buNone/>
            </a:pPr>
            <a:r>
              <a:rPr lang="ru-RU" sz="3100" dirty="0" smtClean="0">
                <a:solidFill>
                  <a:srgbClr val="7030A0"/>
                </a:solidFill>
              </a:rPr>
              <a:t>Да как крикнет, </a:t>
            </a:r>
          </a:p>
          <a:p>
            <a:pPr>
              <a:buNone/>
            </a:pPr>
            <a:r>
              <a:rPr lang="ru-RU" sz="3100" dirty="0" smtClean="0">
                <a:solidFill>
                  <a:srgbClr val="7030A0"/>
                </a:solidFill>
              </a:rPr>
              <a:t>Улетая:</a:t>
            </a:r>
          </a:p>
          <a:p>
            <a:pPr>
              <a:buNone/>
            </a:pPr>
            <a:r>
              <a:rPr lang="ru-RU" sz="3100" dirty="0" smtClean="0">
                <a:solidFill>
                  <a:srgbClr val="7030A0"/>
                </a:solidFill>
              </a:rPr>
              <a:t>-Вот что значит 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7030A0"/>
                </a:solidFill>
              </a:rPr>
              <a:t>Запятая!   </a:t>
            </a:r>
            <a:r>
              <a:rPr lang="ru-RU" sz="6000" b="1" dirty="0" smtClean="0"/>
              <a:t>  </a:t>
            </a:r>
            <a:endParaRPr lang="ru-RU" sz="87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000892" y="-3571924"/>
            <a:ext cx="1470615" cy="947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1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610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Рисунок 4" descr="http://slavyane.org/images/stories/Novosti/pochemuchk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01060"/>
            <a:ext cx="1554480" cy="86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Словосочетание состоит из главного и зависимого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Синее море</a:t>
            </a:r>
          </a:p>
          <a:p>
            <a:pPr algn="ctr">
              <a:buNone/>
            </a:pPr>
            <a:endParaRPr lang="ru-RU" sz="6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Жить у моря</a:t>
            </a:r>
          </a:p>
          <a:p>
            <a:pPr algn="r">
              <a:buNone/>
            </a:pPr>
            <a:endParaRPr lang="ru-RU" sz="6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Говорить громко</a:t>
            </a:r>
            <a:endParaRPr lang="ru-R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15556" y="1785926"/>
            <a:ext cx="1354889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1465523" y="2035677"/>
            <a:ext cx="500066" cy="215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2857206" y="1999164"/>
            <a:ext cx="428628" cy="215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000232" y="142873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Какое?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930135" y="3402268"/>
            <a:ext cx="1354889" cy="1588"/>
          </a:xfrm>
          <a:prstGeom prst="line">
            <a:avLst/>
          </a:prstGeom>
          <a:scene3d>
            <a:camera prst="orthographicFront">
              <a:rot lat="0" lon="300000" rev="0"/>
            </a:camera>
            <a:lightRig rig="threePt" dir="t"/>
          </a:scene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5034648" y="3652607"/>
            <a:ext cx="500066" cy="2151"/>
          </a:xfrm>
          <a:prstGeom prst="straightConnector1">
            <a:avLst/>
          </a:prstGeom>
          <a:ln>
            <a:tailEnd type="arrow"/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3715820" y="3615507"/>
            <a:ext cx="428628" cy="2151"/>
          </a:xfrm>
          <a:prstGeom prst="line">
            <a:avLst/>
          </a:prstGeom>
          <a:scene3d>
            <a:camera prst="orthographicFront">
              <a:rot lat="0" lon="300000" rev="0"/>
            </a:camera>
            <a:lightRig rig="threePt" dir="t"/>
          </a:scene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573209" y="5072074"/>
            <a:ext cx="1354889" cy="1588"/>
          </a:xfrm>
          <a:prstGeom prst="line">
            <a:avLst/>
          </a:prstGeom>
          <a:scene3d>
            <a:camera prst="orthographicFront">
              <a:rot lat="0" lon="300000" rev="0"/>
            </a:camera>
            <a:lightRig rig="threePt" dir="t"/>
          </a:scene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6677722" y="5322413"/>
            <a:ext cx="500066" cy="2151"/>
          </a:xfrm>
          <a:prstGeom prst="straightConnector1">
            <a:avLst/>
          </a:prstGeom>
          <a:ln>
            <a:tailEnd type="arrow"/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5358894" y="5285313"/>
            <a:ext cx="428628" cy="2151"/>
          </a:xfrm>
          <a:prstGeom prst="line">
            <a:avLst/>
          </a:prstGeom>
          <a:scene3d>
            <a:camera prst="orthographicFront">
              <a:rot lat="0" lon="300000" rev="0"/>
            </a:camera>
            <a:lightRig rig="threePt" dir="t"/>
          </a:scene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357686" y="300037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Где?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929322" y="464344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Как?</a:t>
            </a:r>
            <a:endParaRPr lang="ru-RU" dirty="0"/>
          </a:p>
        </p:txBody>
      </p:sp>
      <p:sp>
        <p:nvSpPr>
          <p:cNvPr id="28" name="Счетверенная стрелка 27"/>
          <p:cNvSpPr/>
          <p:nvPr/>
        </p:nvSpPr>
        <p:spPr>
          <a:xfrm rot="2843267">
            <a:off x="3352655" y="1855566"/>
            <a:ext cx="332670" cy="326813"/>
          </a:xfrm>
          <a:prstGeom prst="quadArrow">
            <a:avLst>
              <a:gd name="adj1" fmla="val 5522"/>
              <a:gd name="adj2" fmla="val 12023"/>
              <a:gd name="adj3" fmla="val 79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четверенная стрелка 28"/>
          <p:cNvSpPr/>
          <p:nvPr/>
        </p:nvSpPr>
        <p:spPr>
          <a:xfrm rot="2843267">
            <a:off x="3281216" y="3498640"/>
            <a:ext cx="332670" cy="326813"/>
          </a:xfrm>
          <a:prstGeom prst="quadArrow">
            <a:avLst>
              <a:gd name="adj1" fmla="val 5522"/>
              <a:gd name="adj2" fmla="val 12023"/>
              <a:gd name="adj3" fmla="val 79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четверенная стрелка 29"/>
          <p:cNvSpPr/>
          <p:nvPr/>
        </p:nvSpPr>
        <p:spPr>
          <a:xfrm rot="2843267">
            <a:off x="4424225" y="5213151"/>
            <a:ext cx="332670" cy="326813"/>
          </a:xfrm>
          <a:prstGeom prst="quadArrow">
            <a:avLst>
              <a:gd name="adj1" fmla="val 5522"/>
              <a:gd name="adj2" fmla="val 12023"/>
              <a:gd name="adj3" fmla="val 79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 descr="http://slavyane.org/images/stories/Novosti/pochemuchk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554480" cy="86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3" grpId="0"/>
      <p:bldP spid="24" grpId="0"/>
      <p:bldP spid="28" grpId="0" animBg="1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Найдите главное слово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sz="3600" b="1" dirty="0" smtClean="0"/>
              <a:t>Помогать другу</a:t>
            </a:r>
          </a:p>
          <a:p>
            <a:pPr algn="ctr">
              <a:buNone/>
            </a:pPr>
            <a:r>
              <a:rPr lang="ru-RU" sz="3600" b="1" dirty="0" smtClean="0"/>
              <a:t>Дивный сад</a:t>
            </a:r>
          </a:p>
          <a:p>
            <a:pPr algn="ctr">
              <a:buNone/>
            </a:pPr>
            <a:r>
              <a:rPr lang="ru-RU" sz="3600" b="1" dirty="0" smtClean="0"/>
              <a:t>Гулять по набережной</a:t>
            </a:r>
          </a:p>
          <a:p>
            <a:pPr algn="ctr">
              <a:buNone/>
            </a:pPr>
            <a:r>
              <a:rPr lang="ru-RU" sz="3600" b="1" dirty="0" smtClean="0"/>
              <a:t>Читать внимательно</a:t>
            </a:r>
          </a:p>
          <a:p>
            <a:pPr algn="ctr">
              <a:buNone/>
            </a:pPr>
            <a:r>
              <a:rPr lang="ru-RU" sz="3600" b="1" dirty="0" smtClean="0"/>
              <a:t>Познакомиться с книгой</a:t>
            </a:r>
          </a:p>
          <a:p>
            <a:pPr algn="ctr">
              <a:buNone/>
            </a:pPr>
            <a:r>
              <a:rPr lang="ru-RU" sz="3600" b="1" dirty="0" smtClean="0"/>
              <a:t>Зелень деревьев</a:t>
            </a:r>
          </a:p>
          <a:p>
            <a:pPr algn="ctr">
              <a:buNone/>
            </a:pPr>
            <a:r>
              <a:rPr lang="ru-RU" sz="3600" b="1" dirty="0" smtClean="0"/>
              <a:t>Веселый рассказ</a:t>
            </a:r>
            <a:endParaRPr lang="ru-RU" sz="3600" b="1" dirty="0"/>
          </a:p>
        </p:txBody>
      </p:sp>
      <p:pic>
        <p:nvPicPr>
          <p:cNvPr id="4" name="Рисунок 3" descr="http://slavyane.org/images/stories/Novosti/pochemuchk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4035"/>
            <a:ext cx="1554480" cy="86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Найдите главное слово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Помогать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smtClean="0"/>
              <a:t>другу</a:t>
            </a:r>
          </a:p>
          <a:p>
            <a:pPr algn="ctr">
              <a:buNone/>
            </a:pPr>
            <a:r>
              <a:rPr lang="ru-RU" sz="3600" b="1" dirty="0" smtClean="0"/>
              <a:t>Дивный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сад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Гулять</a:t>
            </a:r>
            <a:r>
              <a:rPr lang="ru-RU" sz="3600" b="1" dirty="0" smtClean="0"/>
              <a:t> по набережной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Читать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smtClean="0"/>
              <a:t>внимательно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Познакомиться</a:t>
            </a:r>
            <a:r>
              <a:rPr lang="ru-RU" sz="3600" b="1" dirty="0" smtClean="0"/>
              <a:t> с книгой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Зелень</a:t>
            </a:r>
            <a:r>
              <a:rPr lang="ru-RU" sz="3600" b="1" dirty="0" smtClean="0"/>
              <a:t> деревьев</a:t>
            </a:r>
          </a:p>
          <a:p>
            <a:pPr algn="ctr">
              <a:buNone/>
            </a:pPr>
            <a:r>
              <a:rPr lang="ru-RU" sz="3600" b="1" dirty="0" smtClean="0"/>
              <a:t>Веселый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рассказ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http://slavyane.org/images/stories/Novosti/pochemuchk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1554480" cy="86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Слова  в словосочетании связаны с помощью </a:t>
            </a:r>
          </a:p>
          <a:p>
            <a:pPr>
              <a:buNone/>
            </a:pPr>
            <a:r>
              <a:rPr lang="ru-RU" dirty="0" smtClean="0"/>
              <a:t> – окончания:</a:t>
            </a:r>
          </a:p>
          <a:p>
            <a:pPr algn="ctr">
              <a:buNone/>
            </a:pPr>
            <a:r>
              <a:rPr lang="ru-RU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</a:t>
            </a:r>
            <a:r>
              <a:rPr lang="ru-RU" sz="5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его</a:t>
            </a:r>
            <a:r>
              <a:rPr lang="ru-RU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моря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- окончания и предлога:</a:t>
            </a:r>
          </a:p>
          <a:p>
            <a:pPr algn="ctr">
              <a:buNone/>
            </a:pPr>
            <a:endParaRPr lang="ru-RU" sz="4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Увидел </a:t>
            </a:r>
            <a:r>
              <a:rPr lang="ru-RU" sz="5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книг</a:t>
            </a:r>
            <a:r>
              <a:rPr lang="ru-RU" sz="5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- только по смыслу:</a:t>
            </a:r>
          </a:p>
          <a:p>
            <a:pPr algn="ctr">
              <a:buNone/>
            </a:pPr>
            <a:endParaRPr lang="ru-RU" sz="4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Читать громко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3929058" y="928670"/>
            <a:ext cx="1358115" cy="357984"/>
            <a:chOff x="1714480" y="1785926"/>
            <a:chExt cx="1358115" cy="500860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1715556" y="1785926"/>
              <a:ext cx="1354889" cy="158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 rot="5400000">
              <a:off x="1465523" y="2035677"/>
              <a:ext cx="500066" cy="215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>
              <a:off x="2857206" y="1999164"/>
              <a:ext cx="428628" cy="215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>
            <a:off x="3857620" y="3214686"/>
            <a:ext cx="1356698" cy="312484"/>
            <a:chOff x="3929058" y="3402268"/>
            <a:chExt cx="1356698" cy="501448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3930135" y="3402268"/>
              <a:ext cx="1354889" cy="1588"/>
            </a:xfrm>
            <a:prstGeom prst="line">
              <a:avLst/>
            </a:prstGeom>
            <a:scene3d>
              <a:camera prst="orthographicFront">
                <a:rot lat="0" lon="300000" rev="0"/>
              </a:camera>
              <a:lightRig rig="threePt" dir="t"/>
            </a:scene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 rot="5400000">
              <a:off x="5034648" y="3652607"/>
              <a:ext cx="500066" cy="2151"/>
            </a:xfrm>
            <a:prstGeom prst="straightConnector1">
              <a:avLst/>
            </a:prstGeom>
            <a:ln>
              <a:tailEnd type="arrow"/>
            </a:ln>
            <a:scene3d>
              <a:camera prst="orthographicFront">
                <a:rot lat="0" lon="300000" rev="0"/>
              </a:camera>
              <a:lightRig rig="threePt" dir="t"/>
            </a:scene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>
              <a:off x="3715820" y="3615507"/>
              <a:ext cx="428628" cy="2151"/>
            </a:xfrm>
            <a:prstGeom prst="line">
              <a:avLst/>
            </a:prstGeom>
            <a:scene3d>
              <a:camera prst="orthographicFront">
                <a:rot lat="0" lon="300000" rev="0"/>
              </a:camera>
              <a:lightRig rig="threePt" dir="t"/>
            </a:scene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Группа 18"/>
          <p:cNvGrpSpPr/>
          <p:nvPr/>
        </p:nvGrpSpPr>
        <p:grpSpPr>
          <a:xfrm>
            <a:off x="3786182" y="5357826"/>
            <a:ext cx="1356698" cy="312484"/>
            <a:chOff x="3929058" y="3402268"/>
            <a:chExt cx="1356698" cy="501448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>
              <a:off x="3930135" y="3402268"/>
              <a:ext cx="1354889" cy="1588"/>
            </a:xfrm>
            <a:prstGeom prst="line">
              <a:avLst/>
            </a:prstGeom>
            <a:scene3d>
              <a:camera prst="orthographicFront">
                <a:rot lat="0" lon="300000" rev="0"/>
              </a:camera>
              <a:lightRig rig="threePt" dir="t"/>
            </a:scene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 rot="5400000">
              <a:off x="5034648" y="3652607"/>
              <a:ext cx="500066" cy="2151"/>
            </a:xfrm>
            <a:prstGeom prst="straightConnector1">
              <a:avLst/>
            </a:prstGeom>
            <a:ln>
              <a:tailEnd type="arrow"/>
            </a:ln>
            <a:scene3d>
              <a:camera prst="orthographicFront">
                <a:rot lat="0" lon="300000" rev="0"/>
              </a:camera>
              <a:lightRig rig="threePt" dir="t"/>
            </a:scene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>
              <a:off x="3715820" y="3615507"/>
              <a:ext cx="428628" cy="2151"/>
            </a:xfrm>
            <a:prstGeom prst="line">
              <a:avLst/>
            </a:prstGeom>
            <a:scene3d>
              <a:camera prst="orthographicFront">
                <a:rot lat="0" lon="300000" rev="0"/>
              </a:camera>
              <a:lightRig rig="threePt" dir="t"/>
            </a:scene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3" name="Рисунок 22" descr="http://slavyane.org/images/stories/Novosti/pochemuchk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443244"/>
            <a:ext cx="1554480" cy="86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связаны слова в словосочетании?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Храброй дружиной</a:t>
            </a:r>
          </a:p>
          <a:p>
            <a:pPr>
              <a:buNone/>
            </a:pPr>
            <a:r>
              <a:rPr lang="ru-RU" sz="4000" dirty="0" smtClean="0"/>
              <a:t>Шумят весной</a:t>
            </a:r>
          </a:p>
          <a:p>
            <a:pPr>
              <a:buNone/>
            </a:pPr>
            <a:r>
              <a:rPr lang="ru-RU" sz="4000" dirty="0" smtClean="0"/>
              <a:t>Спуститься по лестнице</a:t>
            </a:r>
          </a:p>
          <a:p>
            <a:pPr>
              <a:buNone/>
            </a:pPr>
            <a:r>
              <a:rPr lang="ru-RU" sz="4000" dirty="0" smtClean="0"/>
              <a:t>Играют весело</a:t>
            </a:r>
          </a:p>
          <a:p>
            <a:pPr>
              <a:buNone/>
            </a:pPr>
            <a:r>
              <a:rPr lang="ru-RU" sz="4000" dirty="0" smtClean="0"/>
              <a:t>Красивая улица</a:t>
            </a:r>
          </a:p>
          <a:p>
            <a:pPr>
              <a:buNone/>
            </a:pPr>
            <a:r>
              <a:rPr lang="ru-RU" sz="4000" dirty="0" smtClean="0"/>
              <a:t>Говорить о празднике</a:t>
            </a:r>
          </a:p>
          <a:p>
            <a:pPr algn="ctr">
              <a:buNone/>
            </a:pPr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4" name="Рисунок 3" descr="http://slavyane.org/images/stories/Novosti/pochemuchk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157192"/>
            <a:ext cx="1554480" cy="86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связаны слова в словосочетании?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4700" dirty="0" smtClean="0"/>
              <a:t>Храбр</a:t>
            </a:r>
            <a:r>
              <a:rPr lang="ru-RU" sz="4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ой</a:t>
            </a:r>
            <a:r>
              <a:rPr lang="ru-RU" sz="4700" dirty="0" smtClean="0"/>
              <a:t> дружин</a:t>
            </a:r>
            <a:r>
              <a:rPr lang="ru-RU" sz="4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ой</a:t>
            </a:r>
            <a:r>
              <a:rPr lang="ru-RU" sz="4800" dirty="0" smtClean="0"/>
              <a:t> </a:t>
            </a:r>
            <a:r>
              <a:rPr lang="ru-RU" sz="3000" dirty="0" smtClean="0"/>
              <a:t>(окончание)</a:t>
            </a:r>
          </a:p>
          <a:p>
            <a:pPr>
              <a:buNone/>
            </a:pPr>
            <a:r>
              <a:rPr lang="ru-RU" sz="4700" dirty="0" smtClean="0"/>
              <a:t>Шумят весн</a:t>
            </a:r>
            <a:r>
              <a:rPr lang="ru-RU" sz="4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ой</a:t>
            </a:r>
            <a:r>
              <a:rPr lang="ru-RU" sz="4700" dirty="0" smtClean="0"/>
              <a:t> </a:t>
            </a:r>
            <a:r>
              <a:rPr lang="ru-RU" sz="3000" dirty="0" smtClean="0"/>
              <a:t>(окончание)</a:t>
            </a:r>
          </a:p>
          <a:p>
            <a:pPr>
              <a:buNone/>
            </a:pPr>
            <a:r>
              <a:rPr lang="ru-RU" sz="4700" dirty="0" smtClean="0"/>
              <a:t>Спуститься </a:t>
            </a:r>
            <a:r>
              <a:rPr lang="ru-RU" sz="4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</a:t>
            </a:r>
            <a:r>
              <a:rPr lang="ru-RU" sz="4700" dirty="0" smtClean="0"/>
              <a:t> лестниц</a:t>
            </a:r>
            <a:r>
              <a:rPr lang="ru-RU" sz="4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4800" dirty="0" smtClean="0"/>
              <a:t> </a:t>
            </a:r>
            <a:r>
              <a:rPr lang="ru-RU" sz="3000" dirty="0" smtClean="0"/>
              <a:t>(окончание и предлог)</a:t>
            </a:r>
          </a:p>
          <a:p>
            <a:pPr>
              <a:buNone/>
            </a:pPr>
            <a:r>
              <a:rPr lang="ru-RU" sz="4700" dirty="0" smtClean="0"/>
              <a:t>Играют весело </a:t>
            </a:r>
            <a:r>
              <a:rPr lang="ru-RU" sz="3300" dirty="0" smtClean="0"/>
              <a:t>(только по смыслу)</a:t>
            </a:r>
          </a:p>
          <a:p>
            <a:pPr>
              <a:buNone/>
            </a:pPr>
            <a:r>
              <a:rPr lang="ru-RU" sz="4700" dirty="0" smtClean="0"/>
              <a:t>Красив</a:t>
            </a:r>
            <a:r>
              <a:rPr lang="ru-RU" sz="4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ая</a:t>
            </a:r>
            <a:r>
              <a:rPr lang="ru-RU" sz="4700" dirty="0" smtClean="0"/>
              <a:t> улиц</a:t>
            </a:r>
            <a:r>
              <a:rPr lang="ru-RU" sz="4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4700" dirty="0" smtClean="0"/>
              <a:t> </a:t>
            </a:r>
            <a:r>
              <a:rPr lang="ru-RU" sz="3300" dirty="0" smtClean="0"/>
              <a:t>(окончание)</a:t>
            </a:r>
          </a:p>
          <a:p>
            <a:pPr>
              <a:buNone/>
            </a:pPr>
            <a:r>
              <a:rPr lang="ru-RU" sz="4700" dirty="0" smtClean="0"/>
              <a:t>Говорить </a:t>
            </a:r>
            <a:r>
              <a:rPr lang="ru-RU" sz="4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4700" dirty="0" smtClean="0"/>
              <a:t> праздник</a:t>
            </a:r>
            <a:r>
              <a:rPr lang="ru-RU" sz="4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4700" dirty="0" smtClean="0"/>
              <a:t> </a:t>
            </a:r>
            <a:r>
              <a:rPr lang="ru-RU" sz="3300" dirty="0" smtClean="0"/>
              <a:t>(окончание и предлог)</a:t>
            </a:r>
          </a:p>
          <a:p>
            <a:pPr algn="ctr">
              <a:buNone/>
            </a:pPr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4" name="Рисунок 3" descr="http://slavyane.org/images/stories/Novosti/pochemuchk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661248"/>
            <a:ext cx="1554480" cy="86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482</Words>
  <Application>Microsoft Office PowerPoint</Application>
  <PresentationFormat>Экран (4:3)</PresentationFormat>
  <Paragraphs>153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– это сочетание слов, связанных по смыслу и грамматически</vt:lpstr>
      <vt:lpstr>Интересно, а при чем тут запятая?</vt:lpstr>
      <vt:lpstr>Интересно, а при чем тут запятая?</vt:lpstr>
      <vt:lpstr>Словосочетание состоит из главного и зависимого слова</vt:lpstr>
      <vt:lpstr>Найдите главное слово</vt:lpstr>
      <vt:lpstr>Найдите главное слово</vt:lpstr>
      <vt:lpstr>Презентация PowerPoint</vt:lpstr>
      <vt:lpstr>Как связаны слова в словосочетании?</vt:lpstr>
      <vt:lpstr>Как связаны слова в словосочетании?</vt:lpstr>
      <vt:lpstr>Словосочетаниями не являются:</vt:lpstr>
      <vt:lpstr>Презентация PowerPoint</vt:lpstr>
      <vt:lpstr>Презентация PowerPoint</vt:lpstr>
      <vt:lpstr>Виды словосочетаний</vt:lpstr>
      <vt:lpstr>Определите вид словосочетания:</vt:lpstr>
      <vt:lpstr>Определите вид словосочетания:</vt:lpstr>
      <vt:lpstr>Что же мы узнали?</vt:lpstr>
      <vt:lpstr>Спасибо за урок!</vt:lpstr>
    </vt:vector>
  </TitlesOfParts>
  <Company>OEM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Словосочетание – это сочетание слов, связанных по смыслу и грамматически</dc:title>
  <dc:creator>OEMUsers</dc:creator>
  <cp:lastModifiedBy>Саныч</cp:lastModifiedBy>
  <cp:revision>36</cp:revision>
  <dcterms:created xsi:type="dcterms:W3CDTF">2009-01-14T15:03:31Z</dcterms:created>
  <dcterms:modified xsi:type="dcterms:W3CDTF">2014-10-21T11:53:15Z</dcterms:modified>
</cp:coreProperties>
</file>