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6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E538A0-787D-421A-BD08-053DAB6DF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85045-B16E-48E8-84ED-64C5477A42FF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ru-RU" smtClean="0"/>
              <a:t>Версия от 18.11.2009 г. Последнюю версию шаблона смотрите на сайте «Тестирование в </a:t>
            </a:r>
            <a:r>
              <a:rPr lang="en-US" smtClean="0"/>
              <a:t>MS PowerPoint</a:t>
            </a:r>
            <a:r>
              <a:rPr lang="ru-RU" smtClean="0"/>
              <a:t>» http://www.rosinka.vrn.ru/pp/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D6FE52-1032-49A2-81E5-ACCAE51CCC62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E9F64-3DC3-448D-A44D-8163912FC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97580-293A-46ED-8722-F069B2AFE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D664D-2237-4210-A890-29CC18CEB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D1468-E022-47D9-9F46-427A69A06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6D2B-EB12-4102-B496-0F02CDB94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372D8-E97E-41EA-A603-8D582C047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D4551-BC36-4733-AB36-020573C1F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7DBFD-F997-44CA-91B1-D0898E9C6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D086C-CDE3-4648-83C6-8E7BD71D6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EEE1-1F13-4CA7-8206-58A8A3B87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35BC4-B847-40C1-B571-9371D9C48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charset="0"/>
                </a:endParaRPr>
              </a:p>
            </p:txBody>
          </p:sp>
        </p:grp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3D350700-DACE-4244-9746-7B962E08A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063" name="Out_Zd"/>
          <p:cNvSpPr txBox="1">
            <a:spLocks noChangeArrowheads="1"/>
          </p:cNvSpPr>
          <p:nvPr/>
        </p:nvSpPr>
        <p:spPr bwMode="auto">
          <a:xfrm>
            <a:off x="1835150" y="638651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10</a:t>
            </a:r>
          </a:p>
        </p:txBody>
      </p:sp>
      <p:sp>
        <p:nvSpPr>
          <p:cNvPr id="2064" name="Out_Tim"/>
          <p:cNvSpPr txBox="1">
            <a:spLocks noChangeArrowheads="1"/>
          </p:cNvSpPr>
          <p:nvPr/>
        </p:nvSpPr>
        <p:spPr bwMode="auto">
          <a:xfrm>
            <a:off x="8053388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15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065" name="Tx_Zd"/>
          <p:cNvSpPr txBox="1">
            <a:spLocks noChangeArrowheads="1"/>
          </p:cNvSpPr>
          <p:nvPr/>
        </p:nvSpPr>
        <p:spPr bwMode="auto">
          <a:xfrm>
            <a:off x="539750" y="6442075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2066" name="Tx_Tim"/>
          <p:cNvSpPr txBox="1">
            <a:spLocks noChangeArrowheads="1"/>
          </p:cNvSpPr>
          <p:nvPr/>
        </p:nvSpPr>
        <p:spPr bwMode="auto">
          <a:xfrm>
            <a:off x="6227763" y="6442075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2067" name="Tx_min"/>
          <p:cNvSpPr txBox="1">
            <a:spLocks noChangeArrowheads="1"/>
          </p:cNvSpPr>
          <p:nvPr/>
        </p:nvSpPr>
        <p:spPr bwMode="auto">
          <a:xfrm>
            <a:off x="8629650" y="6442075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2068" name="Text Box 9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sp>
        <p:nvSpPr>
          <p:cNvPr id="3083" name="Rectangle 11">
            <a:hlinkClick r:id="" action="ppaction://macro?name=dd"/>
          </p:cNvPr>
          <p:cNvSpPr>
            <a:spLocks noChangeArrowheads="1"/>
          </p:cNvSpPr>
          <p:nvPr/>
        </p:nvSpPr>
        <p:spPr bwMode="auto">
          <a:xfrm>
            <a:off x="684213" y="17780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8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</a:t>
            </a:r>
          </a:p>
        </p:txBody>
      </p:sp>
      <p:sp>
        <p:nvSpPr>
          <p:cNvPr id="2070" name="Rectangle 12"/>
          <p:cNvSpPr>
            <a:spLocks noChangeArrowheads="1"/>
          </p:cNvSpPr>
          <p:nvPr/>
        </p:nvSpPr>
        <p:spPr bwMode="auto">
          <a:xfrm>
            <a:off x="1363663" y="3208338"/>
            <a:ext cx="6400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>
                <a:latin typeface="Arial" charset="0"/>
              </a:rPr>
              <a:t>По татарскому языку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3200">
                <a:latin typeface="Arial" charset="0"/>
              </a:rPr>
              <a:t>«Лексикология»</a:t>
            </a:r>
          </a:p>
        </p:txBody>
      </p:sp>
      <p:sp>
        <p:nvSpPr>
          <p:cNvPr id="2071" name="pass" hidden="1"/>
          <p:cNvSpPr txBox="1">
            <a:spLocks noChangeArrowheads="1"/>
          </p:cNvSpPr>
          <p:nvPr/>
        </p:nvSpPr>
        <p:spPr bwMode="auto">
          <a:xfrm>
            <a:off x="1936750" y="204788"/>
            <a:ext cx="647700" cy="2778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1974</a:t>
            </a:r>
          </a:p>
        </p:txBody>
      </p:sp>
      <p:sp>
        <p:nvSpPr>
          <p:cNvPr id="2072" name="tk" hidden="1"/>
          <p:cNvSpPr txBox="1">
            <a:spLocks noChangeArrowheads="1"/>
          </p:cNvSpPr>
          <p:nvPr/>
        </p:nvSpPr>
        <p:spPr bwMode="auto">
          <a:xfrm>
            <a:off x="2754313" y="20637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1.2</a:t>
            </a:r>
          </a:p>
        </p:txBody>
      </p:sp>
      <p:sp>
        <p:nvSpPr>
          <p:cNvPr id="2073" name="tfm" hidden="1"/>
          <p:cNvSpPr txBox="1">
            <a:spLocks noChangeArrowheads="1"/>
          </p:cNvSpPr>
          <p:nvPr/>
        </p:nvSpPr>
        <p:spPr bwMode="auto">
          <a:xfrm>
            <a:off x="3573463" y="20637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True</a:t>
            </a:r>
          </a:p>
        </p:txBody>
      </p:sp>
      <p:sp>
        <p:nvSpPr>
          <p:cNvPr id="2074" name="tft" hidden="1"/>
          <p:cNvSpPr txBox="1">
            <a:spLocks noChangeArrowheads="1"/>
          </p:cNvSpPr>
          <p:nvPr/>
        </p:nvSpPr>
        <p:spPr bwMode="auto">
          <a:xfrm>
            <a:off x="4392613" y="20637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True</a:t>
            </a:r>
          </a:p>
        </p:txBody>
      </p:sp>
      <p:sp>
        <p:nvSpPr>
          <p:cNvPr id="2075" name="tfo" hidden="1"/>
          <p:cNvSpPr txBox="1">
            <a:spLocks noChangeArrowheads="1"/>
          </p:cNvSpPr>
          <p:nvPr/>
        </p:nvSpPr>
        <p:spPr bwMode="auto">
          <a:xfrm>
            <a:off x="5211763" y="20637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False</a:t>
            </a:r>
          </a:p>
        </p:txBody>
      </p:sp>
      <p:sp>
        <p:nvSpPr>
          <p:cNvPr id="2076" name="tfs" hidden="1"/>
          <p:cNvSpPr txBox="1">
            <a:spLocks noChangeArrowheads="1"/>
          </p:cNvSpPr>
          <p:nvPr/>
        </p:nvSpPr>
        <p:spPr bwMode="auto">
          <a:xfrm>
            <a:off x="6030913" y="206375"/>
            <a:ext cx="574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True</a:t>
            </a:r>
          </a:p>
        </p:txBody>
      </p:sp>
      <p:grpSp>
        <p:nvGrpSpPr>
          <p:cNvPr id="2077" name="Group 20"/>
          <p:cNvGrpSpPr>
            <a:grpSpLocks/>
          </p:cNvGrpSpPr>
          <p:nvPr/>
        </p:nvGrpSpPr>
        <p:grpSpPr bwMode="auto">
          <a:xfrm>
            <a:off x="250825" y="908050"/>
            <a:ext cx="463550" cy="369888"/>
            <a:chOff x="143" y="794"/>
            <a:chExt cx="292" cy="233"/>
          </a:xfrm>
        </p:grpSpPr>
        <p:grpSp>
          <p:nvGrpSpPr>
            <p:cNvPr id="208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091" name="Freeform 22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Freeform 2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3" name="Freeform 24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4" name="Freeform 25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5" name="Freeform 26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Freeform 27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Freeform 2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8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2084" name="Freeform 30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 rot="10800000"/>
              <a:lstStyle/>
              <a:p>
                <a:endParaRPr lang="ru-RU"/>
              </a:p>
            </p:txBody>
          </p:sp>
          <p:sp>
            <p:nvSpPr>
              <p:cNvPr id="2085" name="Freeform 31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 rot="10800000"/>
              <a:lstStyle/>
              <a:p>
                <a:endParaRPr lang="ru-RU"/>
              </a:p>
            </p:txBody>
          </p:sp>
          <p:sp>
            <p:nvSpPr>
              <p:cNvPr id="2086" name="Freeform 3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 rot="10800000"/>
              <a:lstStyle/>
              <a:p>
                <a:endParaRPr lang="ru-RU"/>
              </a:p>
            </p:txBody>
          </p:sp>
          <p:sp>
            <p:nvSpPr>
              <p:cNvPr id="2087" name="Freeform 33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 rot="10800000"/>
              <a:lstStyle/>
              <a:p>
                <a:endParaRPr lang="ru-RU"/>
              </a:p>
            </p:txBody>
          </p:sp>
          <p:sp>
            <p:nvSpPr>
              <p:cNvPr id="2088" name="Freeform 34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 rot="10800000"/>
              <a:lstStyle/>
              <a:p>
                <a:endParaRPr lang="ru-RU"/>
              </a:p>
            </p:txBody>
          </p:sp>
          <p:sp>
            <p:nvSpPr>
              <p:cNvPr id="2089" name="Freeform 35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 rot="10800000"/>
              <a:lstStyle/>
              <a:p>
                <a:endParaRPr lang="ru-RU"/>
              </a:p>
            </p:txBody>
          </p:sp>
          <p:sp>
            <p:nvSpPr>
              <p:cNvPr id="2090" name="Freeform 36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 rot="10800000"/>
              <a:lstStyle/>
              <a:p>
                <a:endParaRPr lang="ru-RU"/>
              </a:p>
            </p:txBody>
          </p:sp>
        </p:grpSp>
        <p:sp>
          <p:nvSpPr>
            <p:cNvPr id="2083" name="Rectangle 37">
              <a:hlinkClick r:id="" action="ppaction://macro?name=Test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78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575"/>
            <a:ext cx="2159000" cy="3381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2079" name="ttim" hidden="1"/>
          <p:cNvSpPr txBox="1">
            <a:spLocks noChangeArrowheads="1"/>
          </p:cNvSpPr>
          <p:nvPr/>
        </p:nvSpPr>
        <p:spPr bwMode="auto">
          <a:xfrm>
            <a:off x="6777038" y="2063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15</a:t>
            </a:r>
          </a:p>
        </p:txBody>
      </p:sp>
      <p:sp>
        <p:nvSpPr>
          <p:cNvPr id="2080" name="tff" hidden="1"/>
          <p:cNvSpPr txBox="1">
            <a:spLocks noChangeArrowheads="1"/>
          </p:cNvSpPr>
          <p:nvPr/>
        </p:nvSpPr>
        <p:spPr bwMode="auto">
          <a:xfrm>
            <a:off x="7812088" y="207963"/>
            <a:ext cx="576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True</a:t>
            </a:r>
            <a:endParaRPr lang="ru-RU" sz="12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4580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tt-RU" b="1">
                <a:solidFill>
                  <a:schemeClr val="hlink"/>
                </a:solidFill>
                <a:latin typeface="Arial" charset="0"/>
              </a:rPr>
              <a:t>8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4581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4582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4583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t-RU" sz="4400">
                <a:solidFill>
                  <a:schemeClr val="tx2"/>
                </a:solidFill>
                <a:latin typeface="Arial" charset="0"/>
              </a:rPr>
              <a:t>Кайсы төркемдә антонимнар бирелгән?</a:t>
            </a:r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4584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Тар,киң</a:t>
            </a:r>
            <a:endParaRPr lang="ru-RU" sz="2400">
              <a:latin typeface="Arial" charset="0"/>
            </a:endParaRPr>
          </a:p>
        </p:txBody>
      </p:sp>
      <p:sp>
        <p:nvSpPr>
          <p:cNvPr id="24585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Айтуган, ай туган</a:t>
            </a:r>
            <a:endParaRPr lang="ru-RU" sz="2400">
              <a:latin typeface="Arial" charset="0"/>
            </a:endParaRPr>
          </a:p>
        </p:txBody>
      </p:sp>
      <p:sp>
        <p:nvSpPr>
          <p:cNvPr id="24586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Йөгерә, чаба</a:t>
            </a:r>
            <a:endParaRPr lang="ru-RU" sz="2400">
              <a:latin typeface="Arial" charset="0"/>
            </a:endParaRPr>
          </a:p>
        </p:txBody>
      </p:sp>
      <p:sp>
        <p:nvSpPr>
          <p:cNvPr id="2458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4588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460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60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60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4589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60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460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4590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60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460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4591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59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459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5604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tt-RU" b="1">
                <a:solidFill>
                  <a:schemeClr val="hlink"/>
                </a:solidFill>
                <a:latin typeface="Arial" charset="0"/>
              </a:rPr>
              <a:t>9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5605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5606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5607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t-RU" sz="4400">
                <a:solidFill>
                  <a:schemeClr val="tx2"/>
                </a:solidFill>
                <a:latin typeface="Arial" charset="0"/>
              </a:rPr>
              <a:t>Синонимнар нинди сүзләр?</a:t>
            </a:r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5608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Капма-каршы мәгънәле сүзләр</a:t>
            </a:r>
            <a:endParaRPr lang="ru-RU" sz="2400">
              <a:latin typeface="Arial" charset="0"/>
            </a:endParaRPr>
          </a:p>
        </p:txBody>
      </p:sp>
      <p:sp>
        <p:nvSpPr>
          <p:cNvPr id="25609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latin typeface="Arial" charset="0"/>
              </a:rPr>
              <a:t>Я</a:t>
            </a:r>
            <a:r>
              <a:rPr lang="tt-RU" sz="2400">
                <a:latin typeface="Arial" charset="0"/>
              </a:rPr>
              <a:t>ңа сүзләр</a:t>
            </a:r>
            <a:endParaRPr lang="ru-RU" sz="2400">
              <a:latin typeface="Arial" charset="0"/>
            </a:endParaRPr>
          </a:p>
        </p:txBody>
      </p:sp>
      <p:sp>
        <p:nvSpPr>
          <p:cNvPr id="25610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Мәгънәләре бер сүзләр</a:t>
            </a:r>
            <a:endParaRPr lang="ru-RU" sz="2400">
              <a:latin typeface="Arial" charset="0"/>
            </a:endParaRPr>
          </a:p>
        </p:txBody>
      </p:sp>
      <p:sp>
        <p:nvSpPr>
          <p:cNvPr id="2561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561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5631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32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33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5613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629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5630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5614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62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562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5615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619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5620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6628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tt-RU" b="1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6629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6630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6631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>
                <a:solidFill>
                  <a:schemeClr val="tx2"/>
                </a:solidFill>
                <a:latin typeface="Arial" charset="0"/>
              </a:rPr>
              <a:t>Я</a:t>
            </a:r>
            <a:r>
              <a:rPr lang="tt-RU" sz="4400">
                <a:solidFill>
                  <a:schemeClr val="tx2"/>
                </a:solidFill>
                <a:latin typeface="Arial" charset="0"/>
              </a:rPr>
              <a:t>ңа күренешләргә һәм төшенчәләргә бәйле рәвештә барлыкка килгән яңа сүзләр-</a:t>
            </a:r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6632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Архаизмнар</a:t>
            </a:r>
            <a:endParaRPr lang="ru-RU" sz="2400">
              <a:latin typeface="Arial" charset="0"/>
            </a:endParaRPr>
          </a:p>
        </p:txBody>
      </p:sp>
      <p:sp>
        <p:nvSpPr>
          <p:cNvPr id="26633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Неологизмнар </a:t>
            </a:r>
            <a:endParaRPr lang="ru-RU" sz="2400">
              <a:latin typeface="Arial" charset="0"/>
            </a:endParaRPr>
          </a:p>
        </p:txBody>
      </p:sp>
      <p:sp>
        <p:nvSpPr>
          <p:cNvPr id="26634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Фразеологизмнар</a:t>
            </a:r>
            <a:endParaRPr lang="ru-RU" sz="2400">
              <a:latin typeface="Arial" charset="0"/>
            </a:endParaRPr>
          </a:p>
        </p:txBody>
      </p:sp>
      <p:sp>
        <p:nvSpPr>
          <p:cNvPr id="2663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Итоги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663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6655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656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657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6637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665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665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6638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664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664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6639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664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664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7650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7651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7652" name="Out_ver"/>
          <p:cNvSpPr txBox="1">
            <a:spLocks noChangeArrowheads="1"/>
          </p:cNvSpPr>
          <p:nvPr/>
        </p:nvSpPr>
        <p:spPr bwMode="auto">
          <a:xfrm>
            <a:off x="5291138" y="3068638"/>
            <a:ext cx="10795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27653" name="Out_proc"/>
          <p:cNvSpPr txBox="1">
            <a:spLocks noChangeArrowheads="1"/>
          </p:cNvSpPr>
          <p:nvPr/>
        </p:nvSpPr>
        <p:spPr bwMode="auto">
          <a:xfrm>
            <a:off x="5291138" y="3789363"/>
            <a:ext cx="10795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51" name="Out_oc"/>
          <p:cNvSpPr txBox="1">
            <a:spLocks noChangeArrowheads="1"/>
          </p:cNvSpPr>
          <p:nvPr/>
        </p:nvSpPr>
        <p:spPr bwMode="auto">
          <a:xfrm>
            <a:off x="6948488" y="3068638"/>
            <a:ext cx="1079500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655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27656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27657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27658" name="AutoShape 13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27659" name="Rectangle 14"/>
          <p:cNvSpPr>
            <a:spLocks noChangeArrowheads="1"/>
          </p:cNvSpPr>
          <p:nvPr/>
        </p:nvSpPr>
        <p:spPr bwMode="auto">
          <a:xfrm>
            <a:off x="827088" y="3019425"/>
            <a:ext cx="4208462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Правильных ответов</a:t>
            </a:r>
          </a:p>
        </p:txBody>
      </p:sp>
      <p:sp>
        <p:nvSpPr>
          <p:cNvPr id="27660" name="Rectangle 15"/>
          <p:cNvSpPr>
            <a:spLocks noChangeArrowheads="1"/>
          </p:cNvSpPr>
          <p:nvPr/>
        </p:nvSpPr>
        <p:spPr bwMode="auto">
          <a:xfrm>
            <a:off x="827088" y="3740150"/>
            <a:ext cx="4208462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в процентах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6627813" y="2349500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Оценка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87388" y="3571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5000"/>
              </a:lnSpc>
              <a:defRPr/>
            </a:pPr>
            <a:r>
              <a:rPr lang="ru-RU" sz="6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Результаты</a:t>
            </a:r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тестирования</a:t>
            </a:r>
          </a:p>
        </p:txBody>
      </p:sp>
      <p:sp>
        <p:nvSpPr>
          <p:cNvPr id="27663" name="Out_osh"/>
          <p:cNvSpPr txBox="1">
            <a:spLocks noChangeArrowheads="1"/>
          </p:cNvSpPr>
          <p:nvPr/>
        </p:nvSpPr>
        <p:spPr bwMode="auto">
          <a:xfrm>
            <a:off x="2339975" y="4797425"/>
            <a:ext cx="5976938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8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>
                <a:latin typeface="Tahoma" charset="0"/>
              </a:rPr>
              <a:t>Подождите!</a:t>
            </a:r>
          </a:p>
          <a:p>
            <a:pPr algn="ctr">
              <a:defRPr/>
            </a:pPr>
            <a:r>
              <a:rPr lang="ru-RU">
                <a:latin typeface="Tahoma" charset="0"/>
              </a:rPr>
              <a:t>Идет обработка данных</a:t>
            </a:r>
          </a:p>
        </p:txBody>
      </p:sp>
      <p:sp>
        <p:nvSpPr>
          <p:cNvPr id="27665" name="T_osh"/>
          <p:cNvSpPr txBox="1">
            <a:spLocks noChangeArrowheads="1"/>
          </p:cNvSpPr>
          <p:nvPr/>
        </p:nvSpPr>
        <p:spPr bwMode="auto">
          <a:xfrm>
            <a:off x="1042988" y="4645025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  </a:t>
            </a:r>
            <a:r>
              <a:rPr lang="ru-RU" sz="3600" smtClean="0"/>
              <a:t>МОУ «Национальная    </a:t>
            </a:r>
            <a:br>
              <a:rPr lang="ru-RU" sz="3600" smtClean="0"/>
            </a:br>
            <a:r>
              <a:rPr lang="ru-RU" sz="3600" smtClean="0"/>
              <a:t>  татарская гимназия» </a:t>
            </a:r>
            <a:br>
              <a:rPr lang="ru-RU" sz="3600" smtClean="0"/>
            </a:br>
            <a:r>
              <a:rPr lang="ru-RU" sz="3600" smtClean="0"/>
              <a:t>          г.Саратова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 smtClean="0"/>
          </a:p>
          <a:p>
            <a:pPr>
              <a:lnSpc>
                <a:spcPct val="90000"/>
              </a:lnSpc>
            </a:pPr>
            <a:endParaRPr lang="ru-RU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smtClean="0"/>
              <a:t> </a:t>
            </a:r>
            <a:r>
              <a:rPr lang="ru-RU" sz="3600" b="1" smtClean="0"/>
              <a:t>Насырова Идалия Сагитовна, учитель татарского языка и литературы</a:t>
            </a:r>
          </a:p>
          <a:p>
            <a:pPr>
              <a:lnSpc>
                <a:spcPct val="90000"/>
              </a:lnSpc>
            </a:pPr>
            <a:endParaRPr lang="ru-RU" sz="3600" b="1" smtClean="0"/>
          </a:p>
          <a:p>
            <a:pPr>
              <a:lnSpc>
                <a:spcPct val="90000"/>
              </a:lnSpc>
            </a:pPr>
            <a:endParaRPr lang="ru-RU" sz="3600" b="1" smtClean="0"/>
          </a:p>
          <a:p>
            <a:pPr>
              <a:lnSpc>
                <a:spcPct val="90000"/>
              </a:lnSpc>
            </a:pPr>
            <a:endParaRPr lang="ru-RU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7410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  <p:sp>
        <p:nvSpPr>
          <p:cNvPr id="17411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7412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7413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>
                <a:solidFill>
                  <a:schemeClr val="tx2"/>
                </a:solidFill>
                <a:latin typeface="Arial" charset="0"/>
              </a:rPr>
              <a:t>Лексикология н</a:t>
            </a:r>
            <a:r>
              <a:rPr lang="tt-RU" sz="4400">
                <a:solidFill>
                  <a:schemeClr val="tx2"/>
                </a:solidFill>
                <a:latin typeface="Arial" charset="0"/>
              </a:rPr>
              <a:t>әрсәне өйрәнә?</a:t>
            </a:r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414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Телнең аваз составын</a:t>
            </a:r>
            <a:endParaRPr lang="ru-RU" sz="2400">
              <a:latin typeface="Arial" charset="0"/>
            </a:endParaRPr>
          </a:p>
        </p:txBody>
      </p:sp>
      <p:sp>
        <p:nvSpPr>
          <p:cNvPr id="17415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Сөйләм төзелешен</a:t>
            </a:r>
            <a:endParaRPr lang="ru-RU" sz="2400">
              <a:latin typeface="Arial" charset="0"/>
            </a:endParaRPr>
          </a:p>
        </p:txBody>
      </p:sp>
      <p:sp>
        <p:nvSpPr>
          <p:cNvPr id="17416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Телнең сүзлек составын</a:t>
            </a:r>
            <a:endParaRPr lang="ru-RU" sz="2400">
              <a:latin typeface="Arial" charset="0"/>
            </a:endParaRPr>
          </a:p>
        </p:txBody>
      </p:sp>
      <p:sp>
        <p:nvSpPr>
          <p:cNvPr id="1741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7418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743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3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3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7419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4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743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420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43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743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421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42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742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t-RU" sz="4000" smtClean="0"/>
              <a:t>Алтын сүзе кайсы сүзтезмәдә күчерелмә мәгънәдә?</a:t>
            </a:r>
            <a:endParaRPr lang="ru-RU" sz="400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981200"/>
            <a:ext cx="7351712" cy="4397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t-RU" sz="2400" smtClean="0">
                <a:latin typeface="Arial" charset="0"/>
              </a:rPr>
              <a:t>Алтын балдак</a:t>
            </a:r>
            <a:endParaRPr lang="ru-RU" sz="2400" smtClean="0">
              <a:latin typeface="Arial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8436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8437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8438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8439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8440" name="Rectangle 48"/>
          <p:cNvSpPr>
            <a:spLocks noChangeArrowheads="1"/>
          </p:cNvSpPr>
          <p:nvPr/>
        </p:nvSpPr>
        <p:spPr bwMode="auto">
          <a:xfrm>
            <a:off x="1331913" y="2060575"/>
            <a:ext cx="73771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8441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Алтын куллы</a:t>
            </a:r>
            <a:endParaRPr lang="ru-RU" sz="2400">
              <a:latin typeface="Arial" charset="0"/>
            </a:endParaRPr>
          </a:p>
        </p:txBody>
      </p:sp>
      <p:sp>
        <p:nvSpPr>
          <p:cNvPr id="18442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Алтын кашык</a:t>
            </a:r>
            <a:endParaRPr lang="ru-RU" sz="2400">
              <a:latin typeface="Arial" charset="0"/>
            </a:endParaRPr>
          </a:p>
        </p:txBody>
      </p:sp>
      <p:sp>
        <p:nvSpPr>
          <p:cNvPr id="1844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844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8463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464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465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8445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6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846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446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5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84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447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5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845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t-RU" smtClean="0"/>
              <a:t>  </a:t>
            </a:r>
            <a:endParaRPr lang="ru-RU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9460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3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9461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9462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9463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t-RU" sz="4400">
                <a:solidFill>
                  <a:schemeClr val="tx2"/>
                </a:solidFill>
                <a:latin typeface="Arial" charset="0"/>
              </a:rPr>
              <a:t>Кечкенә сүзенең даими антонимын билгеләгез:</a:t>
            </a:r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464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Олы </a:t>
            </a:r>
            <a:endParaRPr lang="ru-RU" sz="2400">
              <a:latin typeface="Arial" charset="0"/>
            </a:endParaRPr>
          </a:p>
        </p:txBody>
      </p:sp>
      <p:sp>
        <p:nvSpPr>
          <p:cNvPr id="19465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Дәү</a:t>
            </a:r>
            <a:endParaRPr lang="ru-RU" sz="2400">
              <a:latin typeface="Arial" charset="0"/>
            </a:endParaRPr>
          </a:p>
        </p:txBody>
      </p:sp>
      <p:sp>
        <p:nvSpPr>
          <p:cNvPr id="19466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Зур</a:t>
            </a:r>
            <a:endParaRPr lang="ru-RU" sz="2400">
              <a:latin typeface="Arial" charset="0"/>
            </a:endParaRPr>
          </a:p>
        </p:txBody>
      </p:sp>
      <p:sp>
        <p:nvSpPr>
          <p:cNvPr id="1946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9468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948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48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48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9469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8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948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9470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8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948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9471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47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947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t-RU" sz="4000" smtClean="0"/>
              <a:t>Әлеге сүзләрнең кайсысы атаманы белдерә?</a:t>
            </a:r>
            <a:endParaRPr lang="ru-RU" sz="4000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t-RU" smtClean="0"/>
              <a:t>  Песәй</a:t>
            </a:r>
            <a:endParaRPr lang="ru-RU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0484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tt-RU" b="1">
                <a:solidFill>
                  <a:schemeClr val="hlink"/>
                </a:solidFill>
                <a:latin typeface="Arial" charset="0"/>
              </a:rPr>
              <a:t>4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0485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0486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0487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488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Авыл</a:t>
            </a:r>
            <a:endParaRPr lang="ru-RU" sz="2400">
              <a:latin typeface="Arial" charset="0"/>
            </a:endParaRPr>
          </a:p>
        </p:txBody>
      </p:sp>
      <p:sp>
        <p:nvSpPr>
          <p:cNvPr id="20489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Аергыч</a:t>
            </a:r>
            <a:endParaRPr lang="ru-RU" sz="2400">
              <a:latin typeface="Arial" charset="0"/>
            </a:endParaRPr>
          </a:p>
        </p:txBody>
      </p:sp>
      <p:sp>
        <p:nvSpPr>
          <p:cNvPr id="20490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49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0510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511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512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0492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0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050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0493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0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050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0494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49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049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t-RU" sz="4000" smtClean="0"/>
              <a:t>“Мактану” мәгънәсен кайсы фразеологизм белдерә?</a:t>
            </a:r>
            <a:endParaRPr lang="ru-RU" sz="4000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t-RU" b="1" smtClean="0"/>
              <a:t>  </a:t>
            </a:r>
            <a:endParaRPr lang="ru-RU" b="1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1508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tt-RU" b="1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1509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1510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1511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512" name="Rectangle 48"/>
          <p:cNvSpPr>
            <a:spLocks noChangeArrowheads="1"/>
          </p:cNvSpPr>
          <p:nvPr/>
        </p:nvSpPr>
        <p:spPr bwMode="auto">
          <a:xfrm>
            <a:off x="1331913" y="2060575"/>
            <a:ext cx="73771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Тетмәсен тетү</a:t>
            </a:r>
            <a:endParaRPr lang="ru-RU" sz="2400">
              <a:latin typeface="Arial" charset="0"/>
            </a:endParaRPr>
          </a:p>
        </p:txBody>
      </p:sp>
      <p:sp>
        <p:nvSpPr>
          <p:cNvPr id="21513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Сабын күбеге очыру</a:t>
            </a:r>
            <a:endParaRPr lang="ru-RU" sz="2400">
              <a:latin typeface="Arial" charset="0"/>
            </a:endParaRPr>
          </a:p>
        </p:txBody>
      </p:sp>
      <p:sp>
        <p:nvSpPr>
          <p:cNvPr id="21514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Терсәкне тешләү</a:t>
            </a:r>
            <a:endParaRPr lang="ru-RU" sz="2400">
              <a:latin typeface="Arial" charset="0"/>
            </a:endParaRPr>
          </a:p>
        </p:txBody>
      </p:sp>
      <p:sp>
        <p:nvSpPr>
          <p:cNvPr id="2151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151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1535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1536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1537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1517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53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153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1518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52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152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1519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52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152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2532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tt-RU" b="1">
                <a:solidFill>
                  <a:schemeClr val="hlink"/>
                </a:solidFill>
                <a:latin typeface="Arial" charset="0"/>
              </a:rPr>
              <a:t>6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2533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2534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2535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t-RU" sz="4400">
                <a:solidFill>
                  <a:schemeClr val="tx2"/>
                </a:solidFill>
                <a:latin typeface="Arial" charset="0"/>
              </a:rPr>
              <a:t>Синонимик рәттәге төп сүзне билгеләгез:</a:t>
            </a:r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536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Бәйсез</a:t>
            </a:r>
            <a:endParaRPr lang="ru-RU" sz="2400">
              <a:latin typeface="Arial" charset="0"/>
            </a:endParaRPr>
          </a:p>
        </p:txBody>
      </p:sp>
      <p:sp>
        <p:nvSpPr>
          <p:cNvPr id="22537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Хөр</a:t>
            </a:r>
            <a:endParaRPr lang="ru-RU" sz="2400">
              <a:latin typeface="Arial" charset="0"/>
            </a:endParaRPr>
          </a:p>
        </p:txBody>
      </p:sp>
      <p:sp>
        <p:nvSpPr>
          <p:cNvPr id="22538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азат</a:t>
            </a:r>
            <a:endParaRPr lang="ru-RU" sz="2400">
              <a:latin typeface="Arial" charset="0"/>
            </a:endParaRPr>
          </a:p>
        </p:txBody>
      </p:sp>
      <p:sp>
        <p:nvSpPr>
          <p:cNvPr id="22539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254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255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6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6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2541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55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255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2542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55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255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2543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54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25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3556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tt-RU" b="1">
                <a:solidFill>
                  <a:schemeClr val="hlink"/>
                </a:solidFill>
                <a:latin typeface="Arial" charset="0"/>
              </a:rPr>
              <a:t>7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3557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587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3558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3559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t-RU" sz="4400">
                <a:solidFill>
                  <a:schemeClr val="tx2"/>
                </a:solidFill>
                <a:latin typeface="Arial" charset="0"/>
              </a:rPr>
              <a:t>Лексикография нәрсәне өйрәнә?</a:t>
            </a:r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3560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Сөйләм төзелешен</a:t>
            </a:r>
            <a:endParaRPr lang="ru-RU" sz="2400">
              <a:latin typeface="Arial" charset="0"/>
            </a:endParaRPr>
          </a:p>
        </p:txBody>
      </p:sp>
      <p:sp>
        <p:nvSpPr>
          <p:cNvPr id="23561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Сүзлекләр төзүне</a:t>
            </a:r>
            <a:endParaRPr lang="ru-RU" sz="2400">
              <a:latin typeface="Arial" charset="0"/>
            </a:endParaRPr>
          </a:p>
        </p:txBody>
      </p:sp>
      <p:sp>
        <p:nvSpPr>
          <p:cNvPr id="23562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t-RU" sz="2400">
                <a:latin typeface="Arial" charset="0"/>
              </a:rPr>
              <a:t>Сүз тезмәләрне</a:t>
            </a:r>
            <a:endParaRPr lang="ru-RU" sz="2400">
              <a:latin typeface="Arial" charset="0"/>
            </a:endParaRPr>
          </a:p>
        </p:txBody>
      </p:sp>
      <p:sp>
        <p:nvSpPr>
          <p:cNvPr id="2356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356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3583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584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585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3565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8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358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3566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7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357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3567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7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357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ShabTest</Template>
  <TotalTime>232</TotalTime>
  <Words>275</Words>
  <Application>Microsoft Office PowerPoint</Application>
  <PresentationFormat>Экран (4:3)</PresentationFormat>
  <Paragraphs>172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Tahoma</vt:lpstr>
      <vt:lpstr>Arial</vt:lpstr>
      <vt:lpstr>Wingdings</vt:lpstr>
      <vt:lpstr>Webdings</vt:lpstr>
      <vt:lpstr>Сумерки</vt:lpstr>
      <vt:lpstr>Слайд 1</vt:lpstr>
      <vt:lpstr>  МОУ «Национальная       татарская гимназия»            г.Саратова</vt:lpstr>
      <vt:lpstr>Слайд 3</vt:lpstr>
      <vt:lpstr>Алтын сүзе кайсы сүзтезмәдә күчерелмә мәгънәдә?</vt:lpstr>
      <vt:lpstr>Слайд 5</vt:lpstr>
      <vt:lpstr>Әлеге сүзләрнең кайсысы атаманы белдерә?</vt:lpstr>
      <vt:lpstr>“Мактану” мәгънәсен кайсы фразеологизм белдерә?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Россошанская школа-интернат</Company>
  <LinksUpToDate>false</LinksUpToDate>
  <SharedDoc>false</SharedDoc>
  <HyperlinkBase>http://www.rosinka.vrn.ru/pp/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создания тестов</dc:title>
  <dc:creator>Комаровский Анатолий Николаевич</dc:creator>
  <dc:description>Работает в MS PowerPoint 2003 и 2007</dc:description>
  <cp:lastModifiedBy>user</cp:lastModifiedBy>
  <cp:revision>18</cp:revision>
  <dcterms:created xsi:type="dcterms:W3CDTF">2009-11-15T10:01:00Z</dcterms:created>
  <dcterms:modified xsi:type="dcterms:W3CDTF">2013-01-12T07:20:10Z</dcterms:modified>
</cp:coreProperties>
</file>