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79" r:id="rId2"/>
    <p:sldId id="283" r:id="rId3"/>
    <p:sldId id="256" r:id="rId4"/>
    <p:sldId id="281" r:id="rId5"/>
    <p:sldId id="261" r:id="rId6"/>
    <p:sldId id="267" r:id="rId7"/>
    <p:sldId id="271" r:id="rId8"/>
    <p:sldId id="273" r:id="rId9"/>
    <p:sldId id="275" r:id="rId10"/>
    <p:sldId id="276" r:id="rId11"/>
    <p:sldId id="277" r:id="rId12"/>
    <p:sldId id="278" r:id="rId13"/>
    <p:sldId id="282" r:id="rId14"/>
    <p:sldId id="28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13B1-85D8-48EE-949C-200DE866F96E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F93448-88DC-41E4-BD4F-A5D4AC5FB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13B1-85D8-48EE-949C-200DE866F96E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3448-88DC-41E4-BD4F-A5D4AC5FB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13B1-85D8-48EE-949C-200DE866F96E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3448-88DC-41E4-BD4F-A5D4AC5FB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13B1-85D8-48EE-949C-200DE866F96E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F93448-88DC-41E4-BD4F-A5D4AC5FB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13B1-85D8-48EE-949C-200DE866F96E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3448-88DC-41E4-BD4F-A5D4AC5FBC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13B1-85D8-48EE-949C-200DE866F96E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3448-88DC-41E4-BD4F-A5D4AC5FB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13B1-85D8-48EE-949C-200DE866F96E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EF93448-88DC-41E4-BD4F-A5D4AC5FBC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13B1-85D8-48EE-949C-200DE866F96E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3448-88DC-41E4-BD4F-A5D4AC5FB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13B1-85D8-48EE-949C-200DE866F96E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3448-88DC-41E4-BD4F-A5D4AC5FB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13B1-85D8-48EE-949C-200DE866F96E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3448-88DC-41E4-BD4F-A5D4AC5FB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13B1-85D8-48EE-949C-200DE866F96E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93448-88DC-41E4-BD4F-A5D4AC5FBC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0A13B1-85D8-48EE-949C-200DE866F96E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F93448-88DC-41E4-BD4F-A5D4AC5FBC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539552" y="1287463"/>
            <a:ext cx="8139112" cy="55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3200" dirty="0">
                <a:latin typeface="Times New Roman" pitchFamily="18" charset="0"/>
                <a:cs typeface="Times New Roman" pitchFamily="18" charset="0"/>
              </a:rPr>
              <a:t>    “Һөнәрләр” темасына йомгаклау дәресе</a:t>
            </a:r>
          </a:p>
          <a:p>
            <a:endParaRPr lang="tt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3200" dirty="0">
                <a:latin typeface="Times New Roman" pitchFamily="18" charset="0"/>
                <a:cs typeface="Times New Roman" pitchFamily="18" charset="0"/>
              </a:rPr>
              <a:t>             3б сыйныфының рус төркеме</a:t>
            </a:r>
          </a:p>
          <a:p>
            <a:endParaRPr lang="tt-RU" sz="3200" dirty="0">
              <a:latin typeface="Times New Roman" pitchFamily="18" charset="0"/>
              <a:cs typeface="Times New Roman" pitchFamily="18" charset="0"/>
            </a:endParaRPr>
          </a:p>
          <a:p>
            <a:endParaRPr lang="tt-RU" sz="3200" dirty="0">
              <a:latin typeface="Times New Roman" pitchFamily="18" charset="0"/>
              <a:cs typeface="Times New Roman" pitchFamily="18" charset="0"/>
            </a:endParaRPr>
          </a:p>
          <a:p>
            <a:endParaRPr lang="tt-RU" sz="3200" dirty="0">
              <a:latin typeface="Times New Roman" pitchFamily="18" charset="0"/>
              <a:cs typeface="Times New Roman" pitchFamily="18" charset="0"/>
            </a:endParaRPr>
          </a:p>
          <a:p>
            <a:endParaRPr lang="tt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3200" dirty="0">
                <a:latin typeface="Times New Roman" pitchFamily="18" charset="0"/>
                <a:cs typeface="Times New Roman" pitchFamily="18" charset="0"/>
              </a:rPr>
              <a:t>                                 Укытычы Абдуллина Р.Ш.</a:t>
            </a:r>
          </a:p>
          <a:p>
            <a:endParaRPr lang="tt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dirty="0">
                <a:latin typeface="Times New Roman" pitchFamily="18" charset="0"/>
                <a:cs typeface="Times New Roman" pitchFamily="18" charset="0"/>
              </a:rPr>
              <a:t>                                КАЗАН - 2012</a:t>
            </a:r>
          </a:p>
          <a:p>
            <a:endParaRPr lang="tt-RU" dirty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tol.edu.tatar.ru/lessons_data/1/exercises/5/images/6.jpg"/>
          <p:cNvPicPr>
            <a:picLocks noChangeAspect="1" noChangeArrowheads="1"/>
          </p:cNvPicPr>
          <p:nvPr/>
        </p:nvPicPr>
        <p:blipFill>
          <a:blip r:embed="rId2" cstate="print"/>
          <a:srcRect r="19148"/>
          <a:stretch>
            <a:fillRect/>
          </a:stretch>
        </p:blipFill>
        <p:spPr bwMode="auto">
          <a:xfrm>
            <a:off x="323850" y="1341438"/>
            <a:ext cx="273526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Рисунок 3" descr="http://www.maaam.ru/upload/blogs/b468de6148d2c900a8710aeef0a605bd.jpg.jpg"/>
          <p:cNvPicPr>
            <a:picLocks noChangeAspect="1" noChangeArrowheads="1"/>
          </p:cNvPicPr>
          <p:nvPr/>
        </p:nvPicPr>
        <p:blipFill>
          <a:blip r:embed="rId3" cstate="print"/>
          <a:srcRect t="68562" r="50000" b="6126"/>
          <a:stretch>
            <a:fillRect/>
          </a:stretch>
        </p:blipFill>
        <p:spPr bwMode="auto">
          <a:xfrm>
            <a:off x="3059832" y="3140968"/>
            <a:ext cx="13382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4" descr="http://www.maaam.ru/upload/blogs/2771af093498366dc77a3a6e63647f61.jpg.jpg"/>
          <p:cNvPicPr>
            <a:picLocks noChangeAspect="1" noChangeArrowheads="1"/>
          </p:cNvPicPr>
          <p:nvPr/>
        </p:nvPicPr>
        <p:blipFill>
          <a:blip r:embed="rId4" cstate="print"/>
          <a:srcRect l="56582" r="3823" b="77000"/>
          <a:stretch>
            <a:fillRect/>
          </a:stretch>
        </p:blipFill>
        <p:spPr bwMode="auto">
          <a:xfrm>
            <a:off x="2843808" y="1124744"/>
            <a:ext cx="2232248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5292725" y="692150"/>
            <a:ext cx="141763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тегүче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452321" y="1052513"/>
            <a:ext cx="169168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укытучы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12160" y="1916832"/>
            <a:ext cx="156252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рәссам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443663" y="188913"/>
            <a:ext cx="149066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төзүче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515" name="TextBox 14"/>
          <p:cNvSpPr txBox="1">
            <a:spLocks noChangeArrowheads="1"/>
          </p:cNvSpPr>
          <p:nvPr/>
        </p:nvSpPr>
        <p:spPr bwMode="auto">
          <a:xfrm>
            <a:off x="2411760" y="5589240"/>
            <a:ext cx="1091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2400" dirty="0">
                <a:solidFill>
                  <a:srgbClr val="FF0000"/>
                </a:solidFill>
                <a:latin typeface="Calibri" pitchFamily="34" charset="0"/>
              </a:rPr>
              <a:t>Дөрес!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516" name="TextBox 15"/>
          <p:cNvSpPr txBox="1">
            <a:spLocks noChangeArrowheads="1"/>
          </p:cNvSpPr>
          <p:nvPr/>
        </p:nvSpPr>
        <p:spPr bwMode="auto">
          <a:xfrm>
            <a:off x="5148064" y="5517232"/>
            <a:ext cx="18964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2400" dirty="0">
                <a:solidFill>
                  <a:srgbClr val="FF0000"/>
                </a:solidFill>
                <a:latin typeface="Calibri" pitchFamily="34" charset="0"/>
              </a:rPr>
              <a:t>Дөрес </a:t>
            </a:r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 түгел</a:t>
            </a:r>
            <a:r>
              <a:rPr lang="tt-RU" sz="2400" dirty="0">
                <a:solidFill>
                  <a:srgbClr val="FF0000"/>
                </a:solidFill>
                <a:latin typeface="Calibri" pitchFamily="34" charset="0"/>
              </a:rPr>
              <a:t>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9632" y="620688"/>
            <a:ext cx="16854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Бу</a:t>
            </a:r>
            <a:r>
              <a:rPr lang="ru-RU" sz="3200" dirty="0" smtClean="0"/>
              <a:t> кем?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932040" y="5589240"/>
            <a:ext cx="1896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Дөрес  түгел!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4048" y="5517232"/>
            <a:ext cx="1896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Дөрес  түгел!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1515" grpId="0"/>
      <p:bldP spid="21516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tol.edu.tatar.ru/lessons_data/1/exercises/5/images/7.jpg"/>
          <p:cNvPicPr>
            <a:picLocks noChangeAspect="1" noChangeArrowheads="1"/>
          </p:cNvPicPr>
          <p:nvPr/>
        </p:nvPicPr>
        <p:blipFill>
          <a:blip r:embed="rId2" cstate="print"/>
          <a:srcRect l="20790" r="20621"/>
          <a:stretch>
            <a:fillRect/>
          </a:stretch>
        </p:blipFill>
        <p:spPr bwMode="auto">
          <a:xfrm>
            <a:off x="611188" y="1557338"/>
            <a:ext cx="22320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Рисунок 2" descr="http://www.maaam.ru/upload/blogs/2771af093498366dc77a3a6e63647f61.jpg.jpg"/>
          <p:cNvPicPr>
            <a:picLocks noChangeAspect="1" noChangeArrowheads="1"/>
          </p:cNvPicPr>
          <p:nvPr/>
        </p:nvPicPr>
        <p:blipFill>
          <a:blip r:embed="rId3" cstate="print"/>
          <a:srcRect l="6097" t="2502" r="54878" b="77486"/>
          <a:stretch>
            <a:fillRect/>
          </a:stretch>
        </p:blipFill>
        <p:spPr bwMode="auto">
          <a:xfrm>
            <a:off x="2843808" y="1556792"/>
            <a:ext cx="230346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5436096" y="333375"/>
            <a:ext cx="141872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сатучы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380288" y="2492375"/>
            <a:ext cx="143986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җырчы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011863" y="1628775"/>
            <a:ext cx="14192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рәссам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508875" y="1268413"/>
            <a:ext cx="16351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укытучы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538" name="TextBox 11"/>
          <p:cNvSpPr txBox="1">
            <a:spLocks noChangeArrowheads="1"/>
          </p:cNvSpPr>
          <p:nvPr/>
        </p:nvSpPr>
        <p:spPr bwMode="auto">
          <a:xfrm>
            <a:off x="1691680" y="5733256"/>
            <a:ext cx="1091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2400" dirty="0">
                <a:solidFill>
                  <a:srgbClr val="FF0000"/>
                </a:solidFill>
                <a:latin typeface="Calibri" pitchFamily="34" charset="0"/>
              </a:rPr>
              <a:t>Дөрес!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539" name="TextBox 12"/>
          <p:cNvSpPr txBox="1">
            <a:spLocks noChangeArrowheads="1"/>
          </p:cNvSpPr>
          <p:nvPr/>
        </p:nvSpPr>
        <p:spPr bwMode="auto">
          <a:xfrm>
            <a:off x="4932040" y="5661248"/>
            <a:ext cx="18964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2400" dirty="0">
                <a:solidFill>
                  <a:srgbClr val="FF0000"/>
                </a:solidFill>
                <a:latin typeface="Calibri" pitchFamily="34" charset="0"/>
              </a:rPr>
              <a:t>Дөрес </a:t>
            </a:r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 түгел</a:t>
            </a:r>
            <a:r>
              <a:rPr lang="tt-RU" sz="2400" dirty="0">
                <a:solidFill>
                  <a:srgbClr val="FF0000"/>
                </a:solidFill>
                <a:latin typeface="Calibri" pitchFamily="34" charset="0"/>
              </a:rPr>
              <a:t>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7664" y="764704"/>
            <a:ext cx="16854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Бу</a:t>
            </a:r>
            <a:r>
              <a:rPr lang="ru-RU" sz="3200" dirty="0" smtClean="0"/>
              <a:t> кем?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88024" y="5661248"/>
            <a:ext cx="1896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Дөрес  түгел!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60032" y="5661248"/>
            <a:ext cx="1896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Дөрес  түгел!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2538" grpId="0"/>
      <p:bldP spid="22539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://tol.edu.tatar.ru/lessons_data/1/exercises/5/images/8.jpg"/>
          <p:cNvPicPr>
            <a:picLocks noChangeAspect="1" noChangeArrowheads="1"/>
          </p:cNvPicPr>
          <p:nvPr/>
        </p:nvPicPr>
        <p:blipFill>
          <a:blip r:embed="rId2" cstate="print"/>
          <a:srcRect l="17013" r="16838"/>
          <a:stretch>
            <a:fillRect/>
          </a:stretch>
        </p:blipFill>
        <p:spPr bwMode="auto">
          <a:xfrm>
            <a:off x="395536" y="1196752"/>
            <a:ext cx="252028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6012160" y="1628800"/>
            <a:ext cx="12969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табиб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859338" y="620713"/>
            <a:ext cx="14192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рәссам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164288" y="836712"/>
            <a:ext cx="163507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җырчы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 flipH="1">
            <a:off x="4670744" y="263683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39952" y="2204864"/>
            <a:ext cx="149066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тегүче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562" name="TextBox 11"/>
          <p:cNvSpPr txBox="1">
            <a:spLocks noChangeArrowheads="1"/>
          </p:cNvSpPr>
          <p:nvPr/>
        </p:nvSpPr>
        <p:spPr bwMode="auto">
          <a:xfrm>
            <a:off x="2555776" y="5373216"/>
            <a:ext cx="1091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2400" dirty="0">
                <a:solidFill>
                  <a:srgbClr val="FF0000"/>
                </a:solidFill>
                <a:latin typeface="Calibri" pitchFamily="34" charset="0"/>
              </a:rPr>
              <a:t>Дөрес!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563" name="TextBox 12"/>
          <p:cNvSpPr txBox="1">
            <a:spLocks noChangeArrowheads="1"/>
          </p:cNvSpPr>
          <p:nvPr/>
        </p:nvSpPr>
        <p:spPr bwMode="auto">
          <a:xfrm>
            <a:off x="5148064" y="5373216"/>
            <a:ext cx="18964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2400" dirty="0">
                <a:solidFill>
                  <a:srgbClr val="FF0000"/>
                </a:solidFill>
                <a:latin typeface="Calibri" pitchFamily="34" charset="0"/>
              </a:rPr>
              <a:t>Дөрес </a:t>
            </a:r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 түгел</a:t>
            </a:r>
            <a:r>
              <a:rPr lang="tt-RU" sz="2400" dirty="0">
                <a:solidFill>
                  <a:srgbClr val="FF0000"/>
                </a:solidFill>
                <a:latin typeface="Calibri" pitchFamily="34" charset="0"/>
              </a:rPr>
              <a:t>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5616" y="476672"/>
            <a:ext cx="16854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Бу</a:t>
            </a:r>
            <a:r>
              <a:rPr lang="ru-RU" sz="3200" dirty="0" smtClean="0"/>
              <a:t> кем?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5373216"/>
            <a:ext cx="1896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Дөрес  түгел!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48064" y="5373216"/>
            <a:ext cx="1896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Дөрес  түгел!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3562" grpId="0"/>
      <p:bldP spid="2356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979613" y="1700808"/>
            <a:ext cx="7164387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t-RU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Укытучы                     театрда</a:t>
            </a:r>
            <a:endParaRPr lang="ru-RU" sz="2800" dirty="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tt-RU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Сатучы                        төзелештә</a:t>
            </a:r>
            <a:endParaRPr lang="ru-RU" sz="2800" dirty="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tt-RU" sz="2800" dirty="0">
                <a:latin typeface="Calibri" pitchFamily="34" charset="0"/>
              </a:rPr>
              <a:t>Рәссам                        балалар бакчасында</a:t>
            </a:r>
            <a:endParaRPr lang="ru-RU" sz="2800" dirty="0">
              <a:cs typeface="Arial" charset="0"/>
            </a:endParaRPr>
          </a:p>
          <a:p>
            <a:pPr eaLnBrk="0" hangingPunct="0"/>
            <a:r>
              <a:rPr lang="tt-RU" sz="2800" dirty="0">
                <a:latin typeface="Calibri" pitchFamily="34" charset="0"/>
              </a:rPr>
              <a:t>Табиб                          мәктәптә</a:t>
            </a:r>
            <a:endParaRPr lang="ru-RU" sz="2800" dirty="0">
              <a:cs typeface="Arial" charset="0"/>
            </a:endParaRPr>
          </a:p>
          <a:p>
            <a:pPr eaLnBrk="0" hangingPunct="0"/>
            <a:r>
              <a:rPr lang="tt-RU" sz="2800" dirty="0">
                <a:latin typeface="Calibri" pitchFamily="34" charset="0"/>
              </a:rPr>
              <a:t>Җырчы                       базарда</a:t>
            </a:r>
            <a:endParaRPr lang="ru-RU" sz="2800" dirty="0">
              <a:cs typeface="Arial" charset="0"/>
            </a:endParaRPr>
          </a:p>
          <a:p>
            <a:pPr eaLnBrk="0" hangingPunct="0"/>
            <a:r>
              <a:rPr lang="tt-RU" sz="2800" dirty="0">
                <a:latin typeface="Calibri" pitchFamily="34" charset="0"/>
              </a:rPr>
              <a:t>Тәрбияче                   шифаханәдә</a:t>
            </a:r>
            <a:endParaRPr lang="ru-RU" sz="2800" dirty="0">
              <a:cs typeface="Arial" charset="0"/>
            </a:endParaRPr>
          </a:p>
          <a:p>
            <a:pPr eaLnBrk="0" hangingPunct="0"/>
            <a:r>
              <a:rPr lang="tt-RU" sz="2800" dirty="0">
                <a:latin typeface="Calibri" pitchFamily="34" charset="0"/>
              </a:rPr>
              <a:t>Хат ташучы               өйдә</a:t>
            </a:r>
            <a:endParaRPr lang="ru-RU" sz="2800" dirty="0">
              <a:cs typeface="Arial" charset="0"/>
            </a:endParaRPr>
          </a:p>
          <a:p>
            <a:pPr eaLnBrk="0" hangingPunct="0"/>
            <a:r>
              <a:rPr lang="tt-RU" sz="2800" dirty="0">
                <a:latin typeface="Calibri" pitchFamily="34" charset="0"/>
              </a:rPr>
              <a:t>Тегүче                        студиядә</a:t>
            </a:r>
            <a:endParaRPr lang="ru-RU" sz="2800" dirty="0">
              <a:cs typeface="Arial" charset="0"/>
            </a:endParaRPr>
          </a:p>
          <a:p>
            <a:pPr eaLnBrk="0" hangingPunct="0"/>
            <a:r>
              <a:rPr lang="tt-RU" sz="2800" dirty="0">
                <a:latin typeface="Calibri" pitchFamily="34" charset="0"/>
              </a:rPr>
              <a:t>Язучы                         фабрикада</a:t>
            </a:r>
            <a:endParaRPr lang="ru-RU" sz="2800" dirty="0">
              <a:cs typeface="Arial" charset="0"/>
            </a:endParaRPr>
          </a:p>
          <a:p>
            <a:pPr eaLnBrk="0" hangingPunct="0"/>
            <a:r>
              <a:rPr lang="tt-RU" sz="2800" dirty="0">
                <a:latin typeface="Calibri" pitchFamily="34" charset="0"/>
              </a:rPr>
              <a:t>Төзүче                        почтада </a:t>
            </a:r>
            <a:endParaRPr lang="tt-RU" sz="2800" dirty="0"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3848" y="332656"/>
            <a:ext cx="2694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Кайда</a:t>
            </a:r>
            <a:r>
              <a:rPr lang="ru-RU" sz="3200" dirty="0" smtClean="0"/>
              <a:t> </a:t>
            </a:r>
            <a:r>
              <a:rPr lang="ru-RU" sz="3200" dirty="0" err="1" smtClean="0"/>
              <a:t>эшли</a:t>
            </a:r>
            <a:r>
              <a:rPr lang="ru-RU" sz="3200" dirty="0" smtClean="0"/>
              <a:t>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"/>
          <p:cNvSpPr txBox="1">
            <a:spLocks noChangeArrowheads="1"/>
          </p:cNvSpPr>
          <p:nvPr/>
        </p:nvSpPr>
        <p:spPr bwMode="auto">
          <a:xfrm>
            <a:off x="1979613" y="260350"/>
            <a:ext cx="48434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3200">
                <a:latin typeface="Calibri" pitchFamily="34" charset="0"/>
              </a:rPr>
              <a:t>                      Эш</a:t>
            </a:r>
          </a:p>
          <a:p>
            <a:r>
              <a:rPr lang="tt-RU" sz="3200">
                <a:latin typeface="Calibri" pitchFamily="34" charset="0"/>
              </a:rPr>
              <a:t>Без утырган урындык,</a:t>
            </a:r>
          </a:p>
          <a:p>
            <a:r>
              <a:rPr lang="tt-RU" sz="3200">
                <a:latin typeface="Calibri" pitchFamily="34" charset="0"/>
              </a:rPr>
              <a:t>Без уйнаган бу курчак,</a:t>
            </a:r>
          </a:p>
          <a:p>
            <a:r>
              <a:rPr lang="tt-RU" sz="3200">
                <a:latin typeface="Calibri" pitchFamily="34" charset="0"/>
              </a:rPr>
              <a:t>Дәфтәр, карандаш, чаңгы, </a:t>
            </a:r>
          </a:p>
          <a:p>
            <a:r>
              <a:rPr lang="tt-RU" sz="3200">
                <a:latin typeface="Calibri" pitchFamily="34" charset="0"/>
              </a:rPr>
              <a:t>Кашык, тәлинкә, пычак,</a:t>
            </a:r>
          </a:p>
          <a:p>
            <a:r>
              <a:rPr lang="tt-RU" sz="3200">
                <a:latin typeface="Calibri" pitchFamily="34" charset="0"/>
              </a:rPr>
              <a:t>Һәр кадак, такта, һәр өй,</a:t>
            </a:r>
          </a:p>
          <a:p>
            <a:r>
              <a:rPr lang="tt-RU" sz="3200">
                <a:latin typeface="Calibri" pitchFamily="34" charset="0"/>
              </a:rPr>
              <a:t>Без ашаган бу ипи, -</a:t>
            </a:r>
          </a:p>
          <a:p>
            <a:r>
              <a:rPr lang="tt-RU" sz="3200">
                <a:latin typeface="Calibri" pitchFamily="34" charset="0"/>
              </a:rPr>
              <a:t>Бар да хезмәт җимеше,</a:t>
            </a:r>
          </a:p>
          <a:p>
            <a:r>
              <a:rPr lang="tt-RU" sz="3200">
                <a:latin typeface="Calibri" pitchFamily="34" charset="0"/>
              </a:rPr>
              <a:t>Әти-әниләр эше.</a:t>
            </a:r>
            <a:endParaRPr lang="ru-RU" sz="3200">
              <a:latin typeface="Calibri" pitchFamily="34" charset="0"/>
            </a:endParaRPr>
          </a:p>
        </p:txBody>
      </p:sp>
      <p:pic>
        <p:nvPicPr>
          <p:cNvPr id="25602" name="Рисунок 2" descr="Фото на www.fotto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02175"/>
            <a:ext cx="4940300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4600" y="980728"/>
            <a:ext cx="90494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t-RU" sz="2400" dirty="0"/>
              <a:t>Максат. </a:t>
            </a:r>
            <a:r>
              <a:rPr lang="tt-RU" sz="2400" dirty="0" smtClean="0"/>
              <a:t>1. Интерактив такта белән эшләү күнекмәләрен</a:t>
            </a:r>
          </a:p>
          <a:p>
            <a:r>
              <a:rPr lang="tt-RU" sz="2400" dirty="0" smtClean="0"/>
              <a:t>                  камилләштерү ;</a:t>
            </a:r>
            <a:endParaRPr lang="tt-RU" sz="2400" dirty="0"/>
          </a:p>
          <a:p>
            <a:endParaRPr lang="tt-RU" sz="2400" dirty="0"/>
          </a:p>
          <a:p>
            <a:r>
              <a:rPr lang="tt-RU" sz="2400" dirty="0"/>
              <a:t>              2.Белем алуга омтылыш, дәресләрдә активлык</a:t>
            </a:r>
            <a:r>
              <a:rPr lang="tt-RU" sz="2400" dirty="0" smtClean="0"/>
              <a:t>,</a:t>
            </a:r>
          </a:p>
          <a:p>
            <a:r>
              <a:rPr lang="tt-RU" sz="2400" dirty="0" smtClean="0"/>
              <a:t>                 мөстәкыйльлек, игътибарлылык </a:t>
            </a:r>
            <a:r>
              <a:rPr lang="tt-RU" sz="2400" dirty="0"/>
              <a:t>тәрбияләү.</a:t>
            </a:r>
          </a:p>
          <a:p>
            <a:r>
              <a:rPr lang="tt-RU" sz="2400" dirty="0"/>
              <a:t>             </a:t>
            </a:r>
          </a:p>
          <a:p>
            <a:r>
              <a:rPr lang="tt-RU" sz="2400" dirty="0"/>
              <a:t>              3. Төрле һөнәр кешеләренә ихтирам хисе тәрбияләү</a:t>
            </a:r>
            <a:r>
              <a:rPr lang="tt-RU" sz="2400" dirty="0" smtClean="0"/>
              <a:t>.</a:t>
            </a:r>
          </a:p>
          <a:p>
            <a:endParaRPr lang="tt-RU" sz="2400" dirty="0" smtClean="0"/>
          </a:p>
          <a:p>
            <a:r>
              <a:rPr lang="tt-RU" sz="2400" dirty="0" smtClean="0"/>
              <a:t>Җиһазлау. Интерактив такта, презента</a:t>
            </a:r>
            <a:r>
              <a:rPr lang="ru-RU" sz="2400" dirty="0" err="1" smtClean="0"/>
              <a:t>ция</a:t>
            </a:r>
            <a:r>
              <a:rPr lang="tt-RU" sz="2400" dirty="0" smtClean="0"/>
              <a:t>, дәреслек.</a:t>
            </a:r>
            <a:endParaRPr lang="tt-RU" sz="2400" dirty="0"/>
          </a:p>
          <a:p>
            <a:endParaRPr lang="tt-RU" sz="2400" dirty="0"/>
          </a:p>
          <a:p>
            <a:endParaRPr lang="tt-RU" sz="2400" dirty="0"/>
          </a:p>
          <a:p>
            <a:endParaRPr lang="tt-RU" dirty="0"/>
          </a:p>
          <a:p>
            <a:endParaRPr lang="tt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3" descr="http://festival.1september.ru/articles/580051/img1.jpg"/>
          <p:cNvPicPr>
            <a:picLocks noChangeAspect="1" noChangeArrowheads="1"/>
          </p:cNvPicPr>
          <p:nvPr/>
        </p:nvPicPr>
        <p:blipFill>
          <a:blip r:embed="rId2" cstate="print"/>
          <a:srcRect l="26060" t="-5124" r="52521"/>
          <a:stretch>
            <a:fillRect/>
          </a:stretch>
        </p:blipFill>
        <p:spPr bwMode="auto">
          <a:xfrm rot="-666102">
            <a:off x="309563" y="617538"/>
            <a:ext cx="17621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Рисунок 4" descr="http://festival.1september.ru/articles/580051/img1.jpg"/>
          <p:cNvPicPr>
            <a:picLocks noChangeAspect="1" noChangeArrowheads="1"/>
          </p:cNvPicPr>
          <p:nvPr/>
        </p:nvPicPr>
        <p:blipFill>
          <a:blip r:embed="rId2" cstate="print"/>
          <a:srcRect l="51260" r="23540"/>
          <a:stretch>
            <a:fillRect/>
          </a:stretch>
        </p:blipFill>
        <p:spPr bwMode="auto">
          <a:xfrm>
            <a:off x="2339975" y="260350"/>
            <a:ext cx="187166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5" descr="http://festival.1september.ru/articles/580051/img1.jpg"/>
          <p:cNvPicPr>
            <a:picLocks noChangeAspect="1" noChangeArrowheads="1"/>
          </p:cNvPicPr>
          <p:nvPr/>
        </p:nvPicPr>
        <p:blipFill>
          <a:blip r:embed="rId2" cstate="print"/>
          <a:srcRect l="76859"/>
          <a:stretch>
            <a:fillRect/>
          </a:stretch>
        </p:blipFill>
        <p:spPr bwMode="auto">
          <a:xfrm>
            <a:off x="4500563" y="260350"/>
            <a:ext cx="1757362" cy="222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6" descr="http://festival.1september.ru/articles/580051/img1.jpg"/>
          <p:cNvPicPr>
            <a:picLocks noChangeAspect="1" noChangeArrowheads="1"/>
          </p:cNvPicPr>
          <p:nvPr/>
        </p:nvPicPr>
        <p:blipFill>
          <a:blip r:embed="rId2" cstate="print"/>
          <a:srcRect r="77319"/>
          <a:stretch>
            <a:fillRect/>
          </a:stretch>
        </p:blipFill>
        <p:spPr bwMode="auto">
          <a:xfrm rot="754540">
            <a:off x="6516688" y="333375"/>
            <a:ext cx="2016125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 descr="http://tol.edu.tatar.ru/lessons_data/1/exercises/5/images/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22320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 descr="http://tol.edu.tatar.ru/lessons_data/1/exercises/5/images/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429000"/>
            <a:ext cx="2232819" cy="2232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2" descr="http://tol.edu.tatar.ru/lessons_data/1/exercises/5/images/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429045"/>
            <a:ext cx="2231240" cy="223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 rot="-931317">
            <a:off x="944563" y="2840038"/>
            <a:ext cx="1030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тегүче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771775" y="2781300"/>
            <a:ext cx="757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>
                <a:latin typeface="Calibri" pitchFamily="34" charset="0"/>
              </a:rPr>
              <a:t>табиб</a:t>
            </a:r>
            <a:endParaRPr lang="ru-RU">
              <a:latin typeface="Calibri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859338" y="2708275"/>
            <a:ext cx="1036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>
                <a:latin typeface="Calibri" pitchFamily="34" charset="0"/>
              </a:rPr>
              <a:t>пешекче</a:t>
            </a:r>
            <a:endParaRPr lang="ru-RU">
              <a:latin typeface="Calibri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472834">
            <a:off x="6669088" y="2924175"/>
            <a:ext cx="1230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>
                <a:latin typeface="Calibri" pitchFamily="34" charset="0"/>
              </a:rPr>
              <a:t>чәч кисүче</a:t>
            </a:r>
            <a:endParaRPr lang="ru-RU">
              <a:latin typeface="Calibri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95288" y="6021388"/>
            <a:ext cx="1006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>
                <a:latin typeface="Calibri" pitchFamily="34" charset="0"/>
              </a:rPr>
              <a:t>укытучы</a:t>
            </a:r>
            <a:endParaRPr lang="ru-RU">
              <a:latin typeface="Calibri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59113" y="6021388"/>
            <a:ext cx="822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>
                <a:latin typeface="Calibri" pitchFamily="34" charset="0"/>
              </a:rPr>
              <a:t>төзүче</a:t>
            </a:r>
            <a:endParaRPr lang="ru-RU">
              <a:latin typeface="Calibri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219700" y="6092825"/>
            <a:ext cx="882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>
                <a:latin typeface="Calibri" pitchFamily="34" charset="0"/>
              </a:rPr>
              <a:t>рәссам</a:t>
            </a:r>
            <a:endParaRPr lang="ru-RU">
              <a:latin typeface="Calibri" pitchFamily="34" charset="0"/>
            </a:endParaRPr>
          </a:p>
        </p:txBody>
      </p:sp>
      <p:pic>
        <p:nvPicPr>
          <p:cNvPr id="14351" name="Picture 2" descr="http://tol.edu.tatar.ru/lessons_data/1/exercises/5/images/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11750" y="3429001"/>
            <a:ext cx="2232249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51725" y="5949950"/>
            <a:ext cx="8905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>
                <a:latin typeface="Calibri" pitchFamily="34" charset="0"/>
              </a:rPr>
              <a:t>җырчы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835696" y="1052736"/>
            <a:ext cx="6875462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t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tt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tt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tt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tt-RU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Укытучы                     җырлый</a:t>
            </a:r>
            <a:endParaRPr lang="ru-RU" sz="2800" dirty="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tt-RU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Сатучы                        балык тота</a:t>
            </a:r>
            <a:endParaRPr lang="ru-RU" sz="2800" dirty="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tt-RU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Рәссам                        тәрбияли</a:t>
            </a:r>
            <a:endParaRPr lang="ru-RU" sz="2800" dirty="0">
              <a:cs typeface="Arial" charset="0"/>
            </a:endParaRPr>
          </a:p>
          <a:p>
            <a:pPr eaLnBrk="0" hangingPunct="0"/>
            <a:r>
              <a:rPr lang="tt-RU" sz="2800" dirty="0">
                <a:latin typeface="Calibri" pitchFamily="34" charset="0"/>
              </a:rPr>
              <a:t>Табиб                          укыта</a:t>
            </a:r>
            <a:endParaRPr lang="ru-RU" sz="2800" dirty="0">
              <a:cs typeface="Arial" charset="0"/>
            </a:endParaRPr>
          </a:p>
          <a:p>
            <a:pPr eaLnBrk="0" hangingPunct="0"/>
            <a:r>
              <a:rPr lang="tt-RU" sz="2800" dirty="0">
                <a:latin typeface="Calibri" pitchFamily="34" charset="0"/>
              </a:rPr>
              <a:t>Җырчы                       сата</a:t>
            </a:r>
            <a:endParaRPr lang="ru-RU" sz="2800" dirty="0">
              <a:cs typeface="Arial" charset="0"/>
            </a:endParaRPr>
          </a:p>
          <a:p>
            <a:pPr eaLnBrk="0" hangingPunct="0"/>
            <a:r>
              <a:rPr lang="tt-RU" sz="2800" dirty="0">
                <a:latin typeface="Calibri" pitchFamily="34" charset="0"/>
              </a:rPr>
              <a:t>Балыкчы                    төзи</a:t>
            </a:r>
            <a:endParaRPr lang="ru-RU" sz="2800" dirty="0">
              <a:cs typeface="Arial" charset="0"/>
            </a:endParaRPr>
          </a:p>
          <a:p>
            <a:pPr eaLnBrk="0" hangingPunct="0"/>
            <a:r>
              <a:rPr lang="tt-RU" sz="2800" dirty="0">
                <a:latin typeface="Calibri" pitchFamily="34" charset="0"/>
              </a:rPr>
              <a:t>Тәрбияче                   дәвалый</a:t>
            </a:r>
            <a:endParaRPr lang="ru-RU" sz="2800" dirty="0">
              <a:cs typeface="Arial" charset="0"/>
            </a:endParaRPr>
          </a:p>
          <a:p>
            <a:pPr eaLnBrk="0" hangingPunct="0"/>
            <a:r>
              <a:rPr lang="tt-RU" sz="2800" dirty="0">
                <a:latin typeface="Calibri" pitchFamily="34" charset="0"/>
              </a:rPr>
              <a:t>Хат ташучы               яза      </a:t>
            </a:r>
            <a:endParaRPr lang="ru-RU" sz="2800" dirty="0">
              <a:cs typeface="Arial" charset="0"/>
            </a:endParaRPr>
          </a:p>
          <a:p>
            <a:pPr eaLnBrk="0" hangingPunct="0"/>
            <a:r>
              <a:rPr lang="tt-RU" sz="2800" dirty="0">
                <a:latin typeface="Calibri" pitchFamily="34" charset="0"/>
              </a:rPr>
              <a:t>Тегүче                        рәсем ясый</a:t>
            </a:r>
            <a:endParaRPr lang="ru-RU" sz="2800" dirty="0">
              <a:cs typeface="Arial" charset="0"/>
            </a:endParaRPr>
          </a:p>
          <a:p>
            <a:pPr eaLnBrk="0" hangingPunct="0"/>
            <a:r>
              <a:rPr lang="tt-RU" sz="2800" dirty="0">
                <a:latin typeface="Calibri" pitchFamily="34" charset="0"/>
              </a:rPr>
              <a:t>Язучы                         тегә</a:t>
            </a:r>
            <a:endParaRPr lang="ru-RU" sz="2800" dirty="0">
              <a:cs typeface="Arial" charset="0"/>
            </a:endParaRPr>
          </a:p>
          <a:p>
            <a:pPr eaLnBrk="0" hangingPunct="0"/>
            <a:r>
              <a:rPr lang="tt-RU" sz="2800" dirty="0">
                <a:latin typeface="Calibri" pitchFamily="34" charset="0"/>
              </a:rPr>
              <a:t>Төзүче                        тарата</a:t>
            </a:r>
            <a:endParaRPr lang="tt-RU" sz="2800" dirty="0"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3848" y="476672"/>
            <a:ext cx="2526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Кем </a:t>
            </a:r>
            <a:r>
              <a:rPr lang="ru-RU" sz="3200" dirty="0" err="1" smtClean="0"/>
              <a:t>н</a:t>
            </a:r>
            <a:r>
              <a:rPr lang="ru-RU" sz="3200" dirty="0" err="1" smtClean="0"/>
              <a:t>ишли</a:t>
            </a:r>
            <a:r>
              <a:rPr lang="ru-RU" sz="3200" dirty="0" smtClean="0"/>
              <a:t>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http://www.maaam.ru/upload/blogs/1c26977870ed29e32fb14b77cce09b24.jpg.jpg"/>
          <p:cNvPicPr>
            <a:picLocks noChangeAspect="1" noChangeArrowheads="1"/>
          </p:cNvPicPr>
          <p:nvPr/>
        </p:nvPicPr>
        <p:blipFill>
          <a:blip r:embed="rId2" cstate="print"/>
          <a:srcRect r="71651" b="61316"/>
          <a:stretch>
            <a:fillRect/>
          </a:stretch>
        </p:blipFill>
        <p:spPr bwMode="auto">
          <a:xfrm>
            <a:off x="755650" y="1196975"/>
            <a:ext cx="280828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Рисунок 2" descr="http://www.maaam.ru/upload/blogs/35de889def59ed0b73bcb0828e3ac10b.jpg.jpg"/>
          <p:cNvPicPr>
            <a:picLocks noChangeAspect="1" noChangeArrowheads="1"/>
          </p:cNvPicPr>
          <p:nvPr/>
        </p:nvPicPr>
        <p:blipFill>
          <a:blip r:embed="rId3" cstate="print"/>
          <a:srcRect l="8694" t="71938" r="59980" b="2751"/>
          <a:stretch>
            <a:fillRect/>
          </a:stretch>
        </p:blipFill>
        <p:spPr bwMode="auto">
          <a:xfrm>
            <a:off x="2987824" y="1916832"/>
            <a:ext cx="1296144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4355976" y="692696"/>
            <a:ext cx="136802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төзүче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716016" y="1772816"/>
            <a:ext cx="15128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укытучы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372200" y="908720"/>
            <a:ext cx="141763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сатучы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588224" y="2204864"/>
            <a:ext cx="141763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/>
                </a:solidFill>
              </a:rPr>
              <a:t>рәссам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395" name="TextBox 14"/>
          <p:cNvSpPr txBox="1">
            <a:spLocks noChangeArrowheads="1"/>
          </p:cNvSpPr>
          <p:nvPr/>
        </p:nvSpPr>
        <p:spPr bwMode="auto">
          <a:xfrm>
            <a:off x="2339752" y="5589240"/>
            <a:ext cx="1091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2400" dirty="0">
                <a:solidFill>
                  <a:srgbClr val="FF0000"/>
                </a:solidFill>
                <a:latin typeface="Calibri" pitchFamily="34" charset="0"/>
              </a:rPr>
              <a:t>Дөрес!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397" name="TextBox 16"/>
          <p:cNvSpPr txBox="1">
            <a:spLocks noChangeArrowheads="1"/>
          </p:cNvSpPr>
          <p:nvPr/>
        </p:nvSpPr>
        <p:spPr bwMode="auto">
          <a:xfrm>
            <a:off x="1547813" y="115888"/>
            <a:ext cx="16854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3200" u="sng" dirty="0">
                <a:latin typeface="Arial" pitchFamily="34" charset="0"/>
                <a:cs typeface="Arial" pitchFamily="34" charset="0"/>
              </a:rPr>
              <a:t>Бу кем?</a:t>
            </a:r>
            <a:endParaRPr lang="ru-RU" sz="32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36096" y="4869160"/>
            <a:ext cx="1896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Дөрес  түгел!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64088" y="4941168"/>
            <a:ext cx="1896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Дөрес  түгел!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36096" y="4941168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Дөрес  түгел!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 descr="http://www.maaam.ru/upload/blogs/6976fc81d7920d5a9fc55be871f76482.jpg.jpg"/>
          <p:cNvPicPr>
            <a:picLocks noChangeAspect="1" noChangeArrowheads="1"/>
          </p:cNvPicPr>
          <p:nvPr/>
        </p:nvPicPr>
        <p:blipFill>
          <a:blip r:embed="rId2" cstate="print"/>
          <a:srcRect r="70691" b="61899"/>
          <a:stretch>
            <a:fillRect/>
          </a:stretch>
        </p:blipFill>
        <p:spPr bwMode="auto">
          <a:xfrm>
            <a:off x="250825" y="981075"/>
            <a:ext cx="4176713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2" descr="http://www.maaam.ru/upload/blogs/b468de6148d2c900a8710aeef0a605bd.jpg.jpg"/>
          <p:cNvPicPr>
            <a:picLocks noChangeAspect="1" noChangeArrowheads="1"/>
          </p:cNvPicPr>
          <p:nvPr/>
        </p:nvPicPr>
        <p:blipFill>
          <a:blip r:embed="rId3" cstate="print"/>
          <a:srcRect l="51117" t="33749" r="3146" b="39252"/>
          <a:stretch>
            <a:fillRect/>
          </a:stretch>
        </p:blipFill>
        <p:spPr bwMode="auto">
          <a:xfrm>
            <a:off x="3635896" y="2852936"/>
            <a:ext cx="212407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3" descr="http://www.maaam.ru/upload/blogs/7971c5ddd1859c32db4494a259e1b91a.jpg.jpg"/>
          <p:cNvPicPr>
            <a:picLocks noChangeAspect="1" noChangeArrowheads="1"/>
          </p:cNvPicPr>
          <p:nvPr/>
        </p:nvPicPr>
        <p:blipFill>
          <a:blip r:embed="rId4" cstate="print"/>
          <a:srcRect t="67499" r="53770" b="8876"/>
          <a:stretch>
            <a:fillRect/>
          </a:stretch>
        </p:blipFill>
        <p:spPr bwMode="auto">
          <a:xfrm>
            <a:off x="3276600" y="981075"/>
            <a:ext cx="21590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6227763" y="3068638"/>
            <a:ext cx="91757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t-RU">
              <a:latin typeface="Calibri" pitchFamily="34" charset="0"/>
            </a:endParaRPr>
          </a:p>
          <a:p>
            <a:endParaRPr lang="tt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tt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2699792" y="5661248"/>
            <a:ext cx="1091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2400" dirty="0">
                <a:solidFill>
                  <a:srgbClr val="FF0000"/>
                </a:solidFill>
                <a:latin typeface="Calibri" pitchFamily="34" charset="0"/>
              </a:rPr>
              <a:t>Дөрес!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5508625" y="5876925"/>
            <a:ext cx="18964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Дөрес  </a:t>
            </a:r>
            <a:r>
              <a:rPr lang="tt-RU" sz="2400" dirty="0">
                <a:solidFill>
                  <a:srgbClr val="FF0000"/>
                </a:solidFill>
                <a:latin typeface="Calibri" pitchFamily="34" charset="0"/>
              </a:rPr>
              <a:t>түгел!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5391150" y="692150"/>
            <a:ext cx="404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t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724128" y="1772816"/>
            <a:ext cx="143986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сатучы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516688" y="333375"/>
            <a:ext cx="14396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рәссам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668344" y="1268760"/>
            <a:ext cx="127476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табиб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950913" y="34925"/>
            <a:ext cx="1674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Бу кем?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652120" y="5877272"/>
            <a:ext cx="1896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Дөрес  түгел!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652120" y="5805264"/>
            <a:ext cx="1896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Дөрес  түгел!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948264" y="2492896"/>
            <a:ext cx="13684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төзүче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tol.edu.tatar.ru/lessons_data/1/exercises/5/images/2.jpg"/>
          <p:cNvPicPr>
            <a:picLocks noChangeAspect="1" noChangeArrowheads="1"/>
          </p:cNvPicPr>
          <p:nvPr/>
        </p:nvPicPr>
        <p:blipFill>
          <a:blip r:embed="rId2" cstate="print"/>
          <a:srcRect l="17941"/>
          <a:stretch>
            <a:fillRect/>
          </a:stretch>
        </p:blipFill>
        <p:spPr bwMode="auto">
          <a:xfrm>
            <a:off x="539552" y="1268760"/>
            <a:ext cx="3521968" cy="4292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Рисунок 2" descr="http://www.maaam.ru/upload/blogs/b468de6148d2c900a8710aeef0a605bd.jpg.jpg"/>
          <p:cNvPicPr>
            <a:picLocks noChangeAspect="1" noChangeArrowheads="1"/>
          </p:cNvPicPr>
          <p:nvPr/>
        </p:nvPicPr>
        <p:blipFill>
          <a:blip r:embed="rId3" cstate="print"/>
          <a:srcRect l="51117" t="67499" r="2875"/>
          <a:stretch>
            <a:fillRect/>
          </a:stretch>
        </p:blipFill>
        <p:spPr bwMode="auto">
          <a:xfrm>
            <a:off x="2627784" y="3284984"/>
            <a:ext cx="2303463" cy="23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5724525" y="908050"/>
            <a:ext cx="13493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t-RU">
              <a:latin typeface="Calibri" pitchFamily="34" charset="0"/>
            </a:endParaRPr>
          </a:p>
          <a:p>
            <a:endParaRPr lang="tt-RU">
              <a:latin typeface="Calibri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443663" y="333375"/>
            <a:ext cx="151288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укытучы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308304" y="1556792"/>
            <a:ext cx="183569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пешекче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156176" y="2276872"/>
            <a:ext cx="13684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табиб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788024" y="1196752"/>
            <a:ext cx="17287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ин</a:t>
            </a:r>
            <a:r>
              <a:rPr lang="ru-RU" dirty="0" err="1">
                <a:solidFill>
                  <a:schemeClr val="tx1"/>
                </a:solidFill>
              </a:rPr>
              <a:t>женер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444" name="TextBox 15"/>
          <p:cNvSpPr txBox="1">
            <a:spLocks noChangeArrowheads="1"/>
          </p:cNvSpPr>
          <p:nvPr/>
        </p:nvSpPr>
        <p:spPr bwMode="auto">
          <a:xfrm>
            <a:off x="2484438" y="6165850"/>
            <a:ext cx="1091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2400" dirty="0">
                <a:solidFill>
                  <a:srgbClr val="FF0000"/>
                </a:solidFill>
                <a:latin typeface="Calibri" pitchFamily="34" charset="0"/>
              </a:rPr>
              <a:t>Дөрес!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445" name="TextBox 17"/>
          <p:cNvSpPr txBox="1">
            <a:spLocks noChangeArrowheads="1"/>
          </p:cNvSpPr>
          <p:nvPr/>
        </p:nvSpPr>
        <p:spPr bwMode="auto">
          <a:xfrm>
            <a:off x="4356100" y="6021388"/>
            <a:ext cx="18964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2400" dirty="0">
                <a:solidFill>
                  <a:srgbClr val="FF0000"/>
                </a:solidFill>
                <a:latin typeface="Calibri" pitchFamily="34" charset="0"/>
              </a:rPr>
              <a:t>Дөрес </a:t>
            </a:r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 түгел</a:t>
            </a:r>
            <a:r>
              <a:rPr lang="tt-RU" sz="2400" dirty="0">
                <a:solidFill>
                  <a:srgbClr val="FF0000"/>
                </a:solidFill>
                <a:latin typeface="Calibri" pitchFamily="34" charset="0"/>
              </a:rPr>
              <a:t>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548680"/>
            <a:ext cx="16854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Бу</a:t>
            </a:r>
            <a:r>
              <a:rPr lang="ru-RU" sz="3200" dirty="0" smtClean="0"/>
              <a:t> кем?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283968" y="6021288"/>
            <a:ext cx="1896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Дөрес  түгел!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55976" y="6021288"/>
            <a:ext cx="1896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Дөрес  түгел!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8444" grpId="0"/>
      <p:bldP spid="18445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http://tol.edu.tatar.ru/lessons_data/1/exercises/5/images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Рисунок 3" descr="http://www.maaam.ru/upload/blogs/2771af093498366dc77a3a6e63647f61.jpg.jpg"/>
          <p:cNvPicPr>
            <a:picLocks noChangeAspect="1" noChangeArrowheads="1"/>
          </p:cNvPicPr>
          <p:nvPr/>
        </p:nvPicPr>
        <p:blipFill>
          <a:blip r:embed="rId3" cstate="print"/>
          <a:srcRect t="68562" r="52750" b="6126"/>
          <a:stretch>
            <a:fillRect/>
          </a:stretch>
        </p:blipFill>
        <p:spPr bwMode="auto">
          <a:xfrm>
            <a:off x="2771800" y="3068960"/>
            <a:ext cx="267811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7308850" y="692150"/>
            <a:ext cx="141763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төзүче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868144" y="2780928"/>
            <a:ext cx="169227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инженер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660232" y="1700808"/>
            <a:ext cx="1346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/>
                </a:solidFill>
              </a:rPr>
              <a:t>рәссам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220072" y="1124744"/>
            <a:ext cx="14192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җырчы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466" name="TextBox 12"/>
          <p:cNvSpPr txBox="1">
            <a:spLocks noChangeArrowheads="1"/>
          </p:cNvSpPr>
          <p:nvPr/>
        </p:nvSpPr>
        <p:spPr bwMode="auto">
          <a:xfrm>
            <a:off x="1907704" y="5877272"/>
            <a:ext cx="1091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2400" dirty="0">
                <a:solidFill>
                  <a:srgbClr val="FF0000"/>
                </a:solidFill>
                <a:latin typeface="Calibri" pitchFamily="34" charset="0"/>
              </a:rPr>
              <a:t>Дөрес!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467" name="TextBox 13"/>
          <p:cNvSpPr txBox="1">
            <a:spLocks noChangeArrowheads="1"/>
          </p:cNvSpPr>
          <p:nvPr/>
        </p:nvSpPr>
        <p:spPr bwMode="auto">
          <a:xfrm>
            <a:off x="4716016" y="5805264"/>
            <a:ext cx="1949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dirty="0" smtClean="0">
                <a:latin typeface="Calibri" pitchFamily="34" charset="0"/>
              </a:rPr>
              <a:t> </a:t>
            </a:r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Дөрес  түгел!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692696"/>
            <a:ext cx="16854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Бу</a:t>
            </a:r>
            <a:r>
              <a:rPr lang="ru-RU" sz="3200" dirty="0" smtClean="0"/>
              <a:t> кем?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88024" y="5805264"/>
            <a:ext cx="19493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dirty="0" smtClean="0">
                <a:latin typeface="Calibri" pitchFamily="34" charset="0"/>
              </a:rPr>
              <a:t> </a:t>
            </a:r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Дөрес  түгел!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16016" y="5733256"/>
            <a:ext cx="19493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dirty="0" smtClean="0">
                <a:latin typeface="Calibri" pitchFamily="34" charset="0"/>
              </a:rPr>
              <a:t> </a:t>
            </a:r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Дөрес  түгел!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9466" grpId="0"/>
      <p:bldP spid="19467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://tol.edu.tatar.ru/lessons_data/1/exercises/5/images/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484313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Рисунок 2" descr="http://www.maaam.ru/upload/blogs/b468de6148d2c900a8710aeef0a605bd.jpg.jpg"/>
          <p:cNvPicPr>
            <a:picLocks noChangeAspect="1" noChangeArrowheads="1"/>
          </p:cNvPicPr>
          <p:nvPr/>
        </p:nvPicPr>
        <p:blipFill>
          <a:blip r:embed="rId3" cstate="print"/>
          <a:srcRect l="2525" r="50000" b="77000"/>
          <a:stretch>
            <a:fillRect/>
          </a:stretch>
        </p:blipFill>
        <p:spPr bwMode="auto">
          <a:xfrm>
            <a:off x="2987824" y="3645024"/>
            <a:ext cx="2706687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5795963" y="3500438"/>
            <a:ext cx="1422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t-RU">
              <a:latin typeface="Calibri" pitchFamily="34" charset="0"/>
            </a:endParaRPr>
          </a:p>
          <a:p>
            <a:endParaRPr lang="tt-RU">
              <a:latin typeface="Calibri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644008" y="1340768"/>
            <a:ext cx="14192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сатучы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652120" y="332656"/>
            <a:ext cx="169168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укытучы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444208" y="1988840"/>
            <a:ext cx="136683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җырчы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236296" y="908720"/>
            <a:ext cx="15621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solidFill>
                  <a:schemeClr val="tx1"/>
                </a:solidFill>
              </a:rPr>
              <a:t>тегүче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491" name="TextBox 13"/>
          <p:cNvSpPr txBox="1">
            <a:spLocks noChangeArrowheads="1"/>
          </p:cNvSpPr>
          <p:nvPr/>
        </p:nvSpPr>
        <p:spPr bwMode="auto">
          <a:xfrm>
            <a:off x="2484438" y="5876925"/>
            <a:ext cx="1091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2400" dirty="0">
                <a:solidFill>
                  <a:srgbClr val="FF0000"/>
                </a:solidFill>
                <a:latin typeface="Calibri" pitchFamily="34" charset="0"/>
              </a:rPr>
              <a:t>Дөрес!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492" name="TextBox 14"/>
          <p:cNvSpPr txBox="1">
            <a:spLocks noChangeArrowheads="1"/>
          </p:cNvSpPr>
          <p:nvPr/>
        </p:nvSpPr>
        <p:spPr bwMode="auto">
          <a:xfrm>
            <a:off x="4644008" y="5949280"/>
            <a:ext cx="18964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2400" dirty="0">
                <a:solidFill>
                  <a:srgbClr val="FF0000"/>
                </a:solidFill>
                <a:latin typeface="Calibri" pitchFamily="34" charset="0"/>
              </a:rPr>
              <a:t>Дөрес </a:t>
            </a:r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 түгел!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31640" y="548680"/>
            <a:ext cx="16854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Бу</a:t>
            </a:r>
            <a:r>
              <a:rPr lang="ru-RU" sz="3200" dirty="0" smtClean="0"/>
              <a:t> кем?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44008" y="5949280"/>
            <a:ext cx="1896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Дөрес  түгел!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5877272"/>
            <a:ext cx="1896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sz="2400" dirty="0" smtClean="0">
                <a:solidFill>
                  <a:srgbClr val="FF0000"/>
                </a:solidFill>
                <a:latin typeface="Calibri" pitchFamily="34" charset="0"/>
              </a:rPr>
              <a:t>Дөрес  түгел!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0491" grpId="0"/>
      <p:bldP spid="20492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674</TotalTime>
  <Words>324</Words>
  <Application>Microsoft Office PowerPoint</Application>
  <PresentationFormat>Экран (4:3)</PresentationFormat>
  <Paragraphs>141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Руниса</dc:creator>
  <cp:lastModifiedBy>Руниса</cp:lastModifiedBy>
  <cp:revision>64</cp:revision>
  <dcterms:created xsi:type="dcterms:W3CDTF">2012-12-04T16:56:34Z</dcterms:created>
  <dcterms:modified xsi:type="dcterms:W3CDTF">2012-12-27T17:10:47Z</dcterms:modified>
</cp:coreProperties>
</file>