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86" r:id="rId3"/>
    <p:sldId id="257" r:id="rId4"/>
    <p:sldId id="258" r:id="rId5"/>
    <p:sldId id="259" r:id="rId6"/>
    <p:sldId id="285" r:id="rId7"/>
    <p:sldId id="260" r:id="rId8"/>
    <p:sldId id="278" r:id="rId9"/>
    <p:sldId id="262" r:id="rId10"/>
    <p:sldId id="263" r:id="rId11"/>
    <p:sldId id="264" r:id="rId12"/>
    <p:sldId id="265" r:id="rId13"/>
    <p:sldId id="271" r:id="rId14"/>
    <p:sldId id="280" r:id="rId15"/>
    <p:sldId id="270" r:id="rId16"/>
    <p:sldId id="266" r:id="rId17"/>
    <p:sldId id="267" r:id="rId18"/>
    <p:sldId id="272" r:id="rId19"/>
    <p:sldId id="273" r:id="rId20"/>
    <p:sldId id="274" r:id="rId21"/>
    <p:sldId id="277" r:id="rId22"/>
    <p:sldId id="281" r:id="rId23"/>
    <p:sldId id="282" r:id="rId24"/>
    <p:sldId id="268" r:id="rId25"/>
    <p:sldId id="283" r:id="rId26"/>
    <p:sldId id="279" r:id="rId27"/>
    <p:sldId id="269" r:id="rId28"/>
    <p:sldId id="284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100" d="100"/>
          <a:sy n="100" d="100"/>
        </p:scale>
        <p:origin x="-288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EAEF-E70D-46AB-8EEE-D2E2A7A2856C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1FF3-86E1-4C3F-A380-7D74A3B9A8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EAEF-E70D-46AB-8EEE-D2E2A7A2856C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1FF3-86E1-4C3F-A380-7D74A3B9A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EAEF-E70D-46AB-8EEE-D2E2A7A2856C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1FF3-86E1-4C3F-A380-7D74A3B9A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EAEF-E70D-46AB-8EEE-D2E2A7A2856C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1FF3-86E1-4C3F-A380-7D74A3B9A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EAEF-E70D-46AB-8EEE-D2E2A7A2856C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931FF3-86E1-4C3F-A380-7D74A3B9A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EAEF-E70D-46AB-8EEE-D2E2A7A2856C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1FF3-86E1-4C3F-A380-7D74A3B9A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EAEF-E70D-46AB-8EEE-D2E2A7A2856C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1FF3-86E1-4C3F-A380-7D74A3B9A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EAEF-E70D-46AB-8EEE-D2E2A7A2856C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1FF3-86E1-4C3F-A380-7D74A3B9A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EAEF-E70D-46AB-8EEE-D2E2A7A2856C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1FF3-86E1-4C3F-A380-7D74A3B9A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EAEF-E70D-46AB-8EEE-D2E2A7A2856C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1FF3-86E1-4C3F-A380-7D74A3B9A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EAEF-E70D-46AB-8EEE-D2E2A7A2856C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1FF3-86E1-4C3F-A380-7D74A3B9A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19EAEF-E70D-46AB-8EEE-D2E2A7A2856C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931FF3-86E1-4C3F-A380-7D74A3B9A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6;&#1072;&#1073;&#1086;&#1095;&#1080;&#1081;%20&#1089;&#1090;&#1086;&#1083;\&#1041;.&#1059;&#1088;&#1084;&#1072;&#1085;&#1095;&#1077;\Salih_Sajdashev_-_No__ly_k__j_(Larisa_Naslova)%20(2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3;&#1072;&#1076;&#1080;&#1103;\Desktop\Salih_Sajdashev_-_No__ly_k__j_(Larisa_Naslova).mp3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virtualrm.spb.ru/files/images/jpg_53.img_assist_custom.jp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gorod.tomsk.ru/uploads/14096/1230077967/53.jpg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ickola.artonline.ru/paintings/ibnemin/tatarskayaskazka.jpg" TargetMode="Externa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dmin\&#1056;&#1072;&#1073;&#1086;&#1095;&#1080;&#1081;%20&#1089;&#1090;&#1086;&#1083;\&#1041;.&#1059;&#1088;&#1084;&#1072;&#1085;&#1095;&#1077;\sak_sok_baete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trip-guide.ru/img/312/7292.jpg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urmanche.ru/fotolar/foto/67.jpg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rt16.ru/gallery2/d/43105-8/IMG_0449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-kazan.ru/2003/08/urmanche-baki-idrisovich-xudozhnik-i-skulptor-1897-1990/" TargetMode="External"/><Relationship Id="rId2" Type="http://schemas.openxmlformats.org/officeDocument/2006/relationships/hyperlink" Target="http://www.urmanche.ru/bio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amail.ru/urmanche.php" TargetMode="External"/><Relationship Id="rId5" Type="http://schemas.openxmlformats.org/officeDocument/2006/relationships/hyperlink" Target="http://www.urmanche.ru/" TargetMode="External"/><Relationship Id="rId4" Type="http://schemas.openxmlformats.org/officeDocument/2006/relationships/hyperlink" Target="http://images.yandex.ru/yandsear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rt16.ru/gallery2/d/53615-6/IMG_2132.jp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udok.ru/upload/iblock/b9f/381344_DETAIL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history-kazan.ru/wp-content/uploads/2010/07/%D0%93%D0%B8%D0%BC%D0%BD%D0%B0%D1%81%D1%82%D0%B5%D1%80%D0%BA%D0%B0.jpg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rt16.ru/gallery2/d/43399-5/IMG_0266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Arial Black" pitchFamily="34" charset="0"/>
              </a:rPr>
              <a:t>Искусство Баки </a:t>
            </a:r>
            <a:r>
              <a:rPr lang="ru-RU" sz="9600" dirty="0" err="1" smtClean="0">
                <a:solidFill>
                  <a:srgbClr val="C00000"/>
                </a:solidFill>
                <a:latin typeface="Arial Black" pitchFamily="34" charset="0"/>
              </a:rPr>
              <a:t>Урманче</a:t>
            </a:r>
            <a:endParaRPr lang="ru-RU" sz="9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Salih_Sajdashev_-_No__ly_k__j_(Larisa_Naslova)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671514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Бюст Тукая(1949г.)</a:t>
            </a:r>
            <a:endParaRPr lang="ru-RU" sz="4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072066" cy="51149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sz="3200" b="1" i="1" dirty="0" smtClean="0">
                <a:solidFill>
                  <a:srgbClr val="002060"/>
                </a:solidFill>
              </a:rPr>
              <a:t>Одна из первых казанских работ Б. 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Урманче</a:t>
            </a:r>
            <a:r>
              <a:rPr lang="ru-RU" sz="3200" b="1" i="1" dirty="0" smtClean="0">
                <a:solidFill>
                  <a:srgbClr val="002060"/>
                </a:solidFill>
              </a:rPr>
              <a:t> – скульптурный образ Г. Тукая, над которым мастер трудился долгие годы и который является одним из лучших воссозданий образа и характера поэта в искусстве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http://urmanche.ru/fotolar/foto/20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17461" y="1600200"/>
            <a:ext cx="35000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alih_Sajdashev_-_No__ly_k__j_(Larisa_Naslova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499992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4857752" cy="20002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 Иллюстрация к сказке Г. Тукая                  «</a:t>
            </a:r>
            <a:r>
              <a:rPr lang="ru-RU" sz="4000" dirty="0" err="1" smtClean="0">
                <a:solidFill>
                  <a:schemeClr val="accent2"/>
                </a:solidFill>
              </a:rPr>
              <a:t>Шүрәле</a:t>
            </a:r>
            <a:r>
              <a:rPr lang="ru-RU" sz="4000" dirty="0" smtClean="0">
                <a:solidFill>
                  <a:schemeClr val="accent2"/>
                </a:solidFill>
              </a:rPr>
              <a:t>» 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body" idx="2"/>
          </p:nvPr>
        </p:nvSpPr>
        <p:spPr>
          <a:xfrm>
            <a:off x="0" y="1714489"/>
            <a:ext cx="4857752" cy="51435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Образ Тукая, мир его произведений стали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по-стоянной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и главной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те-мой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его творчества: множество иллюстраций к сказке «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Шурале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», фриз «Сенной базар»,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мемо-риальный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музейный комплекс Дома-музея Тукая в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Кырлае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-main-pic" descr="Картинка 8 из 8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643406" y="1500174"/>
            <a:ext cx="450059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tt-RU" sz="6000" dirty="0" smtClean="0">
                <a:solidFill>
                  <a:srgbClr val="C00000"/>
                </a:solidFill>
              </a:rPr>
              <a:t>Б.Урманче-лауреат премии Тукая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85784" y="1743052"/>
            <a:ext cx="5643602" cy="51149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 </a:t>
            </a:r>
            <a:r>
              <a:rPr lang="ru-RU" sz="2800" b="1" dirty="0" smtClean="0">
                <a:solidFill>
                  <a:srgbClr val="002060"/>
                </a:solidFill>
              </a:rPr>
              <a:t>Работа над образом Г. Тукая открыла серию </a:t>
            </a:r>
            <a:r>
              <a:rPr lang="ru-RU" sz="2800" b="1" dirty="0" err="1" smtClean="0">
                <a:solidFill>
                  <a:srgbClr val="002060"/>
                </a:solidFill>
              </a:rPr>
              <a:t>скульп-турных</a:t>
            </a:r>
            <a:r>
              <a:rPr lang="ru-RU" sz="2800" b="1" dirty="0" smtClean="0">
                <a:solidFill>
                  <a:srgbClr val="002060"/>
                </a:solidFill>
              </a:rPr>
              <a:t> портретов </a:t>
            </a:r>
            <a:r>
              <a:rPr lang="ru-RU" sz="2800" b="1" dirty="0" err="1" smtClean="0">
                <a:solidFill>
                  <a:srgbClr val="002060"/>
                </a:solidFill>
              </a:rPr>
              <a:t>выдаю-щихся</a:t>
            </a:r>
            <a:r>
              <a:rPr lang="ru-RU" sz="2800" b="1" dirty="0" smtClean="0">
                <a:solidFill>
                  <a:srgbClr val="002060"/>
                </a:solidFill>
              </a:rPr>
              <a:t> деятелей татарской культуры: Ф. </a:t>
            </a:r>
            <a:r>
              <a:rPr lang="ru-RU" sz="2800" b="1" dirty="0" err="1" smtClean="0">
                <a:solidFill>
                  <a:srgbClr val="002060"/>
                </a:solidFill>
              </a:rPr>
              <a:t>Амирхана</a:t>
            </a:r>
            <a:r>
              <a:rPr lang="ru-RU" sz="2800" b="1" dirty="0" smtClean="0">
                <a:solidFill>
                  <a:srgbClr val="002060"/>
                </a:solidFill>
              </a:rPr>
              <a:t>, Г. </a:t>
            </a:r>
            <a:r>
              <a:rPr lang="ru-RU" sz="2800" b="1" dirty="0" err="1" smtClean="0">
                <a:solidFill>
                  <a:srgbClr val="002060"/>
                </a:solidFill>
              </a:rPr>
              <a:t>Камала</a:t>
            </a:r>
            <a:r>
              <a:rPr lang="ru-RU" sz="2800" b="1" dirty="0" smtClean="0">
                <a:solidFill>
                  <a:srgbClr val="002060"/>
                </a:solidFill>
              </a:rPr>
              <a:t>, Г. Ибрагимова,    Н. </a:t>
            </a:r>
            <a:r>
              <a:rPr lang="ru-RU" sz="2800" b="1" dirty="0" err="1" smtClean="0">
                <a:solidFill>
                  <a:srgbClr val="002060"/>
                </a:solidFill>
              </a:rPr>
              <a:t>Жиганова</a:t>
            </a:r>
            <a:r>
              <a:rPr lang="ru-RU" sz="2800" b="1" dirty="0" smtClean="0">
                <a:solidFill>
                  <a:srgbClr val="002060"/>
                </a:solidFill>
              </a:rPr>
              <a:t>, М. </a:t>
            </a:r>
            <a:r>
              <a:rPr lang="ru-RU" sz="2800" b="1" dirty="0" err="1" smtClean="0">
                <a:solidFill>
                  <a:srgbClr val="002060"/>
                </a:solidFill>
              </a:rPr>
              <a:t>Джалиля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Дэрдменда</a:t>
            </a:r>
            <a:r>
              <a:rPr lang="ru-RU" sz="2800" b="1" dirty="0" smtClean="0">
                <a:solidFill>
                  <a:srgbClr val="002060"/>
                </a:solidFill>
              </a:rPr>
              <a:t>, К. Гали и других, за которую в </a:t>
            </a:r>
            <a:r>
              <a:rPr lang="ru-RU" sz="2800" b="1" dirty="0" smtClean="0">
                <a:solidFill>
                  <a:srgbClr val="FF0000"/>
                </a:solidFill>
              </a:rPr>
              <a:t>1967 г. Б. И. </a:t>
            </a:r>
            <a:r>
              <a:rPr lang="ru-RU" sz="2800" b="1" dirty="0" err="1" smtClean="0">
                <a:solidFill>
                  <a:srgbClr val="FF0000"/>
                </a:solidFill>
              </a:rPr>
              <a:t>Ур-манче</a:t>
            </a:r>
            <a:r>
              <a:rPr lang="ru-RU" sz="2800" b="1" dirty="0" smtClean="0">
                <a:solidFill>
                  <a:srgbClr val="FF0000"/>
                </a:solidFill>
              </a:rPr>
              <a:t> была присуждена Республиканская премия им. Г. Тукая.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http://urmanche.ru/fotolar/sculpture/14.jpg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21026" y="1600200"/>
            <a:ext cx="3251502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urmanche.ru/fotolar/sculpture/11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4004" y="642918"/>
            <a:ext cx="3980872" cy="5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urmanche.ru/fotolar/sculpture/23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714356"/>
            <a:ext cx="314327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428736"/>
            <a:ext cx="4324352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Госпремию им. Г.Тукая  в этой семье получили  два человека:              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Б.Урманче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и супруга Ф.В.Ах- 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метова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за сбор и исследования татарского народного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твор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чества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(1989).</a:t>
            </a:r>
          </a:p>
        </p:txBody>
      </p:sp>
      <p:pic>
        <p:nvPicPr>
          <p:cNvPr id="5" name="Содержимое 4" descr="C:\Documents and Settings\Алия\Мои документы\Мои рисунки\ControlCenter3\Scan\CCF16032011_00000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28"/>
            <a:ext cx="542925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6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Дом-музей Тукая в </a:t>
            </a:r>
            <a:r>
              <a:rPr lang="ru-RU" sz="6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Кырлае</a:t>
            </a:r>
            <a:endParaRPr lang="ru-RU" sz="6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4346" y="1357298"/>
            <a:ext cx="4857784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3900" b="1" dirty="0" smtClean="0">
                <a:solidFill>
                  <a:schemeClr val="accent5">
                    <a:lumMod val="50000"/>
                  </a:schemeClr>
                </a:solidFill>
              </a:rPr>
              <a:t>Продолжая работать в области синтеза </a:t>
            </a:r>
            <a:r>
              <a:rPr lang="ru-RU" sz="3900" b="1" dirty="0" err="1" smtClean="0">
                <a:solidFill>
                  <a:schemeClr val="accent5">
                    <a:lumMod val="50000"/>
                  </a:schemeClr>
                </a:solidFill>
              </a:rPr>
              <a:t>скульп-туры</a:t>
            </a:r>
            <a:r>
              <a:rPr lang="ru-RU" sz="3900" b="1" dirty="0" smtClean="0">
                <a:solidFill>
                  <a:schemeClr val="accent5">
                    <a:lumMod val="50000"/>
                  </a:schemeClr>
                </a:solidFill>
              </a:rPr>
              <a:t> и </a:t>
            </a:r>
            <a:r>
              <a:rPr lang="ru-RU" sz="3900" b="1" dirty="0" err="1" smtClean="0">
                <a:solidFill>
                  <a:schemeClr val="accent5">
                    <a:lumMod val="50000"/>
                  </a:schemeClr>
                </a:solidFill>
              </a:rPr>
              <a:t>архитек-туры</a:t>
            </a:r>
            <a:r>
              <a:rPr lang="ru-RU" sz="39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900" b="1" dirty="0" err="1" smtClean="0">
                <a:solidFill>
                  <a:schemeClr val="accent5">
                    <a:lumMod val="50000"/>
                  </a:schemeClr>
                </a:solidFill>
              </a:rPr>
              <a:t>Урманче</a:t>
            </a:r>
            <a:r>
              <a:rPr lang="ru-RU" sz="3900" b="1" dirty="0" smtClean="0">
                <a:solidFill>
                  <a:schemeClr val="accent5">
                    <a:lumMod val="50000"/>
                  </a:schemeClr>
                </a:solidFill>
              </a:rPr>
              <a:t> завершил в 1976 году мемориальный комплекс Дома-музея Тукая в </a:t>
            </a:r>
            <a:r>
              <a:rPr lang="ru-RU" sz="3900" b="1" dirty="0" err="1" smtClean="0">
                <a:solidFill>
                  <a:schemeClr val="accent5">
                    <a:lumMod val="50000"/>
                  </a:schemeClr>
                </a:solidFill>
              </a:rPr>
              <a:t>Кырлае</a:t>
            </a:r>
            <a:r>
              <a:rPr lang="ru-RU" sz="39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sz="3900" dirty="0"/>
          </a:p>
        </p:txBody>
      </p:sp>
      <p:pic>
        <p:nvPicPr>
          <p:cNvPr id="5" name="Содержимое 4" descr="http://kitaphane.tatar.ru/file/tuk_31.jpg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1500174"/>
            <a:ext cx="44291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http://kitaphane.tatar.ru/file/tuk_31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1500174"/>
            <a:ext cx="44291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Живопись</a:t>
            </a:r>
            <a:endParaRPr lang="ru-RU" sz="9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571612"/>
            <a:ext cx="4714876" cy="51435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800" b="1" dirty="0" smtClean="0"/>
              <a:t>   </a:t>
            </a:r>
            <a:r>
              <a:rPr lang="ru-RU" sz="11200" b="1" dirty="0" smtClean="0"/>
              <a:t>«  Я живу одной жизнью с моим народом, с его страданиями и его счастьем. Его страдания и радости – это мои страдания и радости. Я хочу их выразить, я хочу рассказать о них в своих работах. О его героях и художниках, о борцах и поэтах, о молодости, любви и труде».</a:t>
            </a:r>
          </a:p>
          <a:p>
            <a:pPr>
              <a:buNone/>
            </a:pPr>
            <a:r>
              <a:rPr lang="ru-RU" sz="14400" baseline="30000" dirty="0" smtClean="0"/>
              <a:t>                                                                                                                                                                             (</a:t>
            </a:r>
            <a:r>
              <a:rPr lang="ru-RU" sz="14400" baseline="30000" dirty="0" err="1" smtClean="0"/>
              <a:t>Б.Урманче</a:t>
            </a:r>
            <a:r>
              <a:rPr lang="ru-RU" sz="14400" baseline="30000" dirty="0" smtClean="0"/>
              <a:t>)</a:t>
            </a:r>
            <a:endParaRPr lang="ru-RU" sz="14400" dirty="0"/>
          </a:p>
        </p:txBody>
      </p:sp>
      <p:pic>
        <p:nvPicPr>
          <p:cNvPr id="8" name="Содержимое 7" descr="http://urmanche.ru/fotolar/paintings/34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785926"/>
            <a:ext cx="4757742" cy="41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err="1" smtClean="0">
                <a:solidFill>
                  <a:schemeClr val="accent2"/>
                </a:solidFill>
              </a:rPr>
              <a:t>Урманче</a:t>
            </a:r>
            <a:r>
              <a:rPr lang="ru-RU" sz="4400" dirty="0" smtClean="0">
                <a:solidFill>
                  <a:schemeClr val="accent2"/>
                </a:solidFill>
              </a:rPr>
              <a:t> создает подлинно национальное искусство</a:t>
            </a:r>
            <a:endParaRPr lang="ru-RU" sz="4400" dirty="0">
              <a:solidFill>
                <a:schemeClr val="accent2"/>
              </a:solidFill>
            </a:endParaRPr>
          </a:p>
        </p:txBody>
      </p:sp>
      <p:pic>
        <p:nvPicPr>
          <p:cNvPr id="8" name="Содержимое 7" descr="http://urmanche.ru/fotolar/paintings/15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571612"/>
            <a:ext cx="30776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4" descr="http://urmanche.ru/fotolar/paintings/73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17357" y="1600200"/>
            <a:ext cx="31002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tt-RU" sz="5400" dirty="0" smtClean="0">
                <a:solidFill>
                  <a:srgbClr val="C00000"/>
                </a:solidFill>
              </a:rPr>
              <a:t>Ш</a:t>
            </a:r>
            <a:r>
              <a:rPr lang="ru-RU" sz="5400" dirty="0" err="1" smtClean="0">
                <a:solidFill>
                  <a:srgbClr val="C00000"/>
                </a:solidFill>
              </a:rPr>
              <a:t>амаили</a:t>
            </a:r>
            <a:r>
              <a:rPr lang="ru-RU" sz="5400" dirty="0" smtClean="0">
                <a:solidFill>
                  <a:srgbClr val="C00000"/>
                </a:solidFill>
              </a:rPr>
              <a:t> Баки </a:t>
            </a:r>
            <a:r>
              <a:rPr lang="ru-RU" sz="5400" dirty="0" err="1" smtClean="0">
                <a:solidFill>
                  <a:srgbClr val="C00000"/>
                </a:solidFill>
              </a:rPr>
              <a:t>Урманч</a:t>
            </a:r>
            <a:r>
              <a:rPr lang="ru-RU" sz="5400" dirty="0" err="1" smtClean="0">
                <a:solidFill>
                  <a:schemeClr val="accent2"/>
                </a:solidFill>
              </a:rPr>
              <a:t>е</a:t>
            </a: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6043594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b="1" dirty="0" err="1" smtClean="0">
                <a:solidFill>
                  <a:srgbClr val="002060"/>
                </a:solidFill>
              </a:rPr>
              <a:t>Б.Урманче</a:t>
            </a:r>
            <a:r>
              <a:rPr lang="ru-RU" sz="4000" b="1" dirty="0" smtClean="0">
                <a:solidFill>
                  <a:srgbClr val="002060"/>
                </a:solidFill>
              </a:rPr>
              <a:t> обратился к </a:t>
            </a:r>
            <a:r>
              <a:rPr lang="ru-RU" sz="4000" b="1" dirty="0" err="1" smtClean="0">
                <a:solidFill>
                  <a:srgbClr val="002060"/>
                </a:solidFill>
              </a:rPr>
              <a:t>шамаилям</a:t>
            </a:r>
            <a:r>
              <a:rPr lang="ru-RU" sz="4000" b="1" dirty="0" smtClean="0">
                <a:solidFill>
                  <a:srgbClr val="002060"/>
                </a:solidFill>
              </a:rPr>
              <a:t> в поздний период своего </a:t>
            </a:r>
            <a:r>
              <a:rPr lang="ru-RU" sz="4000" b="1" dirty="0" err="1" smtClean="0">
                <a:solidFill>
                  <a:srgbClr val="002060"/>
                </a:solidFill>
              </a:rPr>
              <a:t>твор-чества.Первым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шама-илем</a:t>
            </a:r>
            <a:r>
              <a:rPr lang="ru-RU" sz="4000" b="1" dirty="0" smtClean="0">
                <a:solidFill>
                  <a:srgbClr val="002060"/>
                </a:solidFill>
              </a:rPr>
              <a:t> художника была работа </a:t>
            </a:r>
            <a:r>
              <a:rPr lang="ru-RU" sz="4000" b="1" dirty="0" smtClean="0">
                <a:solidFill>
                  <a:schemeClr val="accent2"/>
                </a:solidFill>
              </a:rPr>
              <a:t>«</a:t>
            </a:r>
            <a:r>
              <a:rPr lang="ru-RU" sz="4000" b="1" dirty="0" err="1" smtClean="0">
                <a:solidFill>
                  <a:schemeClr val="accent2"/>
                </a:solidFill>
              </a:rPr>
              <a:t>Альхам-делиллах</a:t>
            </a:r>
            <a:r>
              <a:rPr lang="ru-RU" sz="4000" b="1" dirty="0" smtClean="0">
                <a:solidFill>
                  <a:schemeClr val="accent2"/>
                </a:solidFill>
              </a:rPr>
              <a:t>»(«Хвала Господу»)</a:t>
            </a:r>
            <a:r>
              <a:rPr lang="ru-RU" sz="4000" b="1" dirty="0" smtClean="0">
                <a:solidFill>
                  <a:srgbClr val="002060"/>
                </a:solidFill>
              </a:rPr>
              <a:t>1970г.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C:\Documents and Settings\Алия\Local Settings\Temporary Internet Files\Content.Word\CCF15032011_00004.jpg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9322" y="1071546"/>
            <a:ext cx="2533544" cy="5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214290"/>
            <a:ext cx="4497388" cy="2071709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«Не сердись»  (хадис).</a:t>
            </a:r>
          </a:p>
          <a:p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1970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214810" y="285728"/>
            <a:ext cx="4714908" cy="242889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«Аллах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пре-красен,любит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красоту»(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ха-дис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Содержимое 9" descr="C:\Documents and Settings\Алия\Local Settings\Temporary Internet Files\Content.Word\CCF15032011_00005.jpg"/>
          <p:cNvPicPr>
            <a:picLocks noGrp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2026"/>
            <a:ext cx="4497388" cy="357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C:\Documents and Settings\Алия\Local Settings\Temporary Internet Files\Content.Word\CCF15032011_00006.jpg"/>
          <p:cNvPicPr>
            <a:picLocks noGrp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5025" y="2743870"/>
            <a:ext cx="4356131" cy="361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http://www.urmanche.ru/fotolar/foto/45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1700808"/>
            <a:ext cx="3126854" cy="404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urmanche.ru/fotolar/graphic/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908720"/>
            <a:ext cx="21602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urmanche.ru/fotolar/paintings/4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152" y="620688"/>
            <a:ext cx="30963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urmanche.ru/fotolar/sculpture/28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8144" y="3284984"/>
            <a:ext cx="2987601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urmanche.ru/fotolar/aqua/101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2780928"/>
            <a:ext cx="2868538" cy="372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urmanche.ru/fotolar/aqua/100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619672" y="116632"/>
            <a:ext cx="59404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428652"/>
            <a:ext cx="9144000" cy="728665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некоторых произведениях запечатлены крылатые </a:t>
            </a:r>
            <a:r>
              <a:rPr lang="ru-RU" sz="4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вы-ражения</a:t>
            </a:r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любимых поэтов </a:t>
            </a:r>
            <a:r>
              <a:rPr lang="ru-RU" sz="4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художника-Тукая,Кул</a:t>
            </a:r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Гали,   и образцы восточной </a:t>
            </a:r>
            <a:r>
              <a:rPr lang="ru-RU" sz="4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мудрости,оформленные</a:t>
            </a:r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 виде каллиграфических работ.</a:t>
            </a:r>
            <a:endParaRPr lang="ru-RU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214314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chemeClr val="bg2">
                    <a:lumMod val="25000"/>
                  </a:schemeClr>
                </a:solidFill>
              </a:rPr>
              <a:t>«Бриллиант –</a:t>
            </a:r>
            <a:r>
              <a:rPr lang="ru-RU" sz="5300" dirty="0" err="1" smtClean="0">
                <a:solidFill>
                  <a:schemeClr val="bg2">
                    <a:lumMod val="25000"/>
                  </a:schemeClr>
                </a:solidFill>
              </a:rPr>
              <a:t>камень,но</a:t>
            </a:r>
            <a:r>
              <a:rPr lang="ru-RU" sz="5300" dirty="0" smtClean="0">
                <a:solidFill>
                  <a:schemeClr val="bg2">
                    <a:lumMod val="25000"/>
                  </a:schemeClr>
                </a:solidFill>
              </a:rPr>
              <a:t> не каждый камень –бриллиант. </a:t>
            </a:r>
            <a:br>
              <a:rPr lang="ru-RU" sz="53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5300" dirty="0" smtClean="0">
                <a:solidFill>
                  <a:schemeClr val="bg2">
                    <a:lumMod val="25000"/>
                  </a:schemeClr>
                </a:solidFill>
              </a:rPr>
              <a:t>Цену бриллианту определит не каждый»(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Кул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Гали)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C:\Documents and Settings\Алия\Мои документы\Мои рисунки\ControlCenter3\Scan\CCF15032011_00012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2857496"/>
            <a:ext cx="685804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14300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Поэзия </a:t>
            </a:r>
            <a:r>
              <a:rPr lang="ru-RU" sz="6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Б.Урманче</a:t>
            </a:r>
            <a:endParaRPr lang="ru-RU" sz="6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285860"/>
            <a:ext cx="9429784" cy="5572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/>
              <a:t>     Главным содержанием поэзии Б. </a:t>
            </a:r>
            <a:r>
              <a:rPr lang="ru-RU" sz="3200" b="1" dirty="0" err="1" smtClean="0"/>
              <a:t>Урманче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бы-ла</a:t>
            </a:r>
            <a:r>
              <a:rPr lang="ru-RU" sz="3200" b="1" dirty="0" smtClean="0"/>
              <a:t> любовь к Родине, к ее истории, жгучая и кровная связь с природой и людьми. Целый ряд стихотворений, представленных в сборнике «Духовный мир Б </a:t>
            </a:r>
            <a:r>
              <a:rPr lang="ru-RU" sz="3200" b="1" dirty="0" err="1" smtClean="0"/>
              <a:t>Урманче</a:t>
            </a:r>
            <a:r>
              <a:rPr lang="ru-RU" sz="3200" b="1" dirty="0" smtClean="0"/>
              <a:t>», </a:t>
            </a:r>
            <a:r>
              <a:rPr lang="ru-RU" sz="3200" b="1" dirty="0" err="1" smtClean="0"/>
              <a:t>посвя-щены</a:t>
            </a:r>
            <a:r>
              <a:rPr lang="ru-RU" sz="3200" b="1" dirty="0" smtClean="0"/>
              <a:t> теме Родины: «</a:t>
            </a:r>
            <a:r>
              <a:rPr lang="ru-RU" sz="3200" b="1" dirty="0" err="1" smtClean="0"/>
              <a:t>Тугаи</a:t>
            </a:r>
            <a:r>
              <a:rPr lang="ru-RU" sz="3200" b="1" dirty="0" smtClean="0"/>
              <a:t> ил» («Родная земля») (1940), "</a:t>
            </a:r>
            <a:r>
              <a:rPr lang="ru-RU" sz="3200" b="1" dirty="0" err="1" smtClean="0"/>
              <a:t>Тирм</a:t>
            </a:r>
            <a:r>
              <a:rPr lang="tt-RU" sz="3200" b="1" dirty="0" smtClean="0"/>
              <a:t>ә</a:t>
            </a:r>
            <a:r>
              <a:rPr lang="ru-RU" sz="3200" b="1" dirty="0" err="1" smtClean="0"/>
              <a:t>ләрдә кымыз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эчеп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курай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тартып</a:t>
            </a:r>
            <a:r>
              <a:rPr lang="ru-RU" sz="3200" b="1" dirty="0" smtClean="0"/>
              <a:t>..." ("На отдыхе я в юртах пил </a:t>
            </a:r>
            <a:r>
              <a:rPr lang="ru-RU" sz="3200" b="1" dirty="0" err="1" smtClean="0"/>
              <a:t>кумыз</a:t>
            </a:r>
            <a:r>
              <a:rPr lang="ru-RU" sz="3200" b="1" dirty="0" smtClean="0"/>
              <a:t> . ") (1940), ("Оказывается, можно жить и после семидесяти... ") (1970-е гг.).</a:t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Поэтическое наследие </a:t>
            </a:r>
            <a:r>
              <a:rPr lang="ru-RU" sz="5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Б.Урманче</a:t>
            </a:r>
            <a:endParaRPr lang="ru-RU" sz="5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3438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    Тишь…Озеро.                  В его объятьях небо.           Красивы ивы.           Соловьи поют.         Кругом цветы.                Как хороши бутоны!         Юности мечта!                     Здесь воплотилась                      в цветах!</a:t>
            </a:r>
          </a:p>
          <a:p>
            <a:pPr>
              <a:buNone/>
            </a:pPr>
            <a:endParaRPr lang="ru-RU" sz="3200" b="1" dirty="0"/>
          </a:p>
        </p:txBody>
      </p:sp>
      <p:pic>
        <p:nvPicPr>
          <p:cNvPr id="7" name="i-main-pic" descr="Картинка 420 из 84000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1785926"/>
            <a:ext cx="43529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282" y="-428652"/>
            <a:ext cx="9072626" cy="757242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err="1" smtClean="0">
                <a:solidFill>
                  <a:srgbClr val="C00000"/>
                </a:solidFill>
              </a:rPr>
              <a:t>Урманче</a:t>
            </a: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 – автор более ста скульптурных произведений, около трехсот живописных полотен, более четырех тысяч листов графики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92867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</a:rPr>
              <a:t>Баит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 о «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Сак-Сок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» </a:t>
            </a:r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</a:rPr>
              <a:t>Б.Урманче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  знал с детства и в течение  жизни часто напевал  его.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i-main-pic" descr="Картинка 3 из 3">
            <a:hlinkClick r:id="rId3" tgtFrame="_blank"/>
          </p:cNvPr>
          <p:cNvPicPr>
            <a:picLocks noGrp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571481"/>
            <a:ext cx="4757742" cy="51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ak_sok_bae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3143240" y="50006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5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Дан</a:t>
            </a:r>
            <a:r>
              <a:rPr lang="ru-RU" sz="54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ь</a:t>
            </a:r>
            <a:r>
              <a:rPr lang="tt-RU" sz="5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памяти Б.Урманче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85784" y="1600200"/>
            <a:ext cx="5214974" cy="51149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28 февраля 1997 года в Казани                   (ул.Большая Красная) открылся памятник,     посвященный </a:t>
            </a:r>
            <a:r>
              <a:rPr lang="ru-RU" sz="3600" b="1" dirty="0" smtClean="0">
                <a:solidFill>
                  <a:srgbClr val="C00000"/>
                </a:solidFill>
              </a:rPr>
              <a:t>100-летию </a:t>
            </a:r>
            <a:r>
              <a:rPr lang="ru-RU" sz="3600" b="1" dirty="0" err="1" smtClean="0">
                <a:solidFill>
                  <a:srgbClr val="C00000"/>
                </a:solidFill>
              </a:rPr>
              <a:t>Б.Урманче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sz="3600" dirty="0" smtClean="0"/>
              <a:t>    ( Автор </a:t>
            </a:r>
            <a:r>
              <a:rPr lang="ru-RU" sz="3600" dirty="0" err="1" smtClean="0"/>
              <a:t>Махмуд</a:t>
            </a:r>
            <a:r>
              <a:rPr lang="ru-RU" sz="3600" dirty="0" smtClean="0"/>
              <a:t> </a:t>
            </a:r>
            <a:r>
              <a:rPr lang="ru-RU" sz="3600" dirty="0" err="1" smtClean="0"/>
              <a:t>Гасимов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5" name="Содержимое 4" descr="http://www2.5.disput.az/index.php?s=045a2b288fa76e9bc0c1af097fd0873d&amp;app=core&amp;module=attach&amp;section=attach&amp;attach_rel_module=post&amp;attach_id=457335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1428736"/>
            <a:ext cx="38576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210080" cy="48117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В 1999 г. в Казани был открыт музей Б. </a:t>
            </a:r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</a:rPr>
              <a:t>Урманче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-main-pic" descr="Картинка 4 из 383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000108"/>
            <a:ext cx="478634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857232"/>
            <a:ext cx="5786446" cy="600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   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В городах Татарстана – Буинске, Зеленодольске, Нижнекамске,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</a:rPr>
              <a:t>Набе-режных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Челнах – названы улицы в честь художника, каждые два года за высокие художественные достижения мастерам культуры Татарстана вручается премия им. Б. 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</a:rPr>
              <a:t>Урманче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Министерства культуры РТ.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i-main-pic" descr="Картинка 126 из 383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9" y="928670"/>
            <a:ext cx="350046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Достижения Баки </a:t>
            </a:r>
            <a:r>
              <a:rPr lang="ru-RU" sz="6000" dirty="0" err="1" smtClean="0">
                <a:solidFill>
                  <a:schemeClr val="accent2">
                    <a:lumMod val="50000"/>
                  </a:schemeClr>
                </a:solidFill>
              </a:rPr>
              <a:t>Урманче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70916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Б. 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</a:rPr>
              <a:t>Урманче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присвоены звания народного художника ТАССР» (1960 г.) и РСФСР (1982 г.), он лауреат Республиканской премии ТАССР им. Г. Тукая (1967 г.), награжден орденами СССР – Трудового Красного Знамени (1977 г.) и Дружбы народов (1987 г.), в 1987 г. был удостоен звания Почетного гражданина г. Казани. 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21442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Здесь прошло детство Баки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" name="i-main-pic" descr="Картинка 146 из 383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642910" y="1571612"/>
            <a:ext cx="39290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gb" descr="http://art16.ru/gallery2/d/50445-6/IMG_0450.jpg"/>
          <p:cNvPicPr>
            <a:picLocks noGrp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sz="3200" b="1" smtClean="0">
                <a:solidFill>
                  <a:schemeClr val="bg2">
                    <a:lumMod val="10000"/>
                  </a:schemeClr>
                </a:solidFill>
              </a:rPr>
              <a:t>                  Автор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презентации: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      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</a:rPr>
              <a:t>Шекаева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</a:rPr>
              <a:t>Надия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</a:rPr>
              <a:t>Фаязовна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   учительница татарского языка и литературы  Васильевской СОШ №2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dirty="0" smtClean="0"/>
              <a:t>Использованная литература и интернет-ресурсы:</a:t>
            </a:r>
          </a:p>
          <a:p>
            <a:pPr>
              <a:buNone/>
            </a:pPr>
            <a:r>
              <a:rPr lang="ru-RU" sz="3000" b="1" i="1" dirty="0" smtClean="0">
                <a:solidFill>
                  <a:schemeClr val="accent3">
                    <a:lumMod val="75000"/>
                  </a:schemeClr>
                </a:solidFill>
              </a:rPr>
              <a:t>1.</a:t>
            </a:r>
            <a:r>
              <a:rPr lang="ru-RU" sz="3000" b="1" i="1" u="sng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http://www.urmanche.ru/bio.php</a:t>
            </a:r>
            <a:endParaRPr lang="ru-RU" sz="3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000" b="1" i="1" dirty="0" smtClean="0">
                <a:solidFill>
                  <a:schemeClr val="accent3">
                    <a:lumMod val="75000"/>
                  </a:schemeClr>
                </a:solidFill>
              </a:rPr>
              <a:t>2.</a:t>
            </a:r>
            <a:r>
              <a:rPr lang="ru-RU" sz="3000" b="1" i="1" u="sng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http://history-kazan.ru/2003/08/urmanche-baki-idrisovich-xudozhnik-i-skulptor-1897-1990/</a:t>
            </a:r>
            <a:endParaRPr lang="ru-RU" sz="3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000" b="1" i="1" dirty="0" smtClean="0">
                <a:solidFill>
                  <a:schemeClr val="accent3">
                    <a:lumMod val="75000"/>
                  </a:schemeClr>
                </a:solidFill>
              </a:rPr>
              <a:t>3.</a:t>
            </a:r>
            <a:r>
              <a:rPr lang="ru-RU" sz="3000" b="1" i="1" u="sng" dirty="0" smtClean="0">
                <a:solidFill>
                  <a:schemeClr val="accent3">
                    <a:lumMod val="75000"/>
                  </a:schemeClr>
                </a:solidFill>
                <a:hlinkClick r:id="rId4"/>
              </a:rPr>
              <a:t>http://images.yandex.ru/yandsearch</a:t>
            </a:r>
            <a:endParaRPr lang="ru-RU" sz="3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000" b="1" i="1" dirty="0" smtClean="0">
                <a:solidFill>
                  <a:schemeClr val="accent3">
                    <a:lumMod val="75000"/>
                  </a:schemeClr>
                </a:solidFill>
              </a:rPr>
              <a:t>4.</a:t>
            </a:r>
            <a:r>
              <a:rPr lang="ru-RU" sz="3000" b="1" i="1" u="sng" dirty="0" smtClean="0">
                <a:solidFill>
                  <a:schemeClr val="accent3">
                    <a:lumMod val="75000"/>
                  </a:schemeClr>
                </a:solidFill>
                <a:hlinkClick r:id="rId5"/>
              </a:rPr>
              <a:t>http://www.urmanche.ru/</a:t>
            </a:r>
            <a:endParaRPr lang="ru-RU" sz="3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000" b="1" i="1" dirty="0" smtClean="0">
                <a:solidFill>
                  <a:schemeClr val="accent3">
                    <a:lumMod val="75000"/>
                  </a:schemeClr>
                </a:solidFill>
              </a:rPr>
              <a:t>5.</a:t>
            </a:r>
            <a:r>
              <a:rPr lang="ru-RU" sz="3000" b="1" i="1" u="sng" dirty="0" smtClean="0">
                <a:solidFill>
                  <a:schemeClr val="accent3">
                    <a:lumMod val="75000"/>
                  </a:schemeClr>
                </a:solidFill>
                <a:hlinkClick r:id="rId6"/>
              </a:rPr>
              <a:t>http://www.shamail.ru/urmanche.php</a:t>
            </a:r>
            <a:endParaRPr lang="ru-RU" sz="3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000" b="1" i="1" dirty="0" smtClean="0">
                <a:solidFill>
                  <a:schemeClr val="accent3">
                    <a:lumMod val="75000"/>
                  </a:schemeClr>
                </a:solidFill>
              </a:rPr>
              <a:t>6.Коллектив.Духовный мир Баки </a:t>
            </a:r>
            <a:r>
              <a:rPr lang="ru-RU" sz="3000" b="1" i="1" dirty="0" err="1" smtClean="0">
                <a:solidFill>
                  <a:schemeClr val="accent3">
                    <a:lumMod val="75000"/>
                  </a:schemeClr>
                </a:solidFill>
              </a:rPr>
              <a:t>Урманче</a:t>
            </a:r>
            <a:r>
              <a:rPr lang="ru-RU" sz="3000" b="1" i="1" dirty="0" smtClean="0">
                <a:solidFill>
                  <a:schemeClr val="accent3">
                    <a:lumMod val="75000"/>
                  </a:schemeClr>
                </a:solidFill>
              </a:rPr>
              <a:t>. –Казань:Татар.кн.изд-во,303с.</a:t>
            </a:r>
          </a:p>
          <a:p>
            <a:pPr>
              <a:buNone/>
            </a:pPr>
            <a:r>
              <a:rPr lang="ru-RU" sz="3000" b="1" i="1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ru-RU" sz="3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85720" y="571480"/>
            <a:ext cx="3722693" cy="5530857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Б.И.Урманче</a:t>
            </a:r>
            <a:r>
              <a:rPr lang="ru-RU" sz="4000" b="1" dirty="0" smtClean="0">
                <a:solidFill>
                  <a:srgbClr val="002060"/>
                </a:solidFill>
              </a:rPr>
              <a:t> в деревне Малые    Салтыки </a:t>
            </a:r>
            <a:r>
              <a:rPr lang="ru-RU" sz="4000" b="1" dirty="0" err="1" smtClean="0">
                <a:solidFill>
                  <a:srgbClr val="002060"/>
                </a:solidFill>
              </a:rPr>
              <a:t>Камско-Устинского</a:t>
            </a:r>
            <a:r>
              <a:rPr lang="ru-RU" sz="4000" b="1" dirty="0" smtClean="0">
                <a:solidFill>
                  <a:srgbClr val="002060"/>
                </a:solidFill>
              </a:rPr>
              <a:t> района                  у дома отца,1986г.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i-main-pic" descr="Картинка 283 из 383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3857620" y="857232"/>
            <a:ext cx="464347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9701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Будущий художник обучался в медресе «</a:t>
            </a:r>
            <a:r>
              <a:rPr lang="ru-RU" sz="4000" dirty="0" err="1" smtClean="0">
                <a:solidFill>
                  <a:srgbClr val="C00000"/>
                </a:solidFill>
              </a:rPr>
              <a:t>Мухаммадия</a:t>
            </a:r>
            <a:r>
              <a:rPr lang="ru-RU" sz="4000" dirty="0" smtClean="0">
                <a:solidFill>
                  <a:srgbClr val="C00000"/>
                </a:solidFill>
              </a:rPr>
              <a:t>» в Казани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(1907-1914)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Documents and Settings\Алия\Мои документы\Мои рисунки\ControlCenter3\Scan\CCF15032011_00002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857364"/>
            <a:ext cx="73581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Arial Black" pitchFamily="34" charset="0"/>
              </a:rPr>
              <a:t>Учёба и Москве</a:t>
            </a:r>
            <a:endParaRPr lang="ru-RU" sz="6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   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В 1920-1926 гг. Баки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Идрисович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продолжил учебу в Высших художественно-технических мастерских (ВХУТЕМАС) в Москве. 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-main-pic" descr="Картинка 72 из 424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643050"/>
            <a:ext cx="42862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85720" y="4857760"/>
            <a:ext cx="4040188" cy="75088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Лагерный "наряд"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Баки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Урманче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i-main-pic" descr="Картинка 202 из 383">
            <a:hlinkClick r:id="rId2" tgtFrame="_blank"/>
          </p:cNvPr>
          <p:cNvPicPr>
            <a:picLocks noGrp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00035" y="928670"/>
            <a:ext cx="3357586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14744" y="142852"/>
            <a:ext cx="5429256" cy="628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 Баки 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Урманче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</a:rPr>
              <a:t>в     1927  году подписал письмо против </a:t>
            </a:r>
            <a:r>
              <a:rPr lang="ru-RU" sz="3600" b="1" dirty="0" err="1" smtClean="0">
                <a:solidFill>
                  <a:srgbClr val="002060"/>
                </a:solidFill>
              </a:rPr>
              <a:t>лик-видации</a:t>
            </a:r>
            <a:r>
              <a:rPr lang="ru-RU" sz="3600" b="1" dirty="0" smtClean="0">
                <a:solidFill>
                  <a:srgbClr val="002060"/>
                </a:solidFill>
              </a:rPr>
              <a:t> арабской графики и за свою подпись провёл 4 долгих года(1929-1933г.)  в зловещем    «</a:t>
            </a:r>
            <a:r>
              <a:rPr lang="ru-RU" sz="3600" b="1" dirty="0" err="1" smtClean="0">
                <a:solidFill>
                  <a:srgbClr val="002060"/>
                </a:solidFill>
              </a:rPr>
              <a:t>СЛОНе</a:t>
            </a:r>
            <a:r>
              <a:rPr lang="ru-RU" sz="3600" b="1" dirty="0" smtClean="0">
                <a:solidFill>
                  <a:srgbClr val="002060"/>
                </a:solidFill>
              </a:rPr>
              <a:t>» – Соловецком лагере особого назначения.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071810"/>
            <a:ext cx="4071934" cy="35004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   Справка о </a:t>
            </a:r>
            <a:r>
              <a:rPr lang="ru-RU" sz="4800" b="1" dirty="0" err="1" smtClean="0">
                <a:solidFill>
                  <a:schemeClr val="accent5">
                    <a:lumMod val="50000"/>
                  </a:schemeClr>
                </a:solidFill>
              </a:rPr>
              <a:t>реабилита-ции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 Баки </a:t>
            </a:r>
            <a:r>
              <a:rPr lang="ru-RU" sz="4800" b="1" dirty="0" err="1" smtClean="0">
                <a:solidFill>
                  <a:schemeClr val="accent5">
                    <a:lumMod val="50000"/>
                  </a:schemeClr>
                </a:solidFill>
              </a:rPr>
              <a:t>Урманче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   (1989)</a:t>
            </a:r>
          </a:p>
          <a:p>
            <a:pPr>
              <a:buNone/>
            </a:pP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-main-pic" descr="Картинка 130 из 383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285728"/>
            <a:ext cx="450059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164305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 1950-х гг. все большее значение в творчестве </a:t>
            </a:r>
            <a:r>
              <a:rPr lang="ru-RU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Урманче</a:t>
            </a: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приобретает скульптура.</a:t>
            </a:r>
          </a:p>
        </p:txBody>
      </p:sp>
      <p:pic>
        <p:nvPicPr>
          <p:cNvPr id="5" name="Содержимое 4" descr="http://urmanche.ru/fotolar/sculpture/8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000240"/>
            <a:ext cx="335758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urmanche.ru/fotolar/sculpture/3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2000240"/>
            <a:ext cx="3643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493</Words>
  <Application>Microsoft Office PowerPoint</Application>
  <PresentationFormat>Экран (4:3)</PresentationFormat>
  <Paragraphs>54</Paragraphs>
  <Slides>31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Искусство Баки Урманче</vt:lpstr>
      <vt:lpstr>Слайд 2</vt:lpstr>
      <vt:lpstr>Здесь прошло детство Баки</vt:lpstr>
      <vt:lpstr>Слайд 4</vt:lpstr>
      <vt:lpstr>Будущий художник обучался в медресе «Мухаммадия» в Казани (1907-1914)</vt:lpstr>
      <vt:lpstr>Учёба и Москве</vt:lpstr>
      <vt:lpstr>Слайд 7</vt:lpstr>
      <vt:lpstr>Слайд 8</vt:lpstr>
      <vt:lpstr>С 1950-х гг. все большее значение в творчестве Урманче приобретает скульптура.</vt:lpstr>
      <vt:lpstr> Бюст Тукая(1949г.)</vt:lpstr>
      <vt:lpstr> Иллюстрация к сказке Г. Тукая                  «Шүрәле» </vt:lpstr>
      <vt:lpstr>Б.Урманче-лауреат премии Тукая</vt:lpstr>
      <vt:lpstr>Слайд 13</vt:lpstr>
      <vt:lpstr>Слайд 14</vt:lpstr>
      <vt:lpstr> Дом-музей Тукая в Кырлае</vt:lpstr>
      <vt:lpstr>Живопись</vt:lpstr>
      <vt:lpstr>Урманче создает подлинно национальное искусство</vt:lpstr>
      <vt:lpstr>Шамаили Баки Урманче</vt:lpstr>
      <vt:lpstr>Слайд 19</vt:lpstr>
      <vt:lpstr>В некоторых произведениях запечатлены крылатые вы-ражения  любимых поэтов художника-Тукая,Кул Гали,   и образцы восточной мудрости,оформленные в виде каллиграфических работ.</vt:lpstr>
      <vt:lpstr>«Бриллиант –камень,но не каждый камень –бриллиант.  Цену бриллианту определит не каждый»(Кул Гали)</vt:lpstr>
      <vt:lpstr>Поэзия Б.Урманче</vt:lpstr>
      <vt:lpstr>Поэтическое наследие Б.Урманче</vt:lpstr>
      <vt:lpstr>       Урманче – автор более ста скульптурных произведений, около трехсот живописных полотен, более четырех тысяч листов графики.  </vt:lpstr>
      <vt:lpstr>Слайд 25</vt:lpstr>
      <vt:lpstr>Дань памяти Б.Урманче</vt:lpstr>
      <vt:lpstr>Слайд 27</vt:lpstr>
      <vt:lpstr>Слайд 28</vt:lpstr>
      <vt:lpstr>Достижения Баки Урманче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Баки Урманче</dc:title>
  <dc:creator>Алия</dc:creator>
  <cp:lastModifiedBy>Admin</cp:lastModifiedBy>
  <cp:revision>127</cp:revision>
  <dcterms:created xsi:type="dcterms:W3CDTF">2011-03-15T14:34:22Z</dcterms:created>
  <dcterms:modified xsi:type="dcterms:W3CDTF">2012-12-29T13:08:14Z</dcterms:modified>
</cp:coreProperties>
</file>