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7" r:id="rId10"/>
    <p:sldId id="264" r:id="rId11"/>
    <p:sldId id="268" r:id="rId12"/>
    <p:sldId id="272" r:id="rId13"/>
    <p:sldId id="269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6666"/>
  </p:clrMru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232748-5fee342872fba0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373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3108" y="571480"/>
            <a:ext cx="4071966" cy="1754326"/>
          </a:xfrm>
          <a:prstGeom prst="rect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Comic Sans MS" pitchFamily="66" charset="0"/>
              </a:rPr>
              <a:t>Урок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Comic Sans MS" pitchFamily="66" charset="0"/>
              </a:rPr>
              <a:t>русского языка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Comic Sans MS" pitchFamily="66" charset="0"/>
              </a:rPr>
              <a:t>в 5 классе</a:t>
            </a:r>
            <a:endParaRPr lang="ru-RU" sz="3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62" y="3357562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Выполнила Ильичева Елена Петровна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МБОУ Старицинская СОШ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181"/>
            <a:ext cx="9144000" cy="68116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14480" y="428604"/>
            <a:ext cx="6678431" cy="135421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 Соедините половинки слов, 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объясняя правописание е – и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00100" y="1500174"/>
            <a:ext cx="735811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1.выж..-               1.–стал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2.забл..-               2.–рать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3.пост..-               3.–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ру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4.за-                    4.–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реть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5.забл..-                5.–п..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р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6.изб..-                 6.–лить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7.раст..-                7.–м..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р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8.соб..-                 8.–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гал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9.раст..-                9.–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рёшь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10.за-                  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10.–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стело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282" y="500042"/>
            <a:ext cx="9464329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Используя глаголы с чередованием 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в корне, составьте памятку 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 советами, продолжив предложенный:</a:t>
            </a:r>
          </a:p>
          <a:p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214554"/>
            <a:ext cx="85011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Вымыв руки перед едой, </a:t>
            </a:r>
          </a:p>
          <a:p>
            <a:pPr marL="514350" indent="-51435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                         вытирай их тщательно</a:t>
            </a:r>
          </a:p>
          <a:p>
            <a:pPr marL="514350" indent="-51435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2. ?</a:t>
            </a:r>
          </a:p>
          <a:p>
            <a:pPr marL="514350" indent="-514350"/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marL="514350" indent="-51435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3. ?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image3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4411339"/>
            <a:ext cx="2019302" cy="2145046"/>
          </a:xfrm>
          <a:prstGeom prst="rect">
            <a:avLst/>
          </a:prstGeom>
        </p:spPr>
      </p:pic>
      <p:sp>
        <p:nvSpPr>
          <p:cNvPr id="7" name="Овальная выноска 6"/>
          <p:cNvSpPr/>
          <p:nvPr/>
        </p:nvSpPr>
        <p:spPr>
          <a:xfrm>
            <a:off x="214282" y="4214818"/>
            <a:ext cx="4929222" cy="2500330"/>
          </a:xfrm>
          <a:prstGeom prst="wedgeEllipseCallout">
            <a:avLst>
              <a:gd name="adj1" fmla="val 91999"/>
              <a:gd name="adj2" fmla="val 22929"/>
            </a:avLst>
          </a:prstGeom>
          <a:ln w="5715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   </a:t>
            </a:r>
            <a:r>
              <a:rPr lang="ru-RU" sz="2000" b="1" dirty="0" smtClean="0">
                <a:latin typeface="Comic Sans MS" pitchFamily="66" charset="0"/>
              </a:rPr>
              <a:t>1) Используй короткие </a:t>
            </a:r>
          </a:p>
          <a:p>
            <a:r>
              <a:rPr lang="ru-RU" sz="2000" b="1" dirty="0" smtClean="0">
                <a:latin typeface="Comic Sans MS" pitchFamily="66" charset="0"/>
              </a:rPr>
              <a:t>     предложения;</a:t>
            </a:r>
            <a:br>
              <a:rPr lang="ru-RU" sz="2000" b="1" dirty="0" smtClean="0">
                <a:latin typeface="Comic Sans MS" pitchFamily="66" charset="0"/>
              </a:rPr>
            </a:br>
            <a:r>
              <a:rPr lang="ru-RU" sz="2000" b="1" dirty="0" smtClean="0">
                <a:latin typeface="Comic Sans MS" pitchFamily="66" charset="0"/>
              </a:rPr>
              <a:t>  2) Глаголы должны  </a:t>
            </a:r>
          </a:p>
          <a:p>
            <a:r>
              <a:rPr lang="ru-RU" sz="2000" b="1" dirty="0" smtClean="0">
                <a:latin typeface="Comic Sans MS" pitchFamily="66" charset="0"/>
              </a:rPr>
              <a:t>     быть в форме 2 л.  </a:t>
            </a:r>
          </a:p>
          <a:p>
            <a:r>
              <a:rPr lang="ru-RU" sz="2000" b="1" dirty="0" smtClean="0">
                <a:latin typeface="Comic Sans MS" pitchFamily="66" charset="0"/>
              </a:rPr>
              <a:t>     ед. ч и  передавать   </a:t>
            </a:r>
          </a:p>
          <a:p>
            <a:r>
              <a:rPr lang="ru-RU" sz="2000" b="1" dirty="0" smtClean="0">
                <a:latin typeface="Comic Sans MS" pitchFamily="66" charset="0"/>
              </a:rPr>
              <a:t>     совет, просьбу.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28794" y="714356"/>
            <a:ext cx="588494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Самостоятельная работа</a:t>
            </a:r>
            <a:endParaRPr lang="ru-RU" sz="3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500174"/>
            <a:ext cx="90011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Дифференцированные задания</a:t>
            </a:r>
            <a:endParaRPr lang="ru-RU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Уровень 1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Я умею находить в предложениях слова, в которых есть корни с чередованием гласных е//и.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Уровень 2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Я умею правильно писать слова с чередованием гласных е//и.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Уровень 3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Я умею правильно писать слова с чередованием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гласных е//и в корне, я могу отличить корень с чередованием гласных от корня с проверяемой безударной гласной.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642918"/>
            <a:ext cx="8786842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600" b="1" i="1" dirty="0" smtClean="0"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3600" b="1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Домашнее задание</a:t>
            </a:r>
          </a:p>
          <a:p>
            <a:endParaRPr lang="ru-RU" sz="3600" dirty="0" smtClean="0"/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1. п. 113, таблица</a:t>
            </a:r>
          </a:p>
          <a:p>
            <a:endParaRPr lang="ru-RU" sz="32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2.Составить связный текст на тему «Как  </a:t>
            </a:r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  я убираю комнату», используя слова  </a:t>
            </a:r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  с чередующимися гласными 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е-и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а-о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   </a:t>
            </a:r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  в корне </a:t>
            </a:r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                   или </a:t>
            </a:r>
          </a:p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  упр. 653</a:t>
            </a:r>
          </a:p>
          <a:p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2">
                  <a:lumMod val="50000"/>
                </a:schemeClr>
              </a:solidFill>
              <a:cs typeface="Arial" charset="0"/>
            </a:endParaRPr>
          </a:p>
          <a:p>
            <a:pPr algn="ctr" eaLnBrk="0" hangingPunct="0"/>
            <a:r>
              <a:rPr lang="ru-RU" sz="4000" dirty="0" smtClean="0">
                <a:latin typeface="Calibri" pitchFamily="34" charset="0"/>
                <a:cs typeface="Times New Roman" pitchFamily="18" charset="0"/>
              </a:rPr>
              <a:t> </a:t>
            </a:r>
            <a:endParaRPr lang="ru-RU" sz="4000" dirty="0">
              <a:cs typeface="Arial" charset="0"/>
            </a:endParaRPr>
          </a:p>
          <a:p>
            <a:pPr eaLnBrk="0" hangingPunct="0"/>
            <a:endParaRPr lang="ru-RU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116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57356" y="1428736"/>
            <a:ext cx="56573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Спасибо за урок</a:t>
            </a:r>
            <a:endParaRPr lang="ru-RU" sz="7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5" name="Рисунок 4" descr="post119157_img1_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4612" y="2786058"/>
            <a:ext cx="3714776" cy="32194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28860" y="642918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Я утверждаю, что ... </a:t>
            </a:r>
            <a:endParaRPr lang="ru-RU" sz="3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533465"/>
            <a:ext cx="878687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1. Глагол – это часть речи, обозначающая действие предмета.</a:t>
            </a:r>
          </a:p>
          <a:p>
            <a:r>
              <a:rPr lang="ru-RU" sz="2000" b="1" dirty="0" smtClean="0">
                <a:latin typeface="Comic Sans MS" pitchFamily="66" charset="0"/>
              </a:rPr>
              <a:t>2. Слово «удивление» - это глагол.</a:t>
            </a:r>
          </a:p>
          <a:p>
            <a:r>
              <a:rPr lang="ru-RU" sz="2000" b="1" dirty="0" smtClean="0">
                <a:latin typeface="Comic Sans MS" pitchFamily="66" charset="0"/>
              </a:rPr>
              <a:t>3. В слове «не(?)</a:t>
            </a:r>
            <a:r>
              <a:rPr lang="ru-RU" sz="2000" b="1" dirty="0" err="1" smtClean="0">
                <a:latin typeface="Comic Sans MS" pitchFamily="66" charset="0"/>
              </a:rPr>
              <a:t>годовать</a:t>
            </a:r>
            <a:r>
              <a:rPr lang="ru-RU" sz="2000" b="1" dirty="0" smtClean="0">
                <a:latin typeface="Comic Sans MS" pitchFamily="66" charset="0"/>
              </a:rPr>
              <a:t>» </a:t>
            </a:r>
            <a:r>
              <a:rPr lang="ru-RU" sz="2000" b="1" dirty="0" err="1" smtClean="0">
                <a:latin typeface="Comic Sans MS" pitchFamily="66" charset="0"/>
              </a:rPr>
              <a:t>не</a:t>
            </a:r>
            <a:r>
              <a:rPr lang="ru-RU" sz="2000" b="1" dirty="0" smtClean="0">
                <a:latin typeface="Comic Sans MS" pitchFamily="66" charset="0"/>
              </a:rPr>
              <a:t> пишется отдельно.</a:t>
            </a:r>
          </a:p>
          <a:p>
            <a:r>
              <a:rPr lang="ru-RU" sz="2000" b="1" dirty="0" smtClean="0">
                <a:latin typeface="Comic Sans MS" pitchFamily="66" charset="0"/>
              </a:rPr>
              <a:t>4. Глаголы  неопределённой формы не показывают ни времени, </a:t>
            </a:r>
          </a:p>
          <a:p>
            <a:r>
              <a:rPr lang="ru-RU" sz="2000" b="1" dirty="0" smtClean="0">
                <a:latin typeface="Comic Sans MS" pitchFamily="66" charset="0"/>
              </a:rPr>
              <a:t>   ни числа, ни лица, ни рода.</a:t>
            </a:r>
          </a:p>
          <a:p>
            <a:r>
              <a:rPr lang="ru-RU" sz="2000" b="1" dirty="0" smtClean="0">
                <a:latin typeface="Comic Sans MS" pitchFamily="66" charset="0"/>
              </a:rPr>
              <a:t>5. Слова </a:t>
            </a:r>
            <a:r>
              <a:rPr lang="ru-RU" sz="2000" b="1" i="1" dirty="0" smtClean="0">
                <a:latin typeface="Comic Sans MS" pitchFamily="66" charset="0"/>
              </a:rPr>
              <a:t>Ростов, отрасль, росток, ростовщик, Ростислав</a:t>
            </a:r>
            <a:r>
              <a:rPr lang="ru-RU" sz="2000" b="1" dirty="0" smtClean="0">
                <a:latin typeface="Comic Sans MS" pitchFamily="66" charset="0"/>
              </a:rPr>
              <a:t> являются исключением из правила о корнях -</a:t>
            </a:r>
            <a:r>
              <a:rPr lang="ru-RU" sz="2000" b="1" dirty="0" err="1" smtClean="0">
                <a:latin typeface="Comic Sans MS" pitchFamily="66" charset="0"/>
              </a:rPr>
              <a:t>раст</a:t>
            </a:r>
            <a:r>
              <a:rPr lang="ru-RU" sz="2000" b="1" dirty="0" smtClean="0">
                <a:latin typeface="Comic Sans MS" pitchFamily="66" charset="0"/>
              </a:rPr>
              <a:t>-(-</a:t>
            </a:r>
            <a:r>
              <a:rPr lang="ru-RU" sz="2000" b="1" dirty="0" err="1" smtClean="0">
                <a:latin typeface="Comic Sans MS" pitchFamily="66" charset="0"/>
              </a:rPr>
              <a:t>ращ</a:t>
            </a:r>
            <a:r>
              <a:rPr lang="ru-RU" sz="2000" b="1" dirty="0" smtClean="0">
                <a:latin typeface="Comic Sans MS" pitchFamily="66" charset="0"/>
              </a:rPr>
              <a:t>-) /-рос-.</a:t>
            </a:r>
          </a:p>
          <a:p>
            <a:r>
              <a:rPr lang="ru-RU" sz="2000" b="1" dirty="0" smtClean="0">
                <a:latin typeface="Comic Sans MS" pitchFamily="66" charset="0"/>
              </a:rPr>
              <a:t>6. В неопределённой форме глагола после Ч пишется Ь.</a:t>
            </a:r>
          </a:p>
          <a:p>
            <a:r>
              <a:rPr lang="ru-RU" sz="2000" b="1" dirty="0" smtClean="0">
                <a:latin typeface="Comic Sans MS" pitchFamily="66" charset="0"/>
              </a:rPr>
              <a:t>7. Брат учит(?)</a:t>
            </a:r>
            <a:r>
              <a:rPr lang="ru-RU" sz="2000" b="1" dirty="0" err="1" smtClean="0">
                <a:latin typeface="Comic Sans MS" pitchFamily="66" charset="0"/>
              </a:rPr>
              <a:t>ся</a:t>
            </a:r>
            <a:r>
              <a:rPr lang="ru-RU" sz="2000" b="1" dirty="0" smtClean="0">
                <a:latin typeface="Comic Sans MS" pitchFamily="66" charset="0"/>
              </a:rPr>
              <a:t>. Данный глагол стоит в 3-ем лице и пишется   </a:t>
            </a:r>
          </a:p>
          <a:p>
            <a:r>
              <a:rPr lang="ru-RU" sz="2000" b="1" dirty="0" smtClean="0">
                <a:latin typeface="Comic Sans MS" pitchFamily="66" charset="0"/>
              </a:rPr>
              <a:t>   с Ь</a:t>
            </a:r>
            <a:br>
              <a:rPr lang="ru-RU" sz="2000" b="1" dirty="0" smtClean="0">
                <a:latin typeface="Comic Sans MS" pitchFamily="66" charset="0"/>
              </a:rPr>
            </a:br>
            <a:r>
              <a:rPr lang="ru-RU" sz="2000" b="1" dirty="0" smtClean="0">
                <a:latin typeface="Comic Sans MS" pitchFamily="66" charset="0"/>
              </a:rPr>
              <a:t>8. Глаголы совершенного вида отвечают на вопросы: Что </a:t>
            </a:r>
          </a:p>
          <a:p>
            <a:r>
              <a:rPr lang="ru-RU" sz="2000" b="1" dirty="0" smtClean="0">
                <a:latin typeface="Comic Sans MS" pitchFamily="66" charset="0"/>
              </a:rPr>
              <a:t>   сделать? Что сделал? Что сделаю?   </a:t>
            </a:r>
            <a:br>
              <a:rPr lang="ru-RU" sz="2000" b="1" dirty="0" smtClean="0">
                <a:latin typeface="Comic Sans MS" pitchFamily="66" charset="0"/>
              </a:rPr>
            </a:br>
            <a:r>
              <a:rPr lang="ru-RU" sz="2000" b="1" dirty="0" smtClean="0">
                <a:latin typeface="Comic Sans MS" pitchFamily="66" charset="0"/>
              </a:rPr>
              <a:t>9. В слове «предполагать» пишется корень -лаг-, т.к. после </a:t>
            </a:r>
          </a:p>
          <a:p>
            <a:r>
              <a:rPr lang="ru-RU" sz="2000" b="1" dirty="0" smtClean="0">
                <a:latin typeface="Comic Sans MS" pitchFamily="66" charset="0"/>
              </a:rPr>
              <a:t>   корня стоит суффикс -А-.</a:t>
            </a:r>
          </a:p>
          <a:p>
            <a:r>
              <a:rPr lang="ru-RU" sz="2000" b="1" dirty="0" smtClean="0">
                <a:latin typeface="Comic Sans MS" pitchFamily="66" charset="0"/>
              </a:rPr>
              <a:t>10. Глагол «положить» несовершенного вида. </a:t>
            </a:r>
          </a:p>
          <a:p>
            <a:r>
              <a:rPr lang="ru-RU" sz="2000" b="1" dirty="0" smtClean="0">
                <a:latin typeface="Comic Sans MS" pitchFamily="66" charset="0"/>
              </a:rPr>
              <a:t>11. Чередующиеся гласные проверять ударением нельзя.</a:t>
            </a:r>
            <a:endParaRPr lang="ru-RU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00232" y="428604"/>
            <a:ext cx="690374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i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Проверим себя </a:t>
            </a:r>
            <a:endParaRPr lang="ru-RU" sz="5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1428736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1.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2. нет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3. нет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4.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5.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6.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7. нет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8.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9.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10. нет.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11. да</a:t>
            </a:r>
            <a:endParaRPr lang="ru-RU" sz="28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endParaRPr lang="ru-RU" sz="28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Picture 10" descr="WELCO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357430"/>
            <a:ext cx="2928958" cy="40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7488" y="57148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Самооценка</a:t>
            </a:r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2000240"/>
            <a:ext cx="6286544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 ошибок –</a:t>
            </a:r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«5»</a:t>
            </a:r>
            <a:b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1-2 ошибки –</a:t>
            </a:r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«4»            </a:t>
            </a:r>
            <a:b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3-4 ошибки</a:t>
            </a:r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</a:t>
            </a:r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«3»   </a:t>
            </a:r>
            <a:endParaRPr lang="ru-RU" sz="5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Рисунок 7" descr="image3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4714884"/>
            <a:ext cx="1214446" cy="15180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48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43042" y="357166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Данные слова распределить 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в два столбика</a:t>
            </a:r>
            <a:endParaRPr lang="ru-RU" sz="3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9190" y="1857364"/>
            <a:ext cx="3286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подбирать</a:t>
            </a:r>
            <a:endParaRPr lang="ru-RU" sz="48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928934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стереть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5072074"/>
            <a:ext cx="3406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заблестеть</a:t>
            </a:r>
            <a:endParaRPr lang="ru-RU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5072074"/>
            <a:ext cx="3106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блистать 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4929190" y="2857496"/>
            <a:ext cx="2515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разбери</a:t>
            </a:r>
            <a:endParaRPr lang="ru-RU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14414" y="1857364"/>
            <a:ext cx="28055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запереть</a:t>
            </a:r>
            <a:endParaRPr lang="ru-RU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52" y="392906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напирать</a:t>
            </a:r>
            <a:endParaRPr lang="ru-RU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14414" y="4000504"/>
            <a:ext cx="31165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растирать</a:t>
            </a:r>
            <a:endParaRPr lang="ru-RU" sz="48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90287E-6 L -0.40781 0.0013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2461E-6 L -0.00156 -0.15402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7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8659E-6 L 0.00782 -0.1646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8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34783E-7 L 0.38594 -0.01064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-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0.01364 L -0.40573 -0.1561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7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042E-8 L 0.40139 -0.1528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7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54 0.01365 L -0.39826 0.1845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" y="8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7012E-6 L 0.40173 0.4826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kartinki-dlya-prezentaci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2375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28794" y="1928802"/>
            <a:ext cx="507209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Тема урока</a:t>
            </a:r>
            <a:endParaRPr lang="ru-RU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429000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«Буквы Е и И в корнях с чередованием»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181"/>
            <a:ext cx="9144000" cy="6811638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500043"/>
          <a:ext cx="8858312" cy="605482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643206"/>
                <a:gridCol w="6215106"/>
              </a:tblGrid>
              <a:tr h="500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omic Sans MS" pitchFamily="66" charset="0"/>
                        </a:rPr>
                        <a:t>корни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omic Sans MS" pitchFamily="66" charset="0"/>
                        </a:rPr>
                        <a:t>примеры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БИР – БЕР  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подб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– разб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ри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ПИР – ПЕР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нап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– зап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реть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ДИР – ДЕР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зад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- д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рёт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ТИР – ТЕР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раст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– ст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реть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МИР – МЕР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зам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- зам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реть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БЛИСТ – БЛЕСТ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бл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ст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– забл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стеть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СТИЛ – СТЕЛ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расст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л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- подст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лить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ЖИГ – ЖЕГ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разж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г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- заж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чь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ЧИТ – ЧЕТ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Выч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 - выч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е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                                                                 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ИМ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зан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м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ИН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нач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и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н</a:t>
                      </a:r>
                      <a:r>
                        <a:rPr lang="ru-RU" sz="3200" b="1" u="sng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ть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ятиугольник 5"/>
          <p:cNvSpPr/>
          <p:nvPr/>
        </p:nvSpPr>
        <p:spPr>
          <a:xfrm flipH="1">
            <a:off x="6715140" y="5072074"/>
            <a:ext cx="2286016" cy="785818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err="1" smtClean="0">
                <a:solidFill>
                  <a:srgbClr val="FF0000"/>
                </a:solidFill>
                <a:latin typeface="Comic Sans MS" pitchFamily="66" charset="0"/>
              </a:rPr>
              <a:t>Искл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: сочетать, сочетание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Balobanova-Nasima-Nai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181"/>
            <a:ext cx="9144000" cy="68116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86" y="571480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Выпишите из предложений слова, в корне которых может произойти чередование гласных е – и.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2844" y="1428736"/>
            <a:ext cx="878687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Берёзы жёлтою резьбой блестят в лазури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голубой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2) Песня замирает далеко в полях.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3) Нигде не зажигали огня, не садились ужинать.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4)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 кем поведешься, от того и наберешься.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5) Сквозь волнистые туманы пробирается луна.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6) Улицы упирались в голые скалы.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7)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За селом расстилается гладкое зеркало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   большого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озера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8)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Не задирай нос высоко – споткнешься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9)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Сердце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замирает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от восторга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) Одной рукой поджигает, а другой тушит.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kartinki-dlya-prezentaci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45" y="0"/>
            <a:ext cx="9123755" cy="6858000"/>
          </a:xfrm>
          <a:prstGeom prst="rect">
            <a:avLst/>
          </a:prstGeom>
        </p:spPr>
      </p:pic>
      <p:pic>
        <p:nvPicPr>
          <p:cNvPr id="13" name="Picture 11" descr="http://www.smayli.ru/data/smiles/detia-51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2285992"/>
            <a:ext cx="2224089" cy="3241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http://www.smayli.ru/data/smiles/detia-81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000240"/>
            <a:ext cx="3357586" cy="41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575</Words>
  <Application>Microsoft Office PowerPoint</Application>
  <PresentationFormat>Экран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29</cp:revision>
  <dcterms:modified xsi:type="dcterms:W3CDTF">2014-04-16T11:29:04Z</dcterms:modified>
</cp:coreProperties>
</file>