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4A60E-013E-47DF-A57C-5617E2E93070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6D326-433C-418E-8FDC-C70FE9AC89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4.hubimg.com/u/4876671_f520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irminghammarketwatch.typepad.com/birmingham_marketwatch/images/2008/03/17/mpj040964100001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anstel.files.wordpress.com/2011/07/54096670_10imgdeliv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cs5245.vkontakte.ru/u38141012/-14/x_debe9c0d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9617.vkontakte.ru/u57119634/-14/x_a9aef7e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-blagovest.ru/upload/image/NagornayaPropoved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4.hubimg.com/u/4876671_f5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636912"/>
            <a:ext cx="4953000" cy="3371851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Родительское собрание </a:t>
            </a:r>
            <a:br>
              <a:rPr lang="ru-RU" dirty="0" smtClean="0"/>
            </a:br>
            <a:r>
              <a:rPr lang="ru-RU" dirty="0" smtClean="0"/>
              <a:t>на тему:</a:t>
            </a:r>
            <a:br>
              <a:rPr lang="ru-RU" dirty="0" smtClean="0"/>
            </a:br>
            <a:r>
              <a:rPr lang="ru-RU" sz="5400" b="1" i="1" dirty="0" smtClean="0">
                <a:solidFill>
                  <a:srgbClr val="7030A0"/>
                </a:solidFill>
              </a:rPr>
              <a:t>«Дети и деньги»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082952"/>
            <a:ext cx="4320480" cy="1775048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Учитель </a:t>
            </a:r>
            <a:r>
              <a:rPr lang="ru-RU" smtClean="0">
                <a:solidFill>
                  <a:schemeClr val="tx1"/>
                </a:solidFill>
              </a:rPr>
              <a:t>кубановедения и ОПК</a:t>
            </a:r>
            <a:endParaRPr lang="ru-RU" dirty="0" smtClean="0">
              <a:solidFill>
                <a:schemeClr val="tx1"/>
              </a:solidFill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БОУ СОШ № 35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МО Динской район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Блоха А.В.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подготовить ребенка к разумному обращению с деньгами?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2880320"/>
          </a:xfrm>
        </p:spPr>
        <p:txBody>
          <a:bodyPr/>
          <a:lstStyle/>
          <a:p>
            <a:r>
              <a:rPr lang="ru-RU" dirty="0" smtClean="0"/>
              <a:t>Доверять, но проверять</a:t>
            </a:r>
          </a:p>
          <a:p>
            <a:r>
              <a:rPr lang="ru-RU" dirty="0" smtClean="0"/>
              <a:t>Вместе делать покупки</a:t>
            </a:r>
          </a:p>
          <a:p>
            <a:r>
              <a:rPr lang="ru-RU" dirty="0" smtClean="0"/>
              <a:t>Подключать к расчету семейного бюджета</a:t>
            </a:r>
          </a:p>
          <a:p>
            <a:r>
              <a:rPr lang="ru-RU" dirty="0" smtClean="0"/>
              <a:t>Доверять делать самостоятельные покупки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066" descr="j028109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4293096"/>
            <a:ext cx="2109788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332656"/>
            <a:ext cx="7345363" cy="5328592"/>
          </a:xfrm>
        </p:spPr>
        <p:txBody>
          <a:bodyPr>
            <a:normAutofit lnSpcReduction="10000"/>
          </a:bodyPr>
          <a:lstStyle/>
          <a:p>
            <a:pPr algn="ctr">
              <a:buFont typeface="Monotype Sorts" pitchFamily="2" charset="2"/>
              <a:buNone/>
            </a:pPr>
            <a:r>
              <a:rPr lang="ru-RU" dirty="0" smtClean="0"/>
              <a:t>	</a:t>
            </a:r>
            <a:r>
              <a:rPr lang="ru-RU" sz="5200" b="1" dirty="0" smtClean="0">
                <a:solidFill>
                  <a:srgbClr val="FF0000"/>
                </a:solidFill>
              </a:rPr>
              <a:t>    Деньги для детей </a:t>
            </a:r>
            <a:r>
              <a:rPr lang="ru-RU" b="1" dirty="0" smtClean="0">
                <a:solidFill>
                  <a:srgbClr val="FF0000"/>
                </a:solidFill>
              </a:rPr>
              <a:t>– </a:t>
            </a:r>
          </a:p>
          <a:p>
            <a:pPr algn="ctr">
              <a:buFont typeface="Monotype Sorts" pitchFamily="2" charset="2"/>
              <a:buNone/>
            </a:pPr>
            <a:r>
              <a:rPr lang="ru-RU" dirty="0" smtClean="0"/>
              <a:t>хорошее учебное пособие перед взрослой жизнью.</a:t>
            </a:r>
          </a:p>
          <a:p>
            <a:pPr algn="ctr">
              <a:buFont typeface="Monotype Sorts" pitchFamily="2" charset="2"/>
              <a:buNone/>
            </a:pPr>
            <a:r>
              <a:rPr lang="ru-RU" dirty="0" smtClean="0"/>
              <a:t>Умение обращаться с деньгами - это совершенно особый навык, который, к счастью, успешно поддается тренировке. </a:t>
            </a:r>
          </a:p>
          <a:p>
            <a:pPr algn="ctr">
              <a:buFont typeface="Monotype Sorts" pitchFamily="2" charset="2"/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Карманные деньги </a:t>
            </a:r>
            <a:r>
              <a:rPr lang="ru-RU" dirty="0" smtClean="0"/>
              <a:t>- лучший тренажер финансовой самостоятельности </a:t>
            </a:r>
          </a:p>
          <a:p>
            <a:pPr algn="ctr">
              <a:buFont typeface="Monotype Sorts" pitchFamily="2" charset="2"/>
              <a:buNone/>
            </a:pPr>
            <a:r>
              <a:rPr lang="ru-RU" dirty="0" smtClean="0"/>
              <a:t>для ваших детей.</a:t>
            </a:r>
          </a:p>
          <a:p>
            <a:endParaRPr lang="ru-RU" dirty="0" smtClean="0"/>
          </a:p>
        </p:txBody>
      </p:sp>
      <p:pic>
        <p:nvPicPr>
          <p:cNvPr id="13315" name="Picture 5" descr="j029545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462463"/>
            <a:ext cx="2092325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а 19 из 49855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4026024" cy="36724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smtClean="0"/>
              <a:t>Счастье не в деньгах...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23928" y="1268760"/>
            <a:ext cx="4896842" cy="55892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Но не стоит переоценивать влияние финансового благополучия на общую удовлетворенность жизнью ребенка.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Что же нужно детям для счастья? Банально и просто - любящая семья с братьями и сестрами.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А вот говорить детям: "Зачем давать тебе больше денег, если ты от этого не станешь счастливее?" не следует.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7931224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3600" b="1" i="1" dirty="0" smtClean="0">
                <a:solidFill>
                  <a:srgbClr val="C00000"/>
                </a:solidFill>
              </a:rPr>
              <a:t>Богатству иных людей не следует завидовать: они приобрели его такой ценой, которая нам не по карману, они пожертвовали ради него покоем, здоровьем, честью, совестью.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   Это слишком дорого!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(Жан де Лабрюйер )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4" name="Picture 5" descr="butterfly5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114800"/>
            <a:ext cx="2743200" cy="2743200"/>
          </a:xfrm>
          <a:prstGeom prst="rect">
            <a:avLst/>
          </a:prstGeom>
          <a:noFill/>
        </p:spPr>
      </p:pic>
      <p:pic>
        <p:nvPicPr>
          <p:cNvPr id="5" name="Picture 4" descr="butterfly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666875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тебе, любимая_21"/>
          <p:cNvPicPr>
            <a:picLocks noChangeAspect="1" noChangeArrowheads="1"/>
          </p:cNvPicPr>
          <p:nvPr/>
        </p:nvPicPr>
        <p:blipFill>
          <a:blip r:embed="rId2" cstate="print"/>
          <a:srcRect l="2641" t="20279" r="2641" b="9613"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</p:spPr>
      </p:pic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042988" y="549275"/>
            <a:ext cx="7200900" cy="47513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5542"/>
                <a:gd name="adj2" fmla="val -199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66FF"/>
                    </a:gs>
                    <a:gs pos="50000">
                      <a:srgbClr val="FF0000"/>
                    </a:gs>
                    <a:gs pos="100000">
                      <a:srgbClr val="FF66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0000FF">
                      <a:alpha val="80000"/>
                    </a:srgbClr>
                  </a:outerShdw>
                </a:effectLst>
                <a:latin typeface="Bookman Old Style"/>
              </a:rPr>
              <a:t>Спасибо </a:t>
            </a:r>
          </a:p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66FF"/>
                    </a:gs>
                    <a:gs pos="50000">
                      <a:srgbClr val="FF0000"/>
                    </a:gs>
                    <a:gs pos="100000">
                      <a:srgbClr val="FF66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0000FF">
                      <a:alpha val="80000"/>
                    </a:srgbClr>
                  </a:outerShdw>
                </a:effectLst>
                <a:latin typeface="Bookman Old Style"/>
              </a:rPr>
              <a:t>за сотрудничество!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661248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12700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Успехов Вам и Вашим детям!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836712"/>
            <a:ext cx="7272808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Воспитать у ребенка правильное отношение к деньгам и материальным ценностям так же важно, как научить его вести себя за столом.</a:t>
            </a:r>
          </a:p>
          <a:p>
            <a:pPr algn="ctr"/>
            <a:endParaRPr lang="ru-RU" dirty="0"/>
          </a:p>
        </p:txBody>
      </p:sp>
      <p:pic>
        <p:nvPicPr>
          <p:cNvPr id="4" name="Picture 4" descr="j028413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365104"/>
            <a:ext cx="2338859" cy="1872183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755576" y="764704"/>
            <a:ext cx="7270750" cy="4970463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ru-RU" dirty="0" smtClean="0"/>
              <a:t>   </a:t>
            </a:r>
            <a:r>
              <a:rPr lang="ru-RU" sz="4800" b="1" dirty="0" smtClean="0"/>
              <a:t>Многие родители считают неправильным обсуждать с детьми финансовые вопросы. </a:t>
            </a:r>
          </a:p>
          <a:p>
            <a:pPr algn="ctr">
              <a:buFont typeface="Monotype Sorts" pitchFamily="2" charset="2"/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А как считаете вы?</a:t>
            </a:r>
          </a:p>
          <a:p>
            <a:endParaRPr lang="ru-RU" dirty="0" smtClean="0"/>
          </a:p>
        </p:txBody>
      </p:sp>
      <p:pic>
        <p:nvPicPr>
          <p:cNvPr id="6147" name="Picture 5" descr="j035705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5963" y="4868863"/>
            <a:ext cx="2808287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а 6 из 1383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77239">
            <a:off x="349538" y="3206383"/>
            <a:ext cx="4347220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56" name="Picture 4" descr="Картинка 12 из 1383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82141">
            <a:off x="5015799" y="3418952"/>
            <a:ext cx="3881824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17B5-EEBB-45D3-979F-1F2F4D5774D3}" type="slidenum">
              <a:rPr lang="ru-RU"/>
              <a:pPr/>
              <a:t>4</a:t>
            </a:fld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29600" cy="3528392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ru-RU" dirty="0"/>
              <a:t>   Дети не должны быть свидетелями яростных споров или ссор, в которых родители обвиняют друг друга в неправильном распределении домашнего бюджета, в неумении заработать на самое насущное, в скупости или транжирстве.</a:t>
            </a:r>
          </a:p>
          <a:p>
            <a:pPr>
              <a:buFont typeface="Monotype Sorts" pitchFamily="2" charset="2"/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ка 34 из 800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3476625"/>
            <a:ext cx="5076825" cy="3381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/>
              <a:t>Основная задача родителей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3"/>
            <a:ext cx="8013576" cy="2664295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ru-RU" sz="2800" b="1" dirty="0" smtClean="0"/>
              <a:t>    </a:t>
            </a:r>
            <a:r>
              <a:rPr lang="ru-RU" sz="4800" b="1" i="1" dirty="0" smtClean="0">
                <a:solidFill>
                  <a:srgbClr val="FF0000"/>
                </a:solidFill>
              </a:rPr>
              <a:t>Воспитать у ребенка правильное отношение к деньгам и материальным ценностям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29600" cy="2664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i="1" dirty="0" smtClean="0"/>
              <a:t>«</a:t>
            </a:r>
            <a:r>
              <a:rPr lang="ru-RU" sz="2800" i="1" dirty="0"/>
              <a:t>Не собирайте себе сокровищ на земле, </a:t>
            </a:r>
            <a:r>
              <a:rPr lang="ru-RU" sz="2800" i="1" dirty="0" smtClean="0"/>
              <a:t>где моль и ржа истребляют и где воры подкапывают и крадут, но </a:t>
            </a:r>
            <a:r>
              <a:rPr lang="ru-RU" sz="2800" i="1" dirty="0"/>
              <a:t>собирайте себе сокровища на Небе, где ни </a:t>
            </a:r>
            <a:r>
              <a:rPr lang="ru-RU" sz="2800" i="1" dirty="0" smtClean="0"/>
              <a:t>моль и ржа  </a:t>
            </a:r>
            <a:r>
              <a:rPr lang="ru-RU" sz="2800" i="1" dirty="0"/>
              <a:t>не истребляет и где воры не крадут, ибо где сокровище ваше, там будет и сердце ваше</a:t>
            </a:r>
            <a:r>
              <a:rPr lang="ru-RU" sz="2800" i="1" dirty="0" smtClean="0"/>
              <a:t>». (От </a:t>
            </a:r>
            <a:r>
              <a:rPr lang="ru-RU" sz="2800" i="1" dirty="0" err="1" smtClean="0"/>
              <a:t>Матф</a:t>
            </a:r>
            <a:r>
              <a:rPr lang="ru-RU" sz="2800" i="1" dirty="0" smtClean="0"/>
              <a:t>. 6;19-21)</a:t>
            </a:r>
            <a:endParaRPr lang="ru-RU" sz="2800" i="1" dirty="0"/>
          </a:p>
          <a:p>
            <a:pPr>
              <a:buNone/>
            </a:pPr>
            <a:endParaRPr lang="ru-RU" sz="2800" dirty="0" smtClean="0"/>
          </a:p>
        </p:txBody>
      </p:sp>
      <p:pic>
        <p:nvPicPr>
          <p:cNvPr id="18435" name="Picture 3" descr="Картинка 14 из 3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80928"/>
            <a:ext cx="5185023" cy="39330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7561262" cy="54737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5400" dirty="0" smtClean="0"/>
              <a:t>Даете ли вы </a:t>
            </a:r>
            <a:br>
              <a:rPr lang="ru-RU" sz="5400" dirty="0" smtClean="0"/>
            </a:br>
            <a:r>
              <a:rPr lang="ru-RU" sz="5400" dirty="0" smtClean="0"/>
              <a:t>своим детям </a:t>
            </a:r>
            <a:br>
              <a:rPr lang="ru-RU" sz="5400" dirty="0" smtClean="0"/>
            </a:br>
            <a:r>
              <a:rPr lang="ru-RU" sz="5400" dirty="0" smtClean="0"/>
              <a:t>карманные деньги?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Необходимо ли это?</a:t>
            </a:r>
            <a:br>
              <a:rPr lang="ru-RU" sz="5400" dirty="0" smtClean="0"/>
            </a:br>
            <a:endParaRPr lang="ru-RU" sz="5400" dirty="0" smtClean="0"/>
          </a:p>
        </p:txBody>
      </p:sp>
      <p:pic>
        <p:nvPicPr>
          <p:cNvPr id="9219" name="Picture 5" descr="j028299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24300" y="3068638"/>
            <a:ext cx="1219200" cy="1219200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6913563" cy="1079500"/>
          </a:xfrm>
        </p:spPr>
        <p:txBody>
          <a:bodyPr/>
          <a:lstStyle/>
          <a:p>
            <a:pPr algn="ctr">
              <a:defRPr/>
            </a:pPr>
            <a:r>
              <a:rPr lang="ru-RU" sz="4800" b="1" dirty="0" smtClean="0"/>
              <a:t>Карманные деньги?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064500" cy="54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 Ребенок должен научиться обращаться с деньгами.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Иногда, чтобы купить что-то значимое, ребенку приходится ждать, откладывать деньги. Это приучает его к терпению, а также к планированию своих расходов.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Нередко в семье бывает так мало свободных денег, что карманные деньги для школьника кажутся расточительством. В таких случаях давать ребенку совсем небольшую, символическую сумму лучше, чем не давать ничего. </a:t>
            </a:r>
          </a:p>
        </p:txBody>
      </p:sp>
      <p:pic>
        <p:nvPicPr>
          <p:cNvPr id="10244" name="Picture 4" descr="j028051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223962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dirty="0" smtClean="0"/>
              <a:t>Лишать ли карманных денег за проступки?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ru-RU" sz="2800" smtClean="0"/>
              <a:t>		</a:t>
            </a:r>
            <a:r>
              <a:rPr lang="ru-RU" sz="2600" smtClean="0"/>
              <a:t>На первый взгляд, было бы естественно прекращать выдачу карманных денег, если ребенок плохо себя ведет и должен быть наказан. 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ru-RU" sz="2600" smtClean="0"/>
              <a:t>          Полностью лишать виновника денег, возможно, не лучшее решение:</a:t>
            </a:r>
          </a:p>
          <a:p>
            <a:pPr>
              <a:lnSpc>
                <a:spcPct val="80000"/>
              </a:lnSpc>
            </a:pPr>
            <a:r>
              <a:rPr lang="ru-RU" sz="2600" smtClean="0"/>
              <a:t>есть вероятность того, что ребенок просто разозлится на вас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2600" smtClean="0"/>
              <a:t>    или</a:t>
            </a:r>
          </a:p>
          <a:p>
            <a:pPr>
              <a:lnSpc>
                <a:spcPct val="80000"/>
              </a:lnSpc>
            </a:pPr>
            <a:r>
              <a:rPr lang="ru-RU" sz="2600" smtClean="0"/>
              <a:t>он может начать брать деньги в долг у одноклассников или попробует стащить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2600" smtClean="0"/>
              <a:t>    деньги из вашего кошелька.</a:t>
            </a:r>
          </a:p>
        </p:txBody>
      </p:sp>
      <p:pic>
        <p:nvPicPr>
          <p:cNvPr id="12292" name="Picture 5" descr="j03367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4076700"/>
            <a:ext cx="12954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324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Родительское собрание  на тему: «Дети и деньги»</vt:lpstr>
      <vt:lpstr>Презентация PowerPoint</vt:lpstr>
      <vt:lpstr>Презентация PowerPoint</vt:lpstr>
      <vt:lpstr>Презентация PowerPoint</vt:lpstr>
      <vt:lpstr>Основная задача родителей </vt:lpstr>
      <vt:lpstr>Презентация PowerPoint</vt:lpstr>
      <vt:lpstr>Даете ли вы  своим детям  карманные деньги?    Необходимо ли это? </vt:lpstr>
      <vt:lpstr>Карманные деньги?</vt:lpstr>
      <vt:lpstr>Лишать ли карманных денег за проступки?</vt:lpstr>
      <vt:lpstr>Как подготовить ребенка к разумному обращению с деньгами?</vt:lpstr>
      <vt:lpstr>Презентация PowerPoint</vt:lpstr>
      <vt:lpstr>Счастье не в деньгах...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собрание: Дети и деньги</dc:title>
  <dc:creator>Аня</dc:creator>
  <cp:lastModifiedBy>User</cp:lastModifiedBy>
  <cp:revision>13</cp:revision>
  <dcterms:created xsi:type="dcterms:W3CDTF">2012-05-15T16:48:18Z</dcterms:created>
  <dcterms:modified xsi:type="dcterms:W3CDTF">2012-07-25T05:15:00Z</dcterms:modified>
</cp:coreProperties>
</file>